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0"/>
  </p:notesMasterIdLst>
  <p:handoutMasterIdLst>
    <p:handoutMasterId r:id="rId31"/>
  </p:handoutMasterIdLst>
  <p:sldIdLst>
    <p:sldId id="267"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93" r:id="rId22"/>
    <p:sldId id="288" r:id="rId23"/>
    <p:sldId id="289" r:id="rId24"/>
    <p:sldId id="287" r:id="rId25"/>
    <p:sldId id="290" r:id="rId26"/>
    <p:sldId id="291" r:id="rId27"/>
    <p:sldId id="292" r:id="rId28"/>
    <p:sldId id="294"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017"/>
    <a:srgbClr val="A80000"/>
    <a:srgbClr val="F20017"/>
    <a:srgbClr val="B5DC10"/>
    <a:srgbClr val="73A5CC"/>
    <a:srgbClr val="FFBF0F"/>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96770" autoAdjust="0"/>
  </p:normalViewPr>
  <p:slideViewPr>
    <p:cSldViewPr>
      <p:cViewPr varScale="1">
        <p:scale>
          <a:sx n="117" d="100"/>
          <a:sy n="117" d="100"/>
        </p:scale>
        <p:origin x="136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2065" tIns="46034" rIns="92065" bIns="46034" numCol="1" anchor="t" anchorCtr="0" compatLnSpc="1">
            <a:prstTxWarp prst="textNoShape">
              <a:avLst/>
            </a:prstTxWarp>
          </a:bodyPr>
          <a:lstStyle>
            <a:lvl1pPr defTabSz="922868">
              <a:defRPr sz="1200">
                <a:latin typeface="Arial" charset="0"/>
              </a:defRPr>
            </a:lvl1pPr>
          </a:lstStyle>
          <a:p>
            <a:pPr>
              <a:defRPr/>
            </a:pPr>
            <a:endParaRPr lang="en-US"/>
          </a:p>
        </p:txBody>
      </p:sp>
      <p:sp>
        <p:nvSpPr>
          <p:cNvPr id="3075"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p:spPr>
        <p:txBody>
          <a:bodyPr vert="horz" wrap="square" lIns="92065" tIns="46034" rIns="92065" bIns="46034" numCol="1" anchor="t" anchorCtr="0" compatLnSpc="1">
            <a:prstTxWarp prst="textNoShape">
              <a:avLst/>
            </a:prstTxWarp>
          </a:bodyPr>
          <a:lstStyle>
            <a:lvl1pPr algn="r" defTabSz="922868">
              <a:defRPr sz="1200">
                <a:latin typeface="Arial" charset="0"/>
              </a:defRPr>
            </a:lvl1pPr>
          </a:lstStyle>
          <a:p>
            <a:pPr>
              <a:defRPr/>
            </a:pPr>
            <a:endParaRPr lang="en-US"/>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p:spPr>
        <p:txBody>
          <a:bodyPr vert="horz" wrap="square" lIns="92065" tIns="46034" rIns="92065" bIns="46034" numCol="1" anchor="b" anchorCtr="0" compatLnSpc="1">
            <a:prstTxWarp prst="textNoShape">
              <a:avLst/>
            </a:prstTxWarp>
          </a:bodyPr>
          <a:lstStyle>
            <a:lvl1pPr defTabSz="922868">
              <a:defRPr sz="1200">
                <a:latin typeface="Arial" charset="0"/>
              </a:defRPr>
            </a:lvl1pPr>
          </a:lstStyle>
          <a:p>
            <a:pPr>
              <a:defRPr/>
            </a:pPr>
            <a:endParaRPr lang="en-US"/>
          </a:p>
        </p:txBody>
      </p:sp>
      <p:sp>
        <p:nvSpPr>
          <p:cNvPr id="3077"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p:spPr>
        <p:txBody>
          <a:bodyPr vert="horz" wrap="square" lIns="92065" tIns="46034" rIns="92065" bIns="46034" numCol="1" anchor="b" anchorCtr="0" compatLnSpc="1">
            <a:prstTxWarp prst="textNoShape">
              <a:avLst/>
            </a:prstTxWarp>
          </a:bodyPr>
          <a:lstStyle>
            <a:lvl1pPr algn="r" defTabSz="922868">
              <a:defRPr sz="1200">
                <a:latin typeface="Arial" charset="0"/>
              </a:defRPr>
            </a:lvl1pPr>
          </a:lstStyle>
          <a:p>
            <a:pPr>
              <a:defRPr/>
            </a:pPr>
            <a:fld id="{A68AC3FE-FF20-4F65-8A6E-71AA60A4C5B9}" type="slidenum">
              <a:rPr lang="en-US"/>
              <a:pPr>
                <a:defRPr/>
              </a:pPr>
              <a:t>‹#›</a:t>
            </a:fld>
            <a:endParaRPr lang="en-US" dirty="0"/>
          </a:p>
        </p:txBody>
      </p:sp>
    </p:spTree>
    <p:extLst>
      <p:ext uri="{BB962C8B-B14F-4D97-AF65-F5344CB8AC3E}">
        <p14:creationId xmlns:p14="http://schemas.microsoft.com/office/powerpoint/2010/main" val="959746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2065" tIns="46034" rIns="92065" bIns="46034" numCol="1" anchor="t" anchorCtr="0" compatLnSpc="1">
            <a:prstTxWarp prst="textNoShape">
              <a:avLst/>
            </a:prstTxWarp>
          </a:bodyPr>
          <a:lstStyle>
            <a:lvl1pPr defTabSz="914912">
              <a:defRPr sz="1200">
                <a:latin typeface="Arial" charset="0"/>
              </a:defRPr>
            </a:lvl1pPr>
          </a:lstStyle>
          <a:p>
            <a:pPr>
              <a:defRPr/>
            </a:pPr>
            <a:endParaRPr lang="en-US"/>
          </a:p>
        </p:txBody>
      </p:sp>
      <p:sp>
        <p:nvSpPr>
          <p:cNvPr id="2051" name="Rectangle 3"/>
          <p:cNvSpPr>
            <a:spLocks noGrp="1" noChangeArrowheads="1"/>
          </p:cNvSpPr>
          <p:nvPr>
            <p:ph type="dt" idx="1"/>
          </p:nvPr>
        </p:nvSpPr>
        <p:spPr bwMode="auto">
          <a:xfrm>
            <a:off x="3970338" y="0"/>
            <a:ext cx="3038475" cy="463550"/>
          </a:xfrm>
          <a:prstGeom prst="rect">
            <a:avLst/>
          </a:prstGeom>
          <a:noFill/>
          <a:ln w="9525">
            <a:noFill/>
            <a:miter lim="800000"/>
            <a:headEnd/>
            <a:tailEnd/>
          </a:ln>
        </p:spPr>
        <p:txBody>
          <a:bodyPr vert="horz" wrap="square" lIns="92065" tIns="46034" rIns="92065" bIns="46034" numCol="1" anchor="t" anchorCtr="0" compatLnSpc="1">
            <a:prstTxWarp prst="textNoShape">
              <a:avLst/>
            </a:prstTxWarp>
          </a:bodyPr>
          <a:lstStyle>
            <a:lvl1pPr algn="r" defTabSz="914912">
              <a:defRPr sz="1200">
                <a:latin typeface="Arial"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85863" y="700088"/>
            <a:ext cx="4643437" cy="3482975"/>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2065" tIns="46034" rIns="92065" bIns="4603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p:spPr>
        <p:txBody>
          <a:bodyPr vert="horz" wrap="square" lIns="92065" tIns="46034" rIns="92065" bIns="46034" numCol="1" anchor="b" anchorCtr="0" compatLnSpc="1">
            <a:prstTxWarp prst="textNoShape">
              <a:avLst/>
            </a:prstTxWarp>
          </a:bodyPr>
          <a:lstStyle>
            <a:lvl1pPr defTabSz="914912">
              <a:defRPr sz="1200">
                <a:latin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2065" tIns="46034" rIns="92065" bIns="46034" numCol="1" anchor="b" anchorCtr="0" compatLnSpc="1">
            <a:prstTxWarp prst="textNoShape">
              <a:avLst/>
            </a:prstTxWarp>
          </a:bodyPr>
          <a:lstStyle>
            <a:lvl1pPr algn="r" defTabSz="914912">
              <a:defRPr sz="1200">
                <a:latin typeface="Arial" charset="0"/>
              </a:defRPr>
            </a:lvl1pPr>
          </a:lstStyle>
          <a:p>
            <a:pPr>
              <a:defRPr/>
            </a:pPr>
            <a:fld id="{3DA195A5-44E2-44E9-975C-6AF84189C348}" type="slidenum">
              <a:rPr lang="en-US"/>
              <a:pPr>
                <a:defRPr/>
              </a:pPr>
              <a:t>‹#›</a:t>
            </a:fld>
            <a:endParaRPr lang="en-US" dirty="0"/>
          </a:p>
        </p:txBody>
      </p:sp>
    </p:spTree>
    <p:extLst>
      <p:ext uri="{BB962C8B-B14F-4D97-AF65-F5344CB8AC3E}">
        <p14:creationId xmlns:p14="http://schemas.microsoft.com/office/powerpoint/2010/main" val="4194506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pPr defTabSz="914400"/>
            <a:fld id="{C8F6CB6C-B46F-4BFA-AEE6-36192019DE02}" type="slidenum">
              <a:rPr lang="en-US" smtClean="0"/>
              <a:pPr defTabSz="914400"/>
              <a:t>1</a:t>
            </a:fld>
            <a:endParaRPr lang="en-US" smtClean="0"/>
          </a:p>
        </p:txBody>
      </p:sp>
      <p:sp>
        <p:nvSpPr>
          <p:cNvPr id="22531" name="Rectangle 2"/>
          <p:cNvSpPr>
            <a:spLocks noGrp="1" noRot="1" noChangeAspect="1" noChangeArrowheads="1" noTextEdit="1"/>
          </p:cNvSpPr>
          <p:nvPr>
            <p:ph type="sldImg"/>
          </p:nvPr>
        </p:nvSpPr>
        <p:spPr>
          <a:xfrm>
            <a:off x="1181100" y="700088"/>
            <a:ext cx="4648200" cy="3486150"/>
          </a:xfrm>
          <a:ln/>
        </p:spPr>
      </p:sp>
      <p:sp>
        <p:nvSpPr>
          <p:cNvPr id="22532" name="Rectangle 3"/>
          <p:cNvSpPr>
            <a:spLocks noGrp="1" noChangeArrowheads="1"/>
          </p:cNvSpPr>
          <p:nvPr>
            <p:ph type="body" idx="1"/>
          </p:nvPr>
        </p:nvSpPr>
        <p:spPr>
          <a:xfrm>
            <a:off x="935038" y="4416425"/>
            <a:ext cx="5140325" cy="4179888"/>
          </a:xfrm>
          <a:noFill/>
          <a:ln/>
        </p:spPr>
        <p:txBody>
          <a:bodyPr/>
          <a:lstStyle/>
          <a:p>
            <a:pPr eaLnBrk="1" hangingPunct="1"/>
            <a:endParaRPr lang="en-US" dirty="0" smtClean="0"/>
          </a:p>
        </p:txBody>
      </p:sp>
    </p:spTree>
    <p:extLst>
      <p:ext uri="{BB962C8B-B14F-4D97-AF65-F5344CB8AC3E}">
        <p14:creationId xmlns:p14="http://schemas.microsoft.com/office/powerpoint/2010/main" val="3481481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6400" y="1219200"/>
            <a:ext cx="1676400" cy="434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200"/>
            <a:ext cx="48768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819400"/>
            <a:ext cx="32004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62400" y="2819400"/>
            <a:ext cx="32004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09600" y="2819400"/>
            <a:ext cx="65532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457200" y="1219200"/>
            <a:ext cx="655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5780" name="Rectangle 4"/>
          <p:cNvSpPr>
            <a:spLocks noChangeArrowheads="1"/>
          </p:cNvSpPr>
          <p:nvPr/>
        </p:nvSpPr>
        <p:spPr bwMode="auto">
          <a:xfrm>
            <a:off x="0" y="0"/>
            <a:ext cx="9144000" cy="1143000"/>
          </a:xfrm>
          <a:prstGeom prst="rect">
            <a:avLst/>
          </a:prstGeom>
          <a:solidFill>
            <a:srgbClr val="A1A1A1"/>
          </a:solidFill>
          <a:ln w="9525">
            <a:solidFill>
              <a:srgbClr val="A1A1A1"/>
            </a:solidFill>
            <a:miter lim="800000"/>
            <a:headEnd/>
            <a:tailEnd/>
          </a:ln>
          <a:effectLst/>
        </p:spPr>
        <p:txBody>
          <a:bodyPr wrap="none" anchor="ctr"/>
          <a:lstStyle/>
          <a:p>
            <a:pPr>
              <a:defRPr/>
            </a:pPr>
            <a:endParaRPr lang="en-US" dirty="0"/>
          </a:p>
        </p:txBody>
      </p:sp>
      <p:pic>
        <p:nvPicPr>
          <p:cNvPr id="1029" name="Picture 5" descr="new puco logo"/>
          <p:cNvPicPr>
            <a:picLocks noChangeAspect="1" noChangeArrowheads="1"/>
          </p:cNvPicPr>
          <p:nvPr/>
        </p:nvPicPr>
        <p:blipFill>
          <a:blip r:embed="rId13" cstate="print"/>
          <a:srcRect/>
          <a:stretch>
            <a:fillRect/>
          </a:stretch>
        </p:blipFill>
        <p:spPr bwMode="auto">
          <a:xfrm>
            <a:off x="228600" y="152400"/>
            <a:ext cx="4572000" cy="866775"/>
          </a:xfrm>
          <a:prstGeom prst="rect">
            <a:avLst/>
          </a:prstGeom>
          <a:noFill/>
          <a:ln w="9525">
            <a:noFill/>
            <a:miter lim="800000"/>
            <a:headEnd/>
            <a:tailEnd/>
          </a:ln>
        </p:spPr>
      </p:pic>
      <p:pic>
        <p:nvPicPr>
          <p:cNvPr id="1030" name="Picture 6" descr="Truck DARK"/>
          <p:cNvPicPr>
            <a:picLocks noChangeAspect="1" noChangeArrowheads="1"/>
          </p:cNvPicPr>
          <p:nvPr/>
        </p:nvPicPr>
        <p:blipFill>
          <a:blip r:embed="rId14" cstate="print"/>
          <a:srcRect/>
          <a:stretch>
            <a:fillRect/>
          </a:stretch>
        </p:blipFill>
        <p:spPr bwMode="auto">
          <a:xfrm>
            <a:off x="8153400" y="5791200"/>
            <a:ext cx="914400" cy="914400"/>
          </a:xfrm>
          <a:prstGeom prst="rect">
            <a:avLst/>
          </a:prstGeom>
          <a:noFill/>
          <a:ln w="9525">
            <a:noFill/>
            <a:miter lim="800000"/>
            <a:headEnd/>
            <a:tailEnd/>
          </a:ln>
        </p:spPr>
      </p:pic>
      <p:pic>
        <p:nvPicPr>
          <p:cNvPr id="1031" name="Picture 7" descr="Water DARK"/>
          <p:cNvPicPr>
            <a:picLocks noChangeAspect="1" noChangeArrowheads="1"/>
          </p:cNvPicPr>
          <p:nvPr/>
        </p:nvPicPr>
        <p:blipFill>
          <a:blip r:embed="rId15" cstate="print"/>
          <a:srcRect/>
          <a:stretch>
            <a:fillRect/>
          </a:stretch>
        </p:blipFill>
        <p:spPr bwMode="auto">
          <a:xfrm>
            <a:off x="8153400" y="2362200"/>
            <a:ext cx="914400" cy="914400"/>
          </a:xfrm>
          <a:prstGeom prst="rect">
            <a:avLst/>
          </a:prstGeom>
          <a:noFill/>
          <a:ln w="9525">
            <a:noFill/>
            <a:miter lim="800000"/>
            <a:headEnd/>
            <a:tailEnd/>
          </a:ln>
        </p:spPr>
      </p:pic>
      <p:pic>
        <p:nvPicPr>
          <p:cNvPr id="1032" name="Picture 8" descr="elec o DARK"/>
          <p:cNvPicPr>
            <a:picLocks noChangeAspect="1" noChangeArrowheads="1"/>
          </p:cNvPicPr>
          <p:nvPr/>
        </p:nvPicPr>
        <p:blipFill>
          <a:blip r:embed="rId16" cstate="print"/>
          <a:srcRect/>
          <a:stretch>
            <a:fillRect/>
          </a:stretch>
        </p:blipFill>
        <p:spPr bwMode="auto">
          <a:xfrm>
            <a:off x="8153400" y="76200"/>
            <a:ext cx="914400" cy="914400"/>
          </a:xfrm>
          <a:prstGeom prst="rect">
            <a:avLst/>
          </a:prstGeom>
          <a:noFill/>
          <a:ln w="9525">
            <a:noFill/>
            <a:miter lim="800000"/>
            <a:headEnd/>
            <a:tailEnd/>
          </a:ln>
        </p:spPr>
      </p:pic>
      <p:pic>
        <p:nvPicPr>
          <p:cNvPr id="1033" name="Picture 9" descr="Gas O DARK"/>
          <p:cNvPicPr>
            <a:picLocks noChangeAspect="1" noChangeArrowheads="1"/>
          </p:cNvPicPr>
          <p:nvPr/>
        </p:nvPicPr>
        <p:blipFill>
          <a:blip r:embed="rId17" cstate="print"/>
          <a:srcRect/>
          <a:stretch>
            <a:fillRect/>
          </a:stretch>
        </p:blipFill>
        <p:spPr bwMode="auto">
          <a:xfrm>
            <a:off x="8153400" y="1219200"/>
            <a:ext cx="914400" cy="914400"/>
          </a:xfrm>
          <a:prstGeom prst="rect">
            <a:avLst/>
          </a:prstGeom>
          <a:noFill/>
          <a:ln w="9525">
            <a:noFill/>
            <a:miter lim="800000"/>
            <a:headEnd/>
            <a:tailEnd/>
          </a:ln>
        </p:spPr>
      </p:pic>
      <p:pic>
        <p:nvPicPr>
          <p:cNvPr id="1034" name="Picture 10" descr="Rail O DARK"/>
          <p:cNvPicPr>
            <a:picLocks noChangeAspect="1" noChangeArrowheads="1"/>
          </p:cNvPicPr>
          <p:nvPr/>
        </p:nvPicPr>
        <p:blipFill>
          <a:blip r:embed="rId18" cstate="print"/>
          <a:srcRect/>
          <a:stretch>
            <a:fillRect/>
          </a:stretch>
        </p:blipFill>
        <p:spPr bwMode="auto">
          <a:xfrm>
            <a:off x="8153400" y="3505200"/>
            <a:ext cx="914400" cy="914400"/>
          </a:xfrm>
          <a:prstGeom prst="rect">
            <a:avLst/>
          </a:prstGeom>
          <a:noFill/>
          <a:ln w="9525">
            <a:noFill/>
            <a:miter lim="800000"/>
            <a:headEnd/>
            <a:tailEnd/>
          </a:ln>
        </p:spPr>
      </p:pic>
      <p:pic>
        <p:nvPicPr>
          <p:cNvPr id="1035" name="Picture 11" descr="Tele O DARK"/>
          <p:cNvPicPr>
            <a:picLocks noChangeAspect="1" noChangeArrowheads="1"/>
          </p:cNvPicPr>
          <p:nvPr/>
        </p:nvPicPr>
        <p:blipFill>
          <a:blip r:embed="rId19" cstate="print"/>
          <a:srcRect/>
          <a:stretch>
            <a:fillRect/>
          </a:stretch>
        </p:blipFill>
        <p:spPr bwMode="auto">
          <a:xfrm>
            <a:off x="8153400" y="4648200"/>
            <a:ext cx="9144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5"/>
          <p:cNvSpPr txBox="1">
            <a:spLocks noChangeArrowheads="1"/>
          </p:cNvSpPr>
          <p:nvPr/>
        </p:nvSpPr>
        <p:spPr bwMode="auto">
          <a:xfrm>
            <a:off x="228600" y="1600200"/>
            <a:ext cx="8077200" cy="6186309"/>
          </a:xfrm>
          <a:prstGeom prst="rect">
            <a:avLst/>
          </a:prstGeom>
          <a:noFill/>
          <a:ln w="9525">
            <a:noFill/>
            <a:miter lim="800000"/>
            <a:headEnd/>
            <a:tailEnd/>
          </a:ln>
        </p:spPr>
        <p:txBody>
          <a:bodyPr>
            <a:spAutoFit/>
          </a:bodyPr>
          <a:lstStyle/>
          <a:p>
            <a:pPr algn="ctr" eaLnBrk="0" hangingPunct="0">
              <a:defRPr/>
            </a:pPr>
            <a:r>
              <a:rPr lang="en-US" sz="4400" dirty="0" smtClean="0">
                <a:solidFill>
                  <a:srgbClr val="700017"/>
                </a:solidFill>
                <a:latin typeface="+mn-lt"/>
              </a:rPr>
              <a:t>Gas Pipeline Safety</a:t>
            </a:r>
          </a:p>
          <a:p>
            <a:pPr algn="ctr" eaLnBrk="0" hangingPunct="0">
              <a:defRPr/>
            </a:pPr>
            <a:r>
              <a:rPr lang="en-US" sz="4400" dirty="0" smtClean="0">
                <a:solidFill>
                  <a:srgbClr val="700017"/>
                </a:solidFill>
                <a:latin typeface="+mn-lt"/>
              </a:rPr>
              <a:t>Federal Regulatory Update</a:t>
            </a:r>
          </a:p>
          <a:p>
            <a:pPr eaLnBrk="0" hangingPunct="0">
              <a:defRPr/>
            </a:pPr>
            <a:endParaRPr lang="en-US" sz="4400" dirty="0">
              <a:latin typeface="+mn-lt"/>
            </a:endParaRPr>
          </a:p>
          <a:p>
            <a:pPr algn="ctr" eaLnBrk="0" hangingPunct="0">
              <a:defRPr/>
            </a:pPr>
            <a:r>
              <a:rPr lang="en-US" sz="2800" dirty="0" smtClean="0">
                <a:latin typeface="+mn-lt"/>
              </a:rPr>
              <a:t>Pete </a:t>
            </a:r>
            <a:r>
              <a:rPr lang="en-US" sz="2800" dirty="0" err="1" smtClean="0">
                <a:latin typeface="+mn-lt"/>
              </a:rPr>
              <a:t>Chace</a:t>
            </a:r>
            <a:endParaRPr lang="en-US" sz="2800" dirty="0" smtClean="0">
              <a:latin typeface="+mn-lt"/>
            </a:endParaRPr>
          </a:p>
          <a:p>
            <a:pPr algn="ctr" eaLnBrk="0" hangingPunct="0">
              <a:defRPr/>
            </a:pPr>
            <a:r>
              <a:rPr lang="en-US" sz="2800" dirty="0" smtClean="0">
                <a:latin typeface="+mn-lt"/>
              </a:rPr>
              <a:t>Public Utilities Commission of Ohio</a:t>
            </a:r>
          </a:p>
          <a:p>
            <a:pPr algn="ctr" eaLnBrk="0" hangingPunct="0">
              <a:defRPr/>
            </a:pPr>
            <a:r>
              <a:rPr lang="en-US" sz="2800" dirty="0" smtClean="0">
                <a:latin typeface="+mn-lt"/>
              </a:rPr>
              <a:t>Gas Pipeline Safety Program Manager</a:t>
            </a:r>
          </a:p>
          <a:p>
            <a:pPr algn="ctr" eaLnBrk="0" hangingPunct="0">
              <a:defRPr/>
            </a:pPr>
            <a:endParaRPr lang="en-US" sz="2800" dirty="0" smtClean="0">
              <a:latin typeface="+mn-lt"/>
            </a:endParaRPr>
          </a:p>
          <a:p>
            <a:pPr eaLnBrk="0" hangingPunct="0">
              <a:defRPr/>
            </a:pPr>
            <a:endParaRPr lang="en-US" sz="2400" dirty="0" smtClean="0">
              <a:latin typeface="+mn-lt"/>
            </a:endParaRPr>
          </a:p>
          <a:p>
            <a:pPr eaLnBrk="0" hangingPunct="0">
              <a:defRPr/>
            </a:pPr>
            <a:endParaRPr lang="en-US" sz="4400" dirty="0">
              <a:solidFill>
                <a:srgbClr val="F20017"/>
              </a:solidFill>
              <a:latin typeface="+mn-lt"/>
            </a:endParaRPr>
          </a:p>
          <a:p>
            <a:pPr eaLnBrk="0" hangingPunct="0">
              <a:defRPr/>
            </a:pPr>
            <a:endParaRPr lang="en-US" sz="4400" dirty="0">
              <a:solidFill>
                <a:srgbClr val="F20017"/>
              </a:solidFill>
              <a:latin typeface="+mn-lt"/>
            </a:endParaRPr>
          </a:p>
          <a:p>
            <a:pPr eaLnBrk="0" hangingPunct="0">
              <a:defRPr/>
            </a:pPr>
            <a:endParaRPr lang="en-US" sz="4000" dirty="0">
              <a:solidFill>
                <a:srgbClr val="F20017"/>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dirty="0" smtClean="0"/>
              <a:t>Gas Transmission NPRM</a:t>
            </a:r>
            <a:endParaRPr lang="en-US" dirty="0"/>
          </a:p>
        </p:txBody>
      </p:sp>
      <p:sp>
        <p:nvSpPr>
          <p:cNvPr id="3" name="Content Placeholder 2"/>
          <p:cNvSpPr>
            <a:spLocks noGrp="1"/>
          </p:cNvSpPr>
          <p:nvPr>
            <p:ph idx="1"/>
          </p:nvPr>
        </p:nvSpPr>
        <p:spPr/>
        <p:txBody>
          <a:bodyPr/>
          <a:lstStyle/>
          <a:p>
            <a:r>
              <a:rPr lang="en-US" sz="2800" dirty="0" smtClean="0"/>
              <a:t>Gathering Line requirements</a:t>
            </a:r>
          </a:p>
          <a:p>
            <a:pPr lvl="1"/>
            <a:r>
              <a:rPr lang="en-US" sz="2400" dirty="0" smtClean="0"/>
              <a:t>RP80 is no longer used to define Gathering lines.</a:t>
            </a:r>
          </a:p>
          <a:p>
            <a:pPr lvl="1"/>
            <a:r>
              <a:rPr lang="en-US" sz="2400" dirty="0" smtClean="0"/>
              <a:t>Extends regulation to Type A Gathering lines in Class 1 locations, for lines that are 8” or greater.</a:t>
            </a:r>
          </a:p>
          <a:p>
            <a:pPr lvl="1"/>
            <a:r>
              <a:rPr lang="en-US" sz="2400" dirty="0" smtClean="0"/>
              <a:t>Newly regulated class of lines must follow the same requirements as currently exists for Type B Gathering.</a:t>
            </a:r>
          </a:p>
        </p:txBody>
      </p:sp>
    </p:spTree>
    <p:extLst>
      <p:ext uri="{BB962C8B-B14F-4D97-AF65-F5344CB8AC3E}">
        <p14:creationId xmlns:p14="http://schemas.microsoft.com/office/powerpoint/2010/main" val="3028890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dirty="0" smtClean="0"/>
              <a:t>Gas Transmission NPRM</a:t>
            </a:r>
            <a:endParaRPr lang="en-US" dirty="0"/>
          </a:p>
        </p:txBody>
      </p:sp>
      <p:sp>
        <p:nvSpPr>
          <p:cNvPr id="3" name="Content Placeholder 2"/>
          <p:cNvSpPr>
            <a:spLocks noGrp="1"/>
          </p:cNvSpPr>
          <p:nvPr>
            <p:ph idx="1"/>
          </p:nvPr>
        </p:nvSpPr>
        <p:spPr>
          <a:xfrm>
            <a:off x="609600" y="2362200"/>
            <a:ext cx="6553200" cy="2743200"/>
          </a:xfrm>
        </p:spPr>
        <p:txBody>
          <a:bodyPr/>
          <a:lstStyle/>
          <a:p>
            <a:r>
              <a:rPr lang="en-US" sz="2800" dirty="0" smtClean="0"/>
              <a:t>Record Keeping Requirements</a:t>
            </a:r>
          </a:p>
          <a:p>
            <a:pPr lvl="1"/>
            <a:r>
              <a:rPr lang="en-US" sz="2400" dirty="0" smtClean="0"/>
              <a:t>Transmission operators must retain mill records, pressure test records, welder qualification records, valve and other component records, class location records, etc. for the life of the pipeline.</a:t>
            </a:r>
          </a:p>
          <a:p>
            <a:pPr lvl="1"/>
            <a:r>
              <a:rPr lang="en-US" sz="2400" dirty="0" smtClean="0"/>
              <a:t>New section 192.13(d) requires all Transmission operators to have a “Management of Change” program as per ASME B31S</a:t>
            </a:r>
          </a:p>
        </p:txBody>
      </p:sp>
    </p:spTree>
    <p:extLst>
      <p:ext uri="{BB962C8B-B14F-4D97-AF65-F5344CB8AC3E}">
        <p14:creationId xmlns:p14="http://schemas.microsoft.com/office/powerpoint/2010/main" val="228798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dirty="0" smtClean="0"/>
              <a:t>Gas Transmission NPRM</a:t>
            </a:r>
            <a:endParaRPr lang="en-US" dirty="0"/>
          </a:p>
        </p:txBody>
      </p:sp>
      <p:sp>
        <p:nvSpPr>
          <p:cNvPr id="3" name="Content Placeholder 2"/>
          <p:cNvSpPr>
            <a:spLocks noGrp="1"/>
          </p:cNvSpPr>
          <p:nvPr>
            <p:ph idx="1"/>
          </p:nvPr>
        </p:nvSpPr>
        <p:spPr>
          <a:xfrm>
            <a:off x="609600" y="2362200"/>
            <a:ext cx="6553200" cy="2743200"/>
          </a:xfrm>
        </p:spPr>
        <p:txBody>
          <a:bodyPr/>
          <a:lstStyle/>
          <a:p>
            <a:r>
              <a:rPr lang="en-US" sz="2800" dirty="0" smtClean="0"/>
              <a:t>MAOP Verification</a:t>
            </a:r>
          </a:p>
          <a:p>
            <a:pPr lvl="1"/>
            <a:r>
              <a:rPr lang="en-US" sz="2400" dirty="0" smtClean="0"/>
              <a:t>“Moderate Consequence Area” is an area in a Potential Impact Circle containing 5 or more buildings, an occupied site, or a right-of-way for a freeway, and otherwise does not meet the definition of a High Consequence Area.</a:t>
            </a:r>
          </a:p>
          <a:p>
            <a:pPr lvl="1"/>
            <a:r>
              <a:rPr lang="en-US" sz="2400" dirty="0" smtClean="0"/>
              <a:t>“Legacy Construction Techniques” (coupled pipe, wrinkle bends, etc.) and “Legacy Pipe” (LF-ERW, etc.) are defined.</a:t>
            </a:r>
          </a:p>
        </p:txBody>
      </p:sp>
    </p:spTree>
    <p:extLst>
      <p:ext uri="{BB962C8B-B14F-4D97-AF65-F5344CB8AC3E}">
        <p14:creationId xmlns:p14="http://schemas.microsoft.com/office/powerpoint/2010/main" val="848042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dirty="0" smtClean="0"/>
              <a:t>Gas Transmission NPRM</a:t>
            </a:r>
            <a:endParaRPr lang="en-US" dirty="0"/>
          </a:p>
        </p:txBody>
      </p:sp>
      <p:sp>
        <p:nvSpPr>
          <p:cNvPr id="3" name="Content Placeholder 2"/>
          <p:cNvSpPr>
            <a:spLocks noGrp="1"/>
          </p:cNvSpPr>
          <p:nvPr>
            <p:ph idx="1"/>
          </p:nvPr>
        </p:nvSpPr>
        <p:spPr>
          <a:xfrm>
            <a:off x="609600" y="2362200"/>
            <a:ext cx="6553200" cy="2743200"/>
          </a:xfrm>
        </p:spPr>
        <p:txBody>
          <a:bodyPr/>
          <a:lstStyle/>
          <a:p>
            <a:r>
              <a:rPr lang="en-US" sz="2800" dirty="0" smtClean="0"/>
              <a:t>MAOP Verification</a:t>
            </a:r>
          </a:p>
          <a:p>
            <a:pPr lvl="1"/>
            <a:r>
              <a:rPr lang="en-US" sz="2400" dirty="0" smtClean="0"/>
              <a:t>192.619 requires areas with inadequately documented MAOP (2012 Annual Report) to re-establish MAOP.</a:t>
            </a:r>
          </a:p>
          <a:p>
            <a:pPr lvl="1"/>
            <a:r>
              <a:rPr lang="en-US" sz="2400" dirty="0" smtClean="0"/>
              <a:t>192.624 requires operators to re-establish MAOP for pipelines in a HCA or MCA.  Method is Spike </a:t>
            </a:r>
            <a:r>
              <a:rPr lang="en-US" sz="2400" dirty="0"/>
              <a:t>T</a:t>
            </a:r>
            <a:r>
              <a:rPr lang="en-US" sz="2400" dirty="0" smtClean="0"/>
              <a:t>est for Legacy pipe, Pressure </a:t>
            </a:r>
            <a:r>
              <a:rPr lang="en-US" sz="2400" dirty="0"/>
              <a:t>T</a:t>
            </a:r>
            <a:r>
              <a:rPr lang="en-US" sz="2400" dirty="0" smtClean="0"/>
              <a:t>est for Modern pipe.  Other methods may be allowed such as derating, engineering critical assessment, certain in-line assessments.</a:t>
            </a:r>
          </a:p>
        </p:txBody>
      </p:sp>
    </p:spTree>
    <p:extLst>
      <p:ext uri="{BB962C8B-B14F-4D97-AF65-F5344CB8AC3E}">
        <p14:creationId xmlns:p14="http://schemas.microsoft.com/office/powerpoint/2010/main" val="1210543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dirty="0" smtClean="0"/>
              <a:t>Gas Transmission NPRM</a:t>
            </a:r>
            <a:endParaRPr lang="en-US" dirty="0"/>
          </a:p>
        </p:txBody>
      </p:sp>
      <p:sp>
        <p:nvSpPr>
          <p:cNvPr id="3" name="Content Placeholder 2"/>
          <p:cNvSpPr>
            <a:spLocks noGrp="1"/>
          </p:cNvSpPr>
          <p:nvPr>
            <p:ph idx="1"/>
          </p:nvPr>
        </p:nvSpPr>
        <p:spPr>
          <a:xfrm>
            <a:off x="609600" y="2362200"/>
            <a:ext cx="6553200" cy="2743200"/>
          </a:xfrm>
        </p:spPr>
        <p:txBody>
          <a:bodyPr/>
          <a:lstStyle/>
          <a:p>
            <a:r>
              <a:rPr lang="en-US" sz="2800" dirty="0" smtClean="0"/>
              <a:t>MAOP Verification</a:t>
            </a:r>
          </a:p>
          <a:p>
            <a:pPr lvl="1"/>
            <a:r>
              <a:rPr lang="en-US" sz="2400" dirty="0" smtClean="0"/>
              <a:t>New 192.607 “Verification of Pipeline Material”.  Defines non-destructive techniques, requires material verification for pipelines that do not have “reliable, traceable, verifiable and complete” documentation when the pipeline is exposed, or for HCA and Class 3, 4 locations.</a:t>
            </a:r>
          </a:p>
          <a:p>
            <a:pPr lvl="1"/>
            <a:r>
              <a:rPr lang="en-US" sz="2400" dirty="0" smtClean="0"/>
              <a:t>Operators have to have a “Material Documentation Plan”.</a:t>
            </a:r>
          </a:p>
        </p:txBody>
      </p:sp>
    </p:spTree>
    <p:extLst>
      <p:ext uri="{BB962C8B-B14F-4D97-AF65-F5344CB8AC3E}">
        <p14:creationId xmlns:p14="http://schemas.microsoft.com/office/powerpoint/2010/main" val="1334444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dirty="0" smtClean="0"/>
              <a:t>Gas Transmission NPRM</a:t>
            </a:r>
            <a:endParaRPr lang="en-US" dirty="0"/>
          </a:p>
        </p:txBody>
      </p:sp>
      <p:sp>
        <p:nvSpPr>
          <p:cNvPr id="3" name="Content Placeholder 2"/>
          <p:cNvSpPr>
            <a:spLocks noGrp="1"/>
          </p:cNvSpPr>
          <p:nvPr>
            <p:ph idx="1"/>
          </p:nvPr>
        </p:nvSpPr>
        <p:spPr>
          <a:xfrm>
            <a:off x="609600" y="2362200"/>
            <a:ext cx="6553200" cy="2743200"/>
          </a:xfrm>
        </p:spPr>
        <p:txBody>
          <a:bodyPr/>
          <a:lstStyle/>
          <a:p>
            <a:r>
              <a:rPr lang="en-US" sz="2800" dirty="0" smtClean="0"/>
              <a:t>MAOP Verification</a:t>
            </a:r>
          </a:p>
          <a:p>
            <a:pPr lvl="1"/>
            <a:r>
              <a:rPr lang="en-US" sz="2400" dirty="0" smtClean="0"/>
              <a:t>New 192.710.  Transmission lines in Class 3 or 4 locations, or in a MCA, must be assessed within 15 years, and every 20 years thereafter.  Assessment may be ILI, pressure testing, excavation and examination, guided wave ultrasonic testing, direct assessment (only if the line is not pig-able).</a:t>
            </a:r>
          </a:p>
        </p:txBody>
      </p:sp>
    </p:spTree>
    <p:extLst>
      <p:ext uri="{BB962C8B-B14F-4D97-AF65-F5344CB8AC3E}">
        <p14:creationId xmlns:p14="http://schemas.microsoft.com/office/powerpoint/2010/main" val="11506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dirty="0" smtClean="0"/>
              <a:t>Gas Transmission NPRM</a:t>
            </a:r>
            <a:endParaRPr lang="en-US" dirty="0"/>
          </a:p>
        </p:txBody>
      </p:sp>
      <p:sp>
        <p:nvSpPr>
          <p:cNvPr id="3" name="Content Placeholder 2"/>
          <p:cNvSpPr>
            <a:spLocks noGrp="1"/>
          </p:cNvSpPr>
          <p:nvPr>
            <p:ph idx="1"/>
          </p:nvPr>
        </p:nvSpPr>
        <p:spPr>
          <a:xfrm>
            <a:off x="609600" y="2362200"/>
            <a:ext cx="6553200" cy="2743200"/>
          </a:xfrm>
        </p:spPr>
        <p:txBody>
          <a:bodyPr/>
          <a:lstStyle/>
          <a:p>
            <a:r>
              <a:rPr lang="en-US" sz="2800" dirty="0" smtClean="0"/>
              <a:t>Cathodic Protection</a:t>
            </a:r>
          </a:p>
          <a:p>
            <a:pPr lvl="1"/>
            <a:r>
              <a:rPr lang="en-US" sz="2000" dirty="0" smtClean="0"/>
              <a:t>Transmission operators must perform an above ground indirect assessment to locate moderate to severe coating damage.</a:t>
            </a:r>
          </a:p>
          <a:p>
            <a:pPr lvl="1"/>
            <a:r>
              <a:rPr lang="en-US" sz="2000" dirty="0" smtClean="0"/>
              <a:t>Transmission operators must conduct surveys for interference currents and remediate.</a:t>
            </a:r>
          </a:p>
          <a:p>
            <a:pPr lvl="1"/>
            <a:r>
              <a:rPr lang="en-US" sz="2000" dirty="0" smtClean="0"/>
              <a:t>Quarterly gas monitoring required</a:t>
            </a:r>
            <a:r>
              <a:rPr lang="en-US" sz="2000" dirty="0"/>
              <a:t> </a:t>
            </a:r>
            <a:r>
              <a:rPr lang="en-US" sz="2000" dirty="0" smtClean="0"/>
              <a:t>for internal corrosion.</a:t>
            </a:r>
          </a:p>
          <a:p>
            <a:pPr lvl="1"/>
            <a:r>
              <a:rPr lang="en-US" sz="2000" dirty="0" smtClean="0"/>
              <a:t>(All operators) – interpretation that “prompt remedial action” means the next monitoring interval or 1 year, whatever is less.</a:t>
            </a:r>
          </a:p>
          <a:p>
            <a:pPr lvl="1"/>
            <a:r>
              <a:rPr lang="en-US" sz="2000" dirty="0" smtClean="0"/>
              <a:t>Transmission operators must perform a close interval survey for low CP reads.</a:t>
            </a:r>
          </a:p>
          <a:p>
            <a:pPr lvl="1"/>
            <a:endParaRPr lang="en-US" sz="2400" dirty="0"/>
          </a:p>
          <a:p>
            <a:pPr lvl="1"/>
            <a:endParaRPr lang="en-US" sz="2000" dirty="0" smtClean="0"/>
          </a:p>
        </p:txBody>
      </p:sp>
    </p:spTree>
    <p:extLst>
      <p:ext uri="{BB962C8B-B14F-4D97-AF65-F5344CB8AC3E}">
        <p14:creationId xmlns:p14="http://schemas.microsoft.com/office/powerpoint/2010/main" val="222798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dirty="0" smtClean="0"/>
              <a:t>Gas Transmission NPRM</a:t>
            </a:r>
            <a:endParaRPr lang="en-US" dirty="0"/>
          </a:p>
        </p:txBody>
      </p:sp>
      <p:sp>
        <p:nvSpPr>
          <p:cNvPr id="3" name="Content Placeholder 2"/>
          <p:cNvSpPr>
            <a:spLocks noGrp="1"/>
          </p:cNvSpPr>
          <p:nvPr>
            <p:ph idx="1"/>
          </p:nvPr>
        </p:nvSpPr>
        <p:spPr>
          <a:xfrm>
            <a:off x="609600" y="2514600"/>
            <a:ext cx="6553200" cy="2743200"/>
          </a:xfrm>
        </p:spPr>
        <p:txBody>
          <a:bodyPr/>
          <a:lstStyle/>
          <a:p>
            <a:r>
              <a:rPr lang="en-US" sz="2800" dirty="0" smtClean="0"/>
              <a:t>Repair of damages and leaks</a:t>
            </a:r>
          </a:p>
          <a:p>
            <a:pPr lvl="1"/>
            <a:r>
              <a:rPr lang="en-US" sz="2400" dirty="0" smtClean="0"/>
              <a:t>General requirements modified to require a 20% pressure reduction when a condition presents an “immediate hazard”.</a:t>
            </a:r>
          </a:p>
          <a:p>
            <a:pPr lvl="1"/>
            <a:r>
              <a:rPr lang="en-US" sz="2400" dirty="0" smtClean="0"/>
              <a:t>Establishes immediate, 2-year, and monitored conditions for imperfections and damages outside of HCA’s.</a:t>
            </a:r>
            <a:endParaRPr lang="en-US" sz="2400" dirty="0"/>
          </a:p>
          <a:p>
            <a:pPr lvl="1"/>
            <a:endParaRPr lang="en-US" sz="2000" dirty="0" smtClean="0"/>
          </a:p>
        </p:txBody>
      </p:sp>
    </p:spTree>
    <p:extLst>
      <p:ext uri="{BB962C8B-B14F-4D97-AF65-F5344CB8AC3E}">
        <p14:creationId xmlns:p14="http://schemas.microsoft.com/office/powerpoint/2010/main" val="2647423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dirty="0" smtClean="0"/>
              <a:t>Gas Transmission NPRM</a:t>
            </a:r>
            <a:endParaRPr lang="en-US" dirty="0"/>
          </a:p>
        </p:txBody>
      </p:sp>
      <p:sp>
        <p:nvSpPr>
          <p:cNvPr id="3" name="Content Placeholder 2"/>
          <p:cNvSpPr>
            <a:spLocks noGrp="1"/>
          </p:cNvSpPr>
          <p:nvPr>
            <p:ph idx="1"/>
          </p:nvPr>
        </p:nvSpPr>
        <p:spPr>
          <a:xfrm>
            <a:off x="609600" y="2514600"/>
            <a:ext cx="6553200" cy="2743200"/>
          </a:xfrm>
        </p:spPr>
        <p:txBody>
          <a:bodyPr/>
          <a:lstStyle/>
          <a:p>
            <a:r>
              <a:rPr lang="en-US" sz="2800" dirty="0" smtClean="0"/>
              <a:t>Pig Launching and Receiving</a:t>
            </a:r>
          </a:p>
          <a:p>
            <a:pPr lvl="1"/>
            <a:r>
              <a:rPr lang="en-US" sz="2000" dirty="0" smtClean="0"/>
              <a:t>New 192.750 “Launcher and Receiver Safety” section requires pig launchers and receivers o have suitable means to indicate barrel pressure and to relieve pressure in the barrel.</a:t>
            </a:r>
          </a:p>
          <a:p>
            <a:pPr lvl="1"/>
            <a:r>
              <a:rPr lang="en-US" sz="2000" dirty="0" smtClean="0"/>
              <a:t>New 192.493 incorporates standards by reference for in-line inspection.</a:t>
            </a:r>
          </a:p>
          <a:p>
            <a:pPr lvl="2"/>
            <a:r>
              <a:rPr lang="en-US" sz="1600" dirty="0" smtClean="0"/>
              <a:t>API STD 1163-2005 “In-Line Inspection System Qualification Standard”</a:t>
            </a:r>
          </a:p>
          <a:p>
            <a:pPr lvl="2"/>
            <a:r>
              <a:rPr lang="en-US" sz="1600" dirty="0" smtClean="0"/>
              <a:t>NACE SP0102-2010 “In-Line Inspection of Pipelines”</a:t>
            </a:r>
          </a:p>
          <a:p>
            <a:pPr lvl="2"/>
            <a:r>
              <a:rPr lang="en-US" sz="1600" dirty="0" smtClean="0"/>
              <a:t>ANSI ILI-PQ-2005 “In-Line Inspection Personnel Qualification and Certification”.</a:t>
            </a:r>
            <a:endParaRPr lang="en-US" sz="1600" dirty="0"/>
          </a:p>
          <a:p>
            <a:pPr lvl="2"/>
            <a:endParaRPr lang="en-US" sz="1600" dirty="0" smtClean="0"/>
          </a:p>
        </p:txBody>
      </p:sp>
    </p:spTree>
    <p:extLst>
      <p:ext uri="{BB962C8B-B14F-4D97-AF65-F5344CB8AC3E}">
        <p14:creationId xmlns:p14="http://schemas.microsoft.com/office/powerpoint/2010/main" val="2092684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dirty="0" smtClean="0"/>
              <a:t>Gas Transmission NPRM</a:t>
            </a:r>
            <a:endParaRPr lang="en-US" dirty="0"/>
          </a:p>
        </p:txBody>
      </p:sp>
      <p:sp>
        <p:nvSpPr>
          <p:cNvPr id="3" name="Content Placeholder 2"/>
          <p:cNvSpPr>
            <a:spLocks noGrp="1"/>
          </p:cNvSpPr>
          <p:nvPr>
            <p:ph idx="1"/>
          </p:nvPr>
        </p:nvSpPr>
        <p:spPr>
          <a:xfrm>
            <a:off x="609600" y="2514600"/>
            <a:ext cx="6553200" cy="2743200"/>
          </a:xfrm>
        </p:spPr>
        <p:txBody>
          <a:bodyPr/>
          <a:lstStyle/>
          <a:p>
            <a:r>
              <a:rPr lang="en-US" sz="2800" dirty="0" smtClean="0"/>
              <a:t>Integrity Management</a:t>
            </a:r>
          </a:p>
          <a:p>
            <a:pPr lvl="1"/>
            <a:r>
              <a:rPr lang="en-US" sz="2000" dirty="0" smtClean="0"/>
              <a:t>Direct assessment only allowed on un-</a:t>
            </a:r>
            <a:r>
              <a:rPr lang="en-US" sz="2000" dirty="0" err="1" smtClean="0"/>
              <a:t>piggable</a:t>
            </a:r>
            <a:r>
              <a:rPr lang="en-US" sz="2000" dirty="0" smtClean="0"/>
              <a:t> lines.  Adds Spike test, GWUT, excavation with direct examination as assessment methods.</a:t>
            </a:r>
          </a:p>
          <a:p>
            <a:pPr lvl="1"/>
            <a:r>
              <a:rPr lang="en-US" sz="2000" dirty="0" smtClean="0"/>
              <a:t>Incorporates NACE SP0206-2006 for Internal Corrosion Direct Assessment</a:t>
            </a:r>
          </a:p>
          <a:p>
            <a:pPr lvl="1"/>
            <a:r>
              <a:rPr lang="en-US" sz="2000" dirty="0" smtClean="0"/>
              <a:t>Incorporates NACE SP0204-2008 for stress corrosion cracking direct assessment.</a:t>
            </a:r>
          </a:p>
          <a:p>
            <a:pPr lvl="1"/>
            <a:r>
              <a:rPr lang="en-US" sz="2000" dirty="0" smtClean="0"/>
              <a:t>Expands the list of immediate repair conditions and preventative and </a:t>
            </a:r>
            <a:r>
              <a:rPr lang="en-US" sz="2000" dirty="0" err="1" smtClean="0"/>
              <a:t>mitigative</a:t>
            </a:r>
            <a:r>
              <a:rPr lang="en-US" sz="2000" dirty="0" smtClean="0"/>
              <a:t> measures operators must consider.</a:t>
            </a:r>
          </a:p>
          <a:p>
            <a:pPr lvl="1"/>
            <a:r>
              <a:rPr lang="en-US" sz="2000" dirty="0" smtClean="0"/>
              <a:t>Adds detail on risk assessment, model validation.</a:t>
            </a:r>
          </a:p>
          <a:p>
            <a:pPr lvl="1"/>
            <a:endParaRPr lang="en-US" sz="2000" dirty="0" smtClean="0"/>
          </a:p>
          <a:p>
            <a:pPr lvl="1"/>
            <a:endParaRPr lang="en-US" sz="2000" dirty="0" smtClean="0"/>
          </a:p>
        </p:txBody>
      </p:sp>
    </p:spTree>
    <p:extLst>
      <p:ext uri="{BB962C8B-B14F-4D97-AF65-F5344CB8AC3E}">
        <p14:creationId xmlns:p14="http://schemas.microsoft.com/office/powerpoint/2010/main" val="2811685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Rulemaking Process</a:t>
            </a:r>
            <a:endParaRPr lang="en-US" dirty="0"/>
          </a:p>
        </p:txBody>
      </p:sp>
      <p:sp>
        <p:nvSpPr>
          <p:cNvPr id="3" name="Content Placeholder 2"/>
          <p:cNvSpPr>
            <a:spLocks noGrp="1"/>
          </p:cNvSpPr>
          <p:nvPr>
            <p:ph idx="1"/>
          </p:nvPr>
        </p:nvSpPr>
        <p:spPr>
          <a:xfrm>
            <a:off x="609600" y="2514600"/>
            <a:ext cx="7467600" cy="2743200"/>
          </a:xfrm>
        </p:spPr>
        <p:txBody>
          <a:bodyPr/>
          <a:lstStyle/>
          <a:p>
            <a:r>
              <a:rPr lang="en-US" sz="2400" dirty="0" smtClean="0"/>
              <a:t>Legislation – Congress passes a law that prescribes general goals for the agency.</a:t>
            </a:r>
          </a:p>
          <a:p>
            <a:r>
              <a:rPr lang="en-US" sz="2400" dirty="0" smtClean="0"/>
              <a:t>Advance Notice of Proposed Rulemaking (ANPR) – agency publishes initial analysis of legislative intent and asks for public comment (optional).</a:t>
            </a:r>
          </a:p>
          <a:p>
            <a:r>
              <a:rPr lang="en-US" sz="2400" dirty="0" smtClean="0"/>
              <a:t>Notice of Proposed Rulemaking (NPRM) – agency publishes proposed rule language after review by Federal Office of Management &amp; Budget (OMB), with a public comment period.</a:t>
            </a:r>
          </a:p>
          <a:p>
            <a:r>
              <a:rPr lang="en-US" sz="2400" dirty="0" smtClean="0"/>
              <a:t>Final Rule – published with response to issues raised by public comment, subject to judicial review</a:t>
            </a:r>
          </a:p>
          <a:p>
            <a:endParaRPr lang="en-US" sz="2400" dirty="0" smtClean="0"/>
          </a:p>
          <a:p>
            <a:endParaRPr lang="en-US" sz="2400" dirty="0"/>
          </a:p>
        </p:txBody>
      </p:sp>
    </p:spTree>
    <p:extLst>
      <p:ext uri="{BB962C8B-B14F-4D97-AF65-F5344CB8AC3E}">
        <p14:creationId xmlns:p14="http://schemas.microsoft.com/office/powerpoint/2010/main" val="4260041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dirty="0" smtClean="0"/>
              <a:t>Gas Transmission NPRM</a:t>
            </a:r>
            <a:endParaRPr lang="en-US" dirty="0"/>
          </a:p>
        </p:txBody>
      </p:sp>
      <p:sp>
        <p:nvSpPr>
          <p:cNvPr id="3" name="Content Placeholder 2"/>
          <p:cNvSpPr>
            <a:spLocks noGrp="1"/>
          </p:cNvSpPr>
          <p:nvPr>
            <p:ph idx="1"/>
          </p:nvPr>
        </p:nvSpPr>
        <p:spPr>
          <a:xfrm>
            <a:off x="609600" y="2514600"/>
            <a:ext cx="6553200" cy="2743200"/>
          </a:xfrm>
        </p:spPr>
        <p:txBody>
          <a:bodyPr/>
          <a:lstStyle/>
          <a:p>
            <a:r>
              <a:rPr lang="en-US" sz="2800" dirty="0" smtClean="0"/>
              <a:t>Other changes</a:t>
            </a:r>
          </a:p>
          <a:p>
            <a:pPr lvl="1"/>
            <a:r>
              <a:rPr lang="en-US" sz="2000" dirty="0" smtClean="0"/>
              <a:t>O&amp;M requirements changed to specifically require procedures to operate pressure relieving devices and control operating pressure.</a:t>
            </a:r>
          </a:p>
          <a:p>
            <a:pPr lvl="1"/>
            <a:r>
              <a:rPr lang="en-US" sz="2000" dirty="0" smtClean="0"/>
              <a:t>Continuing surveillance required after extreme weather events (hurricane, flood, earthquake)</a:t>
            </a:r>
          </a:p>
          <a:p>
            <a:pPr lvl="1"/>
            <a:r>
              <a:rPr lang="en-US" sz="2000" dirty="0" smtClean="0"/>
              <a:t>New Appendix A summarizes record retention requirements.</a:t>
            </a:r>
          </a:p>
          <a:p>
            <a:pPr lvl="1"/>
            <a:r>
              <a:rPr lang="en-US" sz="2000" dirty="0" smtClean="0"/>
              <a:t>New Appendix F provides guidance on the use of Guided Wave Ultrasonic Testing (GWUT) in integrity assessments.</a:t>
            </a:r>
          </a:p>
          <a:p>
            <a:pPr lvl="1"/>
            <a:r>
              <a:rPr lang="en-US" sz="2000" dirty="0" smtClean="0"/>
              <a:t>Appendix D (cathodic protection) modernized.</a:t>
            </a:r>
          </a:p>
          <a:p>
            <a:pPr lvl="1"/>
            <a:endParaRPr lang="en-US" sz="2000" dirty="0" smtClean="0"/>
          </a:p>
          <a:p>
            <a:pPr lvl="1"/>
            <a:endParaRPr lang="en-US" sz="2400" dirty="0" smtClean="0"/>
          </a:p>
          <a:p>
            <a:pPr lvl="1"/>
            <a:endParaRPr lang="en-US" sz="2000" dirty="0" smtClean="0"/>
          </a:p>
        </p:txBody>
      </p:sp>
    </p:spTree>
    <p:extLst>
      <p:ext uri="{BB962C8B-B14F-4D97-AF65-F5344CB8AC3E}">
        <p14:creationId xmlns:p14="http://schemas.microsoft.com/office/powerpoint/2010/main" val="1938227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dirty="0" smtClean="0"/>
              <a:t>Annual Report Information</a:t>
            </a:r>
            <a:endParaRPr lang="en-US" dirty="0"/>
          </a:p>
        </p:txBody>
      </p:sp>
      <p:sp>
        <p:nvSpPr>
          <p:cNvPr id="3" name="Content Placeholder 2"/>
          <p:cNvSpPr>
            <a:spLocks noGrp="1"/>
          </p:cNvSpPr>
          <p:nvPr>
            <p:ph idx="1"/>
          </p:nvPr>
        </p:nvSpPr>
        <p:spPr>
          <a:xfrm>
            <a:off x="609600" y="2667000"/>
            <a:ext cx="6553200" cy="2743200"/>
          </a:xfrm>
        </p:spPr>
        <p:txBody>
          <a:bodyPr/>
          <a:lstStyle/>
          <a:p>
            <a:r>
              <a:rPr lang="en-US" sz="2800" dirty="0" smtClean="0"/>
              <a:t>Annual report information can help you identify risks to your system and look for trends.</a:t>
            </a:r>
          </a:p>
          <a:p>
            <a:r>
              <a:rPr lang="en-US" sz="2800" dirty="0" smtClean="0"/>
              <a:t>Compare your system to nationwide and statewide averages</a:t>
            </a:r>
            <a:endParaRPr lang="en-US" sz="2000" dirty="0" smtClean="0"/>
          </a:p>
          <a:p>
            <a:pPr lvl="1"/>
            <a:endParaRPr lang="en-US" sz="2400" dirty="0" smtClean="0"/>
          </a:p>
          <a:p>
            <a:pPr lvl="1"/>
            <a:endParaRPr lang="en-US" sz="2000" dirty="0" smtClean="0"/>
          </a:p>
        </p:txBody>
      </p:sp>
    </p:spTree>
    <p:extLst>
      <p:ext uri="{BB962C8B-B14F-4D97-AF65-F5344CB8AC3E}">
        <p14:creationId xmlns:p14="http://schemas.microsoft.com/office/powerpoint/2010/main" val="283065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2133600"/>
            <a:ext cx="5721899" cy="4572000"/>
          </a:xfrm>
          <a:prstGeom prst="rect">
            <a:avLst/>
          </a:prstGeom>
        </p:spPr>
      </p:pic>
      <p:sp>
        <p:nvSpPr>
          <p:cNvPr id="3" name="Title 2"/>
          <p:cNvSpPr>
            <a:spLocks noGrp="1"/>
          </p:cNvSpPr>
          <p:nvPr>
            <p:ph type="title"/>
          </p:nvPr>
        </p:nvSpPr>
        <p:spPr/>
        <p:txBody>
          <a:bodyPr/>
          <a:lstStyle/>
          <a:p>
            <a:r>
              <a:rPr lang="en-US" dirty="0" smtClean="0"/>
              <a:t>Incidents by cause - Nationwide</a:t>
            </a:r>
            <a:endParaRPr lang="en-US" dirty="0"/>
          </a:p>
        </p:txBody>
      </p:sp>
    </p:spTree>
    <p:extLst>
      <p:ext uri="{BB962C8B-B14F-4D97-AF65-F5344CB8AC3E}">
        <p14:creationId xmlns:p14="http://schemas.microsoft.com/office/powerpoint/2010/main" val="1199082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Serious Incidents by cause - Nationwide</a:t>
            </a:r>
            <a:endParaRPr lang="en-US" sz="4000" dirty="0"/>
          </a:p>
        </p:txBody>
      </p:sp>
      <p:pic>
        <p:nvPicPr>
          <p:cNvPr id="4" name="Picture 3"/>
          <p:cNvPicPr>
            <a:picLocks noChangeAspect="1"/>
          </p:cNvPicPr>
          <p:nvPr/>
        </p:nvPicPr>
        <p:blipFill>
          <a:blip r:embed="rId2"/>
          <a:stretch>
            <a:fillRect/>
          </a:stretch>
        </p:blipFill>
        <p:spPr>
          <a:xfrm>
            <a:off x="-8164" y="2762250"/>
            <a:ext cx="8437870" cy="4206240"/>
          </a:xfrm>
          <a:prstGeom prst="rect">
            <a:avLst/>
          </a:prstGeom>
        </p:spPr>
      </p:pic>
    </p:spTree>
    <p:extLst>
      <p:ext uri="{BB962C8B-B14F-4D97-AF65-F5344CB8AC3E}">
        <p14:creationId xmlns:p14="http://schemas.microsoft.com/office/powerpoint/2010/main" val="1949694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t>Hazardous Leaks Eliminated- Nationwide</a:t>
            </a:r>
            <a:endParaRPr lang="en-US" sz="3600" dirty="0"/>
          </a:p>
        </p:txBody>
      </p:sp>
      <p:pic>
        <p:nvPicPr>
          <p:cNvPr id="7" name="Picture 6"/>
          <p:cNvPicPr>
            <a:picLocks noChangeAspect="1"/>
          </p:cNvPicPr>
          <p:nvPr/>
        </p:nvPicPr>
        <p:blipFill>
          <a:blip r:embed="rId2"/>
          <a:stretch>
            <a:fillRect/>
          </a:stretch>
        </p:blipFill>
        <p:spPr>
          <a:xfrm>
            <a:off x="0" y="2389414"/>
            <a:ext cx="8437870" cy="4206240"/>
          </a:xfrm>
          <a:prstGeom prst="rect">
            <a:avLst/>
          </a:prstGeom>
        </p:spPr>
      </p:pic>
    </p:spTree>
    <p:extLst>
      <p:ext uri="{BB962C8B-B14F-4D97-AF65-F5344CB8AC3E}">
        <p14:creationId xmlns:p14="http://schemas.microsoft.com/office/powerpoint/2010/main" val="3565625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Excavation Damages per 1,000 locate tickets</a:t>
            </a:r>
            <a:endParaRPr lang="en-US" dirty="0"/>
          </a:p>
        </p:txBody>
      </p:sp>
      <p:pic>
        <p:nvPicPr>
          <p:cNvPr id="2" name="Picture 1"/>
          <p:cNvPicPr>
            <a:picLocks noChangeAspect="1"/>
          </p:cNvPicPr>
          <p:nvPr/>
        </p:nvPicPr>
        <p:blipFill>
          <a:blip r:embed="rId2"/>
          <a:stretch>
            <a:fillRect/>
          </a:stretch>
        </p:blipFill>
        <p:spPr>
          <a:xfrm>
            <a:off x="-8164" y="2743200"/>
            <a:ext cx="8254438" cy="4114800"/>
          </a:xfrm>
          <a:prstGeom prst="rect">
            <a:avLst/>
          </a:prstGeom>
        </p:spPr>
      </p:pic>
    </p:spTree>
    <p:extLst>
      <p:ext uri="{BB962C8B-B14F-4D97-AF65-F5344CB8AC3E}">
        <p14:creationId xmlns:p14="http://schemas.microsoft.com/office/powerpoint/2010/main" val="3727773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Annual Report – </a:t>
            </a:r>
            <a:r>
              <a:rPr lang="en-US" dirty="0"/>
              <a:t/>
            </a:r>
            <a:br>
              <a:rPr lang="en-US" dirty="0"/>
            </a:br>
            <a:r>
              <a:rPr lang="en-US" dirty="0" smtClean="0"/>
              <a:t>Leak Cause information</a:t>
            </a:r>
          </a:p>
        </p:txBody>
      </p:sp>
      <p:pic>
        <p:nvPicPr>
          <p:cNvPr id="6" name="Picture 5"/>
          <p:cNvPicPr>
            <a:picLocks noChangeAspect="1"/>
          </p:cNvPicPr>
          <p:nvPr/>
        </p:nvPicPr>
        <p:blipFill>
          <a:blip r:embed="rId2"/>
          <a:stretch>
            <a:fillRect/>
          </a:stretch>
        </p:blipFill>
        <p:spPr>
          <a:xfrm>
            <a:off x="3352800" y="2590800"/>
            <a:ext cx="4295571" cy="3840480"/>
          </a:xfrm>
          <a:prstGeom prst="rect">
            <a:avLst/>
          </a:prstGeom>
        </p:spPr>
      </p:pic>
      <p:pic>
        <p:nvPicPr>
          <p:cNvPr id="7" name="Picture 6"/>
          <p:cNvPicPr>
            <a:picLocks noChangeAspect="1"/>
          </p:cNvPicPr>
          <p:nvPr/>
        </p:nvPicPr>
        <p:blipFill>
          <a:blip r:embed="rId3"/>
          <a:stretch>
            <a:fillRect/>
          </a:stretch>
        </p:blipFill>
        <p:spPr>
          <a:xfrm>
            <a:off x="533400" y="2590800"/>
            <a:ext cx="2858037" cy="3840480"/>
          </a:xfrm>
          <a:prstGeom prst="rect">
            <a:avLst/>
          </a:prstGeom>
        </p:spPr>
      </p:pic>
    </p:spTree>
    <p:extLst>
      <p:ext uri="{BB962C8B-B14F-4D97-AF65-F5344CB8AC3E}">
        <p14:creationId xmlns:p14="http://schemas.microsoft.com/office/powerpoint/2010/main" val="294582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Annual Report – Excavation Damages</a:t>
            </a:r>
          </a:p>
        </p:txBody>
      </p:sp>
      <p:pic>
        <p:nvPicPr>
          <p:cNvPr id="2" name="Picture 1"/>
          <p:cNvPicPr>
            <a:picLocks noChangeAspect="1"/>
          </p:cNvPicPr>
          <p:nvPr/>
        </p:nvPicPr>
        <p:blipFill>
          <a:blip r:embed="rId2"/>
          <a:stretch>
            <a:fillRect/>
          </a:stretch>
        </p:blipFill>
        <p:spPr>
          <a:xfrm>
            <a:off x="381000" y="2514600"/>
            <a:ext cx="7437100" cy="4297680"/>
          </a:xfrm>
          <a:prstGeom prst="rect">
            <a:avLst/>
          </a:prstGeom>
        </p:spPr>
      </p:pic>
    </p:spTree>
    <p:extLst>
      <p:ext uri="{BB962C8B-B14F-4D97-AF65-F5344CB8AC3E}">
        <p14:creationId xmlns:p14="http://schemas.microsoft.com/office/powerpoint/2010/main" val="4077383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r>
              <a:rPr lang="en-US" dirty="0" smtClean="0"/>
              <a:t>Pete Chace</a:t>
            </a:r>
          </a:p>
          <a:p>
            <a:r>
              <a:rPr lang="en-US" dirty="0" smtClean="0"/>
              <a:t>(614) 644-8983</a:t>
            </a:r>
          </a:p>
          <a:p>
            <a:r>
              <a:rPr lang="en-US" smtClean="0"/>
              <a:t>Peter.chace@puc.state.oh.us</a:t>
            </a:r>
            <a:endParaRPr lang="en-US"/>
          </a:p>
        </p:txBody>
      </p:sp>
    </p:spTree>
    <p:extLst>
      <p:ext uri="{BB962C8B-B14F-4D97-AF65-F5344CB8AC3E}">
        <p14:creationId xmlns:p14="http://schemas.microsoft.com/office/powerpoint/2010/main" val="111581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6553200" cy="1143000"/>
          </a:xfrm>
        </p:spPr>
        <p:txBody>
          <a:bodyPr/>
          <a:lstStyle/>
          <a:p>
            <a:r>
              <a:rPr lang="en-US" dirty="0" smtClean="0"/>
              <a:t>Gas Transmission and Gathering Lines</a:t>
            </a:r>
            <a:endParaRPr lang="en-US" dirty="0"/>
          </a:p>
        </p:txBody>
      </p:sp>
      <p:sp>
        <p:nvSpPr>
          <p:cNvPr id="3" name="Content Placeholder 2"/>
          <p:cNvSpPr>
            <a:spLocks noGrp="1"/>
          </p:cNvSpPr>
          <p:nvPr>
            <p:ph idx="1"/>
          </p:nvPr>
        </p:nvSpPr>
        <p:spPr>
          <a:xfrm>
            <a:off x="609600" y="2514600"/>
            <a:ext cx="7467600" cy="2743200"/>
          </a:xfrm>
        </p:spPr>
        <p:txBody>
          <a:bodyPr/>
          <a:lstStyle/>
          <a:p>
            <a:pPr marL="457200" lvl="1" indent="0">
              <a:buNone/>
            </a:pPr>
            <a:r>
              <a:rPr lang="en-US" sz="3200" dirty="0" smtClean="0"/>
              <a:t>NPRM released 3/15/16, 60 day comment period.</a:t>
            </a:r>
          </a:p>
          <a:p>
            <a:pPr lvl="1"/>
            <a:r>
              <a:rPr lang="en-US" dirty="0" smtClean="0"/>
              <a:t>New assessment and repair criteria for transmission lines, MAOP verification, revised IM requirements, changes to corrosion control, extended regulation of Gathering lines, safety features on launchers and receivers.</a:t>
            </a:r>
          </a:p>
          <a:p>
            <a:endParaRPr lang="en-US" sz="2800" dirty="0"/>
          </a:p>
        </p:txBody>
      </p:sp>
    </p:spTree>
    <p:extLst>
      <p:ext uri="{BB962C8B-B14F-4D97-AF65-F5344CB8AC3E}">
        <p14:creationId xmlns:p14="http://schemas.microsoft.com/office/powerpoint/2010/main" val="3194160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dirty="0" smtClean="0"/>
              <a:t>Excess Flow Valves for Multi-person Dwellings</a:t>
            </a:r>
            <a:endParaRPr lang="en-US" dirty="0"/>
          </a:p>
        </p:txBody>
      </p:sp>
      <p:sp>
        <p:nvSpPr>
          <p:cNvPr id="3" name="Content Placeholder 2"/>
          <p:cNvSpPr>
            <a:spLocks noGrp="1"/>
          </p:cNvSpPr>
          <p:nvPr>
            <p:ph idx="1"/>
          </p:nvPr>
        </p:nvSpPr>
        <p:spPr/>
        <p:txBody>
          <a:bodyPr/>
          <a:lstStyle/>
          <a:p>
            <a:r>
              <a:rPr lang="en-US" dirty="0" smtClean="0"/>
              <a:t>NPRM from 7/15/15</a:t>
            </a:r>
          </a:p>
          <a:p>
            <a:pPr lvl="1"/>
            <a:r>
              <a:rPr lang="en-US" dirty="0" smtClean="0"/>
              <a:t>Requires EFV’s to be installed for certain structures other than single family dwellings (multi-family residences and small commercial consuming volumes &lt; 1,000 SCFH.</a:t>
            </a:r>
          </a:p>
          <a:p>
            <a:pPr lvl="1"/>
            <a:r>
              <a:rPr lang="en-US" dirty="0" smtClean="0"/>
              <a:t>PHMSA currently projects this rule to be published January 2017.</a:t>
            </a:r>
            <a:endParaRPr lang="en-US" dirty="0"/>
          </a:p>
        </p:txBody>
      </p:sp>
    </p:spTree>
    <p:extLst>
      <p:ext uri="{BB962C8B-B14F-4D97-AF65-F5344CB8AC3E}">
        <p14:creationId xmlns:p14="http://schemas.microsoft.com/office/powerpoint/2010/main" val="1665618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dirty="0" smtClean="0"/>
              <a:t>Rupture Detection and Valves Rule</a:t>
            </a:r>
            <a:endParaRPr lang="en-US" dirty="0"/>
          </a:p>
        </p:txBody>
      </p:sp>
      <p:sp>
        <p:nvSpPr>
          <p:cNvPr id="3" name="Content Placeholder 2"/>
          <p:cNvSpPr>
            <a:spLocks noGrp="1"/>
          </p:cNvSpPr>
          <p:nvPr>
            <p:ph idx="1"/>
          </p:nvPr>
        </p:nvSpPr>
        <p:spPr/>
        <p:txBody>
          <a:bodyPr/>
          <a:lstStyle/>
          <a:p>
            <a:r>
              <a:rPr lang="en-US" dirty="0" smtClean="0"/>
              <a:t>NPRM expected 7/27/16</a:t>
            </a:r>
          </a:p>
          <a:p>
            <a:pPr lvl="1"/>
            <a:r>
              <a:rPr lang="en-US" dirty="0" smtClean="0"/>
              <a:t>Installation of automatic shutoff valves or equivalent technology, and establish performance based metrics for rupture detection for gas and liquid Transmission lines.  For HCA’s, Class 3, 4 locations.</a:t>
            </a:r>
          </a:p>
        </p:txBody>
      </p:sp>
    </p:spTree>
    <p:extLst>
      <p:ext uri="{BB962C8B-B14F-4D97-AF65-F5344CB8AC3E}">
        <p14:creationId xmlns:p14="http://schemas.microsoft.com/office/powerpoint/2010/main" val="39933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dirty="0" smtClean="0"/>
              <a:t>Plastic Pipe</a:t>
            </a:r>
            <a:endParaRPr lang="en-US" dirty="0"/>
          </a:p>
        </p:txBody>
      </p:sp>
      <p:sp>
        <p:nvSpPr>
          <p:cNvPr id="3" name="Content Placeholder 2"/>
          <p:cNvSpPr>
            <a:spLocks noGrp="1"/>
          </p:cNvSpPr>
          <p:nvPr>
            <p:ph idx="1"/>
          </p:nvPr>
        </p:nvSpPr>
        <p:spPr/>
        <p:txBody>
          <a:bodyPr/>
          <a:lstStyle/>
          <a:p>
            <a:r>
              <a:rPr lang="en-US" dirty="0" smtClean="0"/>
              <a:t>NPRM issued 5/21/15.</a:t>
            </a:r>
          </a:p>
          <a:p>
            <a:pPr lvl="1"/>
            <a:r>
              <a:rPr lang="en-US" dirty="0" smtClean="0"/>
              <a:t>Addresses composite pipe, 50 year markings, increased design factor for PE pipe (.32 to .40), authorized use of PA12 at higher pressures, tracking and traceability of lines, incorporates revised standards.</a:t>
            </a:r>
          </a:p>
        </p:txBody>
      </p:sp>
    </p:spTree>
    <p:extLst>
      <p:ext uri="{BB962C8B-B14F-4D97-AF65-F5344CB8AC3E}">
        <p14:creationId xmlns:p14="http://schemas.microsoft.com/office/powerpoint/2010/main" val="2132458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dirty="0" smtClean="0"/>
              <a:t>Operator Qualifications</a:t>
            </a:r>
            <a:endParaRPr lang="en-US" dirty="0"/>
          </a:p>
        </p:txBody>
      </p:sp>
      <p:sp>
        <p:nvSpPr>
          <p:cNvPr id="3" name="Content Placeholder 2"/>
          <p:cNvSpPr>
            <a:spLocks noGrp="1"/>
          </p:cNvSpPr>
          <p:nvPr>
            <p:ph idx="1"/>
          </p:nvPr>
        </p:nvSpPr>
        <p:spPr/>
        <p:txBody>
          <a:bodyPr/>
          <a:lstStyle/>
          <a:p>
            <a:r>
              <a:rPr lang="en-US" dirty="0" smtClean="0"/>
              <a:t>NPRM issued 7/10/15.</a:t>
            </a:r>
          </a:p>
          <a:p>
            <a:pPr lvl="1"/>
            <a:r>
              <a:rPr lang="en-US" dirty="0" smtClean="0"/>
              <a:t>Operator Qualification for new construction, “two part test”, incident reporting requirement changes, cost recovery and special permit language.</a:t>
            </a:r>
          </a:p>
        </p:txBody>
      </p:sp>
    </p:spTree>
    <p:extLst>
      <p:ext uri="{BB962C8B-B14F-4D97-AF65-F5344CB8AC3E}">
        <p14:creationId xmlns:p14="http://schemas.microsoft.com/office/powerpoint/2010/main" val="3069263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dirty="0" smtClean="0"/>
              <a:t>Excavation Damage Prevention</a:t>
            </a:r>
            <a:endParaRPr lang="en-US" dirty="0"/>
          </a:p>
        </p:txBody>
      </p:sp>
      <p:sp>
        <p:nvSpPr>
          <p:cNvPr id="3" name="Content Placeholder 2"/>
          <p:cNvSpPr>
            <a:spLocks noGrp="1"/>
          </p:cNvSpPr>
          <p:nvPr>
            <p:ph idx="1"/>
          </p:nvPr>
        </p:nvSpPr>
        <p:spPr/>
        <p:txBody>
          <a:bodyPr/>
          <a:lstStyle/>
          <a:p>
            <a:r>
              <a:rPr lang="en-US" dirty="0" smtClean="0"/>
              <a:t>NPRM issued 7/23/15</a:t>
            </a:r>
          </a:p>
          <a:p>
            <a:pPr lvl="1"/>
            <a:r>
              <a:rPr lang="en-US" dirty="0" smtClean="0"/>
              <a:t>Defines criteria for determining if a State enforcement program for its excavation damage prevention laws is Effective, and allows for PHMSA enforcement if not.</a:t>
            </a:r>
          </a:p>
        </p:txBody>
      </p:sp>
    </p:spTree>
    <p:extLst>
      <p:ext uri="{BB962C8B-B14F-4D97-AF65-F5344CB8AC3E}">
        <p14:creationId xmlns:p14="http://schemas.microsoft.com/office/powerpoint/2010/main" val="2508867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dirty="0" smtClean="0"/>
              <a:t>Gas Transmission NPRM</a:t>
            </a:r>
            <a:endParaRPr lang="en-US" dirty="0"/>
          </a:p>
        </p:txBody>
      </p:sp>
      <p:sp>
        <p:nvSpPr>
          <p:cNvPr id="3" name="Content Placeholder 2"/>
          <p:cNvSpPr>
            <a:spLocks noGrp="1"/>
          </p:cNvSpPr>
          <p:nvPr>
            <p:ph idx="1"/>
          </p:nvPr>
        </p:nvSpPr>
        <p:spPr/>
        <p:txBody>
          <a:bodyPr/>
          <a:lstStyle/>
          <a:p>
            <a:r>
              <a:rPr lang="en-US" sz="2800" dirty="0" smtClean="0"/>
              <a:t>Reporting requirements (Part 191)</a:t>
            </a:r>
          </a:p>
          <a:p>
            <a:pPr lvl="1"/>
            <a:r>
              <a:rPr lang="en-US" sz="2400" dirty="0" smtClean="0"/>
              <a:t>Repeals reporting requirement exemption for unregulated onshore gathering lines (including annual and incident reports)</a:t>
            </a:r>
          </a:p>
          <a:p>
            <a:pPr lvl="1"/>
            <a:r>
              <a:rPr lang="en-US" sz="2400" dirty="0" smtClean="0"/>
              <a:t>Defines an MAOP exceedance that exceeds allowable buildup (192.201) as a Safety Related Condition, subject to the reporting requirements in 191.25.</a:t>
            </a:r>
          </a:p>
        </p:txBody>
      </p:sp>
    </p:spTree>
    <p:extLst>
      <p:ext uri="{BB962C8B-B14F-4D97-AF65-F5344CB8AC3E}">
        <p14:creationId xmlns:p14="http://schemas.microsoft.com/office/powerpoint/2010/main" val="2136909199"/>
      </p:ext>
    </p:extLst>
  </p:cSld>
  <p:clrMapOvr>
    <a:masterClrMapping/>
  </p:clrMapOvr>
</p:sld>
</file>

<file path=ppt/theme/theme1.xml><?xml version="1.0" encoding="utf-8"?>
<a:theme xmlns:a="http://schemas.openxmlformats.org/drawingml/2006/main" name="Template 6">
  <a:themeElements>
    <a:clrScheme name="Template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mplate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9</Template>
  <TotalTime>17542</TotalTime>
  <Words>1183</Words>
  <Application>Microsoft Office PowerPoint</Application>
  <PresentationFormat>On-screen Show (4:3)</PresentationFormat>
  <Paragraphs>108</Paragraphs>
  <Slides>28</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28</vt:i4>
      </vt:variant>
    </vt:vector>
  </HeadingPairs>
  <TitlesOfParts>
    <vt:vector size="30" baseType="lpstr">
      <vt:lpstr>Arial</vt:lpstr>
      <vt:lpstr>Template 6</vt:lpstr>
      <vt:lpstr>PowerPoint Presentation</vt:lpstr>
      <vt:lpstr>Federal Rulemaking Process</vt:lpstr>
      <vt:lpstr>Gas Transmission and Gathering Lines</vt:lpstr>
      <vt:lpstr>Excess Flow Valves for Multi-person Dwellings</vt:lpstr>
      <vt:lpstr>Rupture Detection and Valves Rule</vt:lpstr>
      <vt:lpstr>Plastic Pipe</vt:lpstr>
      <vt:lpstr>Operator Qualifications</vt:lpstr>
      <vt:lpstr>Excavation Damage Prevention</vt:lpstr>
      <vt:lpstr>Gas Transmission NPRM</vt:lpstr>
      <vt:lpstr>Gas Transmission NPRM</vt:lpstr>
      <vt:lpstr>Gas Transmission NPRM</vt:lpstr>
      <vt:lpstr>Gas Transmission NPRM</vt:lpstr>
      <vt:lpstr>Gas Transmission NPRM</vt:lpstr>
      <vt:lpstr>Gas Transmission NPRM</vt:lpstr>
      <vt:lpstr>Gas Transmission NPRM</vt:lpstr>
      <vt:lpstr>Gas Transmission NPRM</vt:lpstr>
      <vt:lpstr>Gas Transmission NPRM</vt:lpstr>
      <vt:lpstr>Gas Transmission NPRM</vt:lpstr>
      <vt:lpstr>Gas Transmission NPRM</vt:lpstr>
      <vt:lpstr>Gas Transmission NPRM</vt:lpstr>
      <vt:lpstr>Annual Report Information</vt:lpstr>
      <vt:lpstr>Incidents by cause - Nationwide</vt:lpstr>
      <vt:lpstr>Serious Incidents by cause - Nationwide</vt:lpstr>
      <vt:lpstr>Hazardous Leaks Eliminated- Nationwide</vt:lpstr>
      <vt:lpstr>Excavation Damages per 1,000 locate tickets</vt:lpstr>
      <vt:lpstr>Annual Report –  Leak Cause information</vt:lpstr>
      <vt:lpstr>Annual Report – Excavation Damages</vt:lpstr>
      <vt:lpstr>Questions?</vt:lpstr>
    </vt:vector>
  </TitlesOfParts>
  <Company>Public Utilities Commission of Ohio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colo</dc:creator>
  <cp:lastModifiedBy>Chace, Peter</cp:lastModifiedBy>
  <cp:revision>347</cp:revision>
  <dcterms:created xsi:type="dcterms:W3CDTF">2005-10-17T16:54:36Z</dcterms:created>
  <dcterms:modified xsi:type="dcterms:W3CDTF">2016-03-29T18:04:33Z</dcterms:modified>
</cp:coreProperties>
</file>