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1"/>
  </p:notesMasterIdLst>
  <p:handoutMasterIdLst>
    <p:handoutMasterId r:id="rId42"/>
  </p:handoutMasterIdLst>
  <p:sldIdLst>
    <p:sldId id="270" r:id="rId6"/>
    <p:sldId id="300" r:id="rId7"/>
    <p:sldId id="302" r:id="rId8"/>
    <p:sldId id="303" r:id="rId9"/>
    <p:sldId id="301" r:id="rId10"/>
    <p:sldId id="314" r:id="rId11"/>
    <p:sldId id="313" r:id="rId12"/>
    <p:sldId id="307" r:id="rId13"/>
    <p:sldId id="309" r:id="rId14"/>
    <p:sldId id="315" r:id="rId15"/>
    <p:sldId id="298" r:id="rId16"/>
    <p:sldId id="329" r:id="rId17"/>
    <p:sldId id="316" r:id="rId18"/>
    <p:sldId id="311" r:id="rId19"/>
    <p:sldId id="326" r:id="rId20"/>
    <p:sldId id="295" r:id="rId21"/>
    <p:sldId id="319" r:id="rId22"/>
    <p:sldId id="321" r:id="rId23"/>
    <p:sldId id="296" r:id="rId24"/>
    <p:sldId id="297" r:id="rId25"/>
    <p:sldId id="322" r:id="rId26"/>
    <p:sldId id="320" r:id="rId27"/>
    <p:sldId id="324" r:id="rId28"/>
    <p:sldId id="323" r:id="rId29"/>
    <p:sldId id="325" r:id="rId30"/>
    <p:sldId id="327" r:id="rId31"/>
    <p:sldId id="291" r:id="rId32"/>
    <p:sldId id="317" r:id="rId33"/>
    <p:sldId id="274" r:id="rId34"/>
    <p:sldId id="310" r:id="rId35"/>
    <p:sldId id="284" r:id="rId36"/>
    <p:sldId id="292" r:id="rId37"/>
    <p:sldId id="278" r:id="rId38"/>
    <p:sldId id="328" r:id="rId39"/>
    <p:sldId id="285"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03"/>
    <a:srgbClr val="8DC63F"/>
    <a:srgbClr val="009900"/>
    <a:srgbClr val="D9D9D9"/>
    <a:srgbClr val="8B745D"/>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6357" autoAdjust="0"/>
  </p:normalViewPr>
  <p:slideViewPr>
    <p:cSldViewPr>
      <p:cViewPr varScale="1">
        <p:scale>
          <a:sx n="79" d="100"/>
          <a:sy n="79" d="100"/>
        </p:scale>
        <p:origin x="1764" y="96"/>
      </p:cViewPr>
      <p:guideLst>
        <p:guide orient="horz" pos="2160"/>
        <p:guide pos="2880"/>
      </p:guideLst>
    </p:cSldViewPr>
  </p:slideViewPr>
  <p:outlineViewPr>
    <p:cViewPr>
      <p:scale>
        <a:sx n="33" d="100"/>
        <a:sy n="33" d="100"/>
      </p:scale>
      <p:origin x="0" y="-192"/>
    </p:cViewPr>
  </p:outlineViewPr>
  <p:notesTextViewPr>
    <p:cViewPr>
      <p:scale>
        <a:sx n="1" d="1"/>
        <a:sy n="1" d="1"/>
      </p:scale>
      <p:origin x="0" y="0"/>
    </p:cViewPr>
  </p:notesTextViewPr>
  <p:sorterViewPr>
    <p:cViewPr>
      <p:scale>
        <a:sx n="100" d="100"/>
        <a:sy n="100" d="100"/>
      </p:scale>
      <p:origin x="0" y="-2982"/>
    </p:cViewPr>
  </p:sorterViewPr>
  <p:notesViewPr>
    <p:cSldViewPr>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84CE911-7D1A-4C14-9116-FE594234AA10}" type="datetimeFigureOut">
              <a:rPr lang="en-US" smtClean="0"/>
              <a:t>3/29/2016</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5517681-3389-4235-B4F9-8A6AD9D7FFD0}" type="slidenum">
              <a:rPr lang="en-US" smtClean="0"/>
              <a:t>‹#›</a:t>
            </a:fld>
            <a:endParaRPr lang="en-US" dirty="0"/>
          </a:p>
        </p:txBody>
      </p:sp>
    </p:spTree>
    <p:extLst>
      <p:ext uri="{BB962C8B-B14F-4D97-AF65-F5344CB8AC3E}">
        <p14:creationId xmlns:p14="http://schemas.microsoft.com/office/powerpoint/2010/main" val="1393453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353D107-7C12-4172-B6DF-4A54E23456C6}" type="datetimeFigureOut">
              <a:rPr lang="en-US" smtClean="0"/>
              <a:t>3/29/2016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71AA860-DEF2-4772-A888-775A8F547170}" type="slidenum">
              <a:rPr lang="en-US" smtClean="0"/>
              <a:t>‹#›</a:t>
            </a:fld>
            <a:endParaRPr lang="en-US" dirty="0"/>
          </a:p>
        </p:txBody>
      </p:sp>
    </p:spTree>
    <p:extLst>
      <p:ext uri="{BB962C8B-B14F-4D97-AF65-F5344CB8AC3E}">
        <p14:creationId xmlns:p14="http://schemas.microsoft.com/office/powerpoint/2010/main" val="1792555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1AA860-DEF2-4772-A888-775A8F547170}" type="slidenum">
              <a:rPr lang="en-US" smtClean="0"/>
              <a:t>1</a:t>
            </a:fld>
            <a:endParaRPr lang="en-US" dirty="0"/>
          </a:p>
        </p:txBody>
      </p:sp>
    </p:spTree>
    <p:extLst>
      <p:ext uri="{BB962C8B-B14F-4D97-AF65-F5344CB8AC3E}">
        <p14:creationId xmlns:p14="http://schemas.microsoft.com/office/powerpoint/2010/main" val="10850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are the benefits of working in a positive environment?</a:t>
            </a:r>
          </a:p>
          <a:p>
            <a:r>
              <a:rPr lang="en-US" baseline="0" dirty="0" smtClean="0"/>
              <a:t>People care about each other, they work to help each other improve, they speak up when things don’t look right.</a:t>
            </a:r>
          </a:p>
          <a:p>
            <a:r>
              <a:rPr lang="en-US" baseline="0" dirty="0" smtClean="0"/>
              <a:t>In a Just Culture, care is taken to ensure that we don’t act to shame, blame or punish people.  Just is “getting what’s earned”.</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971AA860-DEF2-4772-A888-775A8F547170}" type="slidenum">
              <a:rPr lang="en-US" smtClean="0"/>
              <a:t>27</a:t>
            </a:fld>
            <a:endParaRPr lang="en-US" dirty="0"/>
          </a:p>
        </p:txBody>
      </p:sp>
    </p:spTree>
    <p:extLst>
      <p:ext uri="{BB962C8B-B14F-4D97-AF65-F5344CB8AC3E}">
        <p14:creationId xmlns:p14="http://schemas.microsoft.com/office/powerpoint/2010/main" val="794119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does</a:t>
            </a:r>
            <a:r>
              <a:rPr lang="en-US" baseline="0" dirty="0" smtClean="0"/>
              <a:t> “Just Culture” come from?  Most common in HIGH Risk industries, like the medical field where mistakes can result in serious results.  When mistakes occur, people must feel confident that they can openly share to help others learn and avoid having mistakes repeat.</a:t>
            </a:r>
          </a:p>
          <a:p>
            <a:r>
              <a:rPr lang="en-US" dirty="0" smtClean="0"/>
              <a:t>A</a:t>
            </a:r>
            <a:r>
              <a:rPr lang="en-US" baseline="0" dirty="0" smtClean="0"/>
              <a:t> strong culture is one that anticipates at-risk behavior and implements multiple layers of protection, barriers, controls and defenses into our work processes to keep our most valued asset, the employee safe.</a:t>
            </a:r>
          </a:p>
          <a:p>
            <a:pPr marL="291179" indent="-291179">
              <a:buFont typeface="Arial" panose="020B0604020202020204" pitchFamily="34" charset="0"/>
              <a:buChar char="•"/>
            </a:pPr>
            <a:r>
              <a:rPr lang="en-US" baseline="0" dirty="0" smtClean="0"/>
              <a:t>Just culture is not about willing people to be perfect; rather it’s about management providing a high functioning SMS (safety management system) and relying on properly trained and fully engaged employees to make safe choices in their work practices.</a:t>
            </a:r>
          </a:p>
          <a:p>
            <a:pPr marL="291179" indent="-291179">
              <a:buFont typeface="Arial" panose="020B0604020202020204" pitchFamily="34" charset="0"/>
              <a:buChar char="•"/>
            </a:pPr>
            <a:r>
              <a:rPr lang="en-US" dirty="0" smtClean="0"/>
              <a:t>Work is accomplished through people (human performance).  People to not set out to get injured</a:t>
            </a:r>
            <a:r>
              <a:rPr lang="en-US" baseline="0" dirty="0" smtClean="0"/>
              <a:t> or injure others.</a:t>
            </a:r>
            <a:endParaRPr lang="en-US" dirty="0" smtClean="0"/>
          </a:p>
          <a:p>
            <a:pPr marL="291179" indent="-291179">
              <a:buFont typeface="Arial" panose="020B0604020202020204" pitchFamily="34" charset="0"/>
              <a:buChar char="•"/>
            </a:pPr>
            <a:r>
              <a:rPr lang="en-US" dirty="0" smtClean="0"/>
              <a:t>When an individual employee makes an honest mistake, we need to keep in mind the employee’s choices and decisions are most often a direct reflection of what the organization enabled and the leadership allowed.</a:t>
            </a:r>
          </a:p>
          <a:p>
            <a:pPr marL="291179" indent="-291179">
              <a:buFont typeface="Arial" panose="020B0604020202020204" pitchFamily="34" charset="0"/>
              <a:buChar char="•"/>
            </a:pPr>
            <a:r>
              <a:rPr lang="en-US" dirty="0" smtClean="0"/>
              <a:t>A “just” culture creates an atmosphere of trust in which people are encouraged to provide all safety-related information.  Any event related to safety, especially human or organizational errors must be considered as a valuable opportunity to improve operations through experience and share feedback for “lessons- to –be –learned”.</a:t>
            </a:r>
          </a:p>
          <a:p>
            <a:pPr marL="291179" indent="-291179">
              <a:buFont typeface="Arial" panose="020B0604020202020204" pitchFamily="34" charset="0"/>
              <a:buChar char="•"/>
            </a:pPr>
            <a:r>
              <a:rPr lang="en-US" dirty="0" smtClean="0"/>
              <a:t>Our goal is to create an environment where employees are encouraged to report incident, errors, and near misses so ewe can learn from them and not repeat them.</a:t>
            </a:r>
          </a:p>
          <a:p>
            <a:endParaRPr lang="en-US" dirty="0"/>
          </a:p>
        </p:txBody>
      </p:sp>
      <p:sp>
        <p:nvSpPr>
          <p:cNvPr id="4" name="Slide Number Placeholder 3"/>
          <p:cNvSpPr>
            <a:spLocks noGrp="1"/>
          </p:cNvSpPr>
          <p:nvPr>
            <p:ph type="sldNum" sz="quarter" idx="10"/>
          </p:nvPr>
        </p:nvSpPr>
        <p:spPr/>
        <p:txBody>
          <a:bodyPr/>
          <a:lstStyle/>
          <a:p>
            <a:fld id="{971AA860-DEF2-4772-A888-775A8F547170}" type="slidenum">
              <a:rPr lang="en-US" smtClean="0"/>
              <a:t>28</a:t>
            </a:fld>
            <a:endParaRPr lang="en-US" dirty="0"/>
          </a:p>
        </p:txBody>
      </p:sp>
    </p:spTree>
    <p:extLst>
      <p:ext uri="{BB962C8B-B14F-4D97-AF65-F5344CB8AC3E}">
        <p14:creationId xmlns:p14="http://schemas.microsoft.com/office/powerpoint/2010/main" val="291720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At NiSource, Personal Safety is something</a:t>
            </a:r>
            <a:r>
              <a:rPr lang="en-US" baseline="0" dirty="0" smtClean="0"/>
              <a:t> that we all share as a common value.</a:t>
            </a:r>
          </a:p>
          <a:p>
            <a:r>
              <a:rPr lang="en-US" dirty="0" smtClean="0"/>
              <a:t>As illustrated in the Ethics &amp; Compliance graphic above, we</a:t>
            </a:r>
            <a:r>
              <a:rPr lang="en-US" baseline="0" dirty="0" smtClean="0"/>
              <a:t> demonstrate fairness, honesty, integrity, and trust in our business dealings.  A</a:t>
            </a:r>
            <a:r>
              <a:rPr lang="en-US" dirty="0" smtClean="0"/>
              <a:t>ll four of these</a:t>
            </a:r>
            <a:r>
              <a:rPr lang="en-US" baseline="0" dirty="0" smtClean="0"/>
              <a:t> values </a:t>
            </a:r>
            <a:r>
              <a:rPr lang="en-US" dirty="0" smtClean="0"/>
              <a:t>also reflect aspects of a Just Safety Culture.</a:t>
            </a:r>
          </a:p>
          <a:p>
            <a:pPr defTabSz="931774">
              <a:defRPr/>
            </a:pPr>
            <a:r>
              <a:rPr lang="en-US" baseline="0" dirty="0" smtClean="0"/>
              <a:t>NiSource has been recognized f</a:t>
            </a:r>
            <a:r>
              <a:rPr lang="en-US" dirty="0" smtClean="0"/>
              <a:t>or the third consecutive year, as one of the World’s Most Ethical Companies by the Ethisphere Institute. This prestigious list includes 143 companies from 30 different countries around the world. </a:t>
            </a:r>
          </a:p>
          <a:p>
            <a:pPr defTabSz="931774">
              <a:defRPr/>
            </a:pPr>
            <a:r>
              <a:rPr lang="en-US" baseline="0" dirty="0" smtClean="0"/>
              <a:t>We are honest and conduct our selves with integrity (following through with commitments) and we work to develop and maintain trust.</a:t>
            </a:r>
          </a:p>
          <a:p>
            <a:r>
              <a:rPr lang="en-US" dirty="0" smtClean="0"/>
              <a:t>Just</a:t>
            </a:r>
            <a:r>
              <a:rPr lang="en-US" baseline="0" dirty="0" smtClean="0"/>
              <a:t> Culture is really a large part of the “NiSource Way”.  Where we work collaboratively to build positive relationships with our teams, communities and regulators.  </a:t>
            </a:r>
          </a:p>
          <a:p>
            <a:r>
              <a:rPr lang="en-US" baseline="0" dirty="0" smtClean="0"/>
              <a:t>We value diversity in all forms including diversity of thought and encourage people to contribute to identifying solutions that result in sustainable improvements in safety and all aspects of the business that lead to providing safe, reliable service to our customers.</a:t>
            </a:r>
            <a:r>
              <a:rPr lang="en-US" dirty="0" smtClean="0"/>
              <a:t> </a:t>
            </a:r>
          </a:p>
          <a:p>
            <a:r>
              <a:rPr lang="en-US" dirty="0" smtClean="0"/>
              <a:t>Employee engagement is strengthened by a transparent safety program</a:t>
            </a:r>
            <a:r>
              <a:rPr lang="en-US" baseline="0" dirty="0" smtClean="0"/>
              <a:t>, helping to</a:t>
            </a:r>
            <a:r>
              <a:rPr lang="en-US" dirty="0" smtClean="0"/>
              <a:t> attract</a:t>
            </a:r>
            <a:r>
              <a:rPr lang="en-US" baseline="0" dirty="0" smtClean="0"/>
              <a:t> and retain the BEST available talent.</a:t>
            </a:r>
          </a:p>
          <a:p>
            <a:r>
              <a:rPr lang="en-US" baseline="0" dirty="0" smtClean="0"/>
              <a:t>Employees are proud to work for an organization that values their contributions, invests in their personal and professional development and actively demonstrates a commitment to safety on……..and off of the job.</a:t>
            </a:r>
          </a:p>
          <a:p>
            <a:endParaRPr lang="en-US" baseline="0" dirty="0" smtClean="0"/>
          </a:p>
          <a:p>
            <a:r>
              <a:rPr lang="en-US" baseline="0" dirty="0" smtClean="0"/>
              <a:t>Bottom line, we treat people with the respect they deserve.</a:t>
            </a:r>
          </a:p>
          <a:p>
            <a:endParaRPr lang="en-US" dirty="0"/>
          </a:p>
        </p:txBody>
      </p:sp>
      <p:sp>
        <p:nvSpPr>
          <p:cNvPr id="4" name="Slide Number Placeholder 3"/>
          <p:cNvSpPr>
            <a:spLocks noGrp="1"/>
          </p:cNvSpPr>
          <p:nvPr>
            <p:ph type="sldNum" sz="quarter" idx="10"/>
          </p:nvPr>
        </p:nvSpPr>
        <p:spPr/>
        <p:txBody>
          <a:bodyPr/>
          <a:lstStyle/>
          <a:p>
            <a:fld id="{971AA860-DEF2-4772-A888-775A8F547170}" type="slidenum">
              <a:rPr lang="en-US" smtClean="0"/>
              <a:t>29</a:t>
            </a:fld>
            <a:endParaRPr lang="en-US" dirty="0"/>
          </a:p>
        </p:txBody>
      </p:sp>
    </p:spTree>
    <p:extLst>
      <p:ext uri="{BB962C8B-B14F-4D97-AF65-F5344CB8AC3E}">
        <p14:creationId xmlns:p14="http://schemas.microsoft.com/office/powerpoint/2010/main" val="3990041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Would you drive a moped</a:t>
            </a:r>
            <a:r>
              <a:rPr lang="en-US" baseline="0" dirty="0" smtClean="0"/>
              <a:t> on the freeway?  What if I dare you?  What if I tell you to do it?  </a:t>
            </a:r>
          </a:p>
          <a:p>
            <a:r>
              <a:rPr lang="en-US" baseline="0" dirty="0" smtClean="0"/>
              <a:t>Not all risk choices are good ones, were human after all.</a:t>
            </a:r>
          </a:p>
          <a:p>
            <a:r>
              <a:rPr lang="en-US" dirty="0" smtClean="0"/>
              <a:t>We all make mistakes and must</a:t>
            </a:r>
            <a:r>
              <a:rPr lang="en-US" baseline="0" dirty="0" smtClean="0"/>
              <a:t> understand that we can’t out perform the system we are working in- at any level if were not properly equipped and supported.  </a:t>
            </a:r>
          </a:p>
          <a:p>
            <a:r>
              <a:rPr lang="en-US" baseline="0" dirty="0" smtClean="0"/>
              <a:t>The moped is not designed to travel at 55- 70 MPH.  Failure is imminent, but it’s not the mopeds “fault”.</a:t>
            </a:r>
          </a:p>
          <a:p>
            <a:r>
              <a:rPr lang="en-US" baseline="0" dirty="0" smtClean="0"/>
              <a:t>Researchers have found that 78% of injuries and events- including injuries, autos, major system failures etc are within managements control.  That is, organizational and programmatic weaknesses are the main cause for most incidents.  Think about that.  We are human too and are faced with our own “risk choices”.  We, as leaders can set up the system in error.</a:t>
            </a:r>
          </a:p>
          <a:p>
            <a:r>
              <a:rPr lang="en-US" dirty="0" smtClean="0"/>
              <a:t>The</a:t>
            </a:r>
            <a:r>
              <a:rPr lang="en-US" baseline="0" dirty="0" smtClean="0"/>
              <a:t> individual is influenced by the organization and leadership.</a:t>
            </a:r>
          </a:p>
          <a:p>
            <a:r>
              <a:rPr lang="en-US" baseline="0" dirty="0" smtClean="0"/>
              <a:t>Leadership- YOU, and me contribute to our employees “risk choices”.  Are we creating inducements, undue time pressures?</a:t>
            </a:r>
          </a:p>
          <a:p>
            <a:r>
              <a:rPr lang="en-US" baseline="0" dirty="0" smtClean="0"/>
              <a:t>When incidents occur, we need to look past the employee, and rather focus on the systems first.  Remember, people don’t set out to get injured.  What are the factors that enabled the event to occur?</a:t>
            </a:r>
          </a:p>
          <a:p>
            <a:r>
              <a:rPr lang="en-US" baseline="0" dirty="0" smtClean="0"/>
              <a:t>We should not look to place blame, shame or punish at any level, but rather seek to understand the gaps in our systems and work to reinforce our shortcomings.</a:t>
            </a:r>
          </a:p>
          <a:p>
            <a:r>
              <a:rPr lang="en-US" baseline="0" dirty="0" smtClean="0"/>
              <a:t>A systematic approach to help us understand contributing factors and root causes will aid us in establishing a “just safety culture”.  (we have a hand out for this) “Just Culture Protocol” for incident review.</a:t>
            </a:r>
          </a:p>
          <a:p>
            <a:endParaRPr lang="en-US" dirty="0"/>
          </a:p>
        </p:txBody>
      </p:sp>
      <p:sp>
        <p:nvSpPr>
          <p:cNvPr id="4" name="Slide Number Placeholder 3"/>
          <p:cNvSpPr>
            <a:spLocks noGrp="1"/>
          </p:cNvSpPr>
          <p:nvPr>
            <p:ph type="sldNum" sz="quarter" idx="10"/>
          </p:nvPr>
        </p:nvSpPr>
        <p:spPr/>
        <p:txBody>
          <a:bodyPr/>
          <a:lstStyle/>
          <a:p>
            <a:fld id="{971AA860-DEF2-4772-A888-775A8F547170}" type="slidenum">
              <a:rPr lang="en-US" smtClean="0"/>
              <a:t>30</a:t>
            </a:fld>
            <a:endParaRPr lang="en-US" dirty="0"/>
          </a:p>
        </p:txBody>
      </p:sp>
    </p:spTree>
    <p:extLst>
      <p:ext uri="{BB962C8B-B14F-4D97-AF65-F5344CB8AC3E}">
        <p14:creationId xmlns:p14="http://schemas.microsoft.com/office/powerpoint/2010/main" val="38012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Positive Personal Safety Accountability means</a:t>
            </a:r>
            <a:r>
              <a:rPr lang="en-US" baseline="0" dirty="0" smtClean="0"/>
              <a:t> that we are all comfortable to take “ownership” of our actions and outcomes, both good and bad.</a:t>
            </a:r>
          </a:p>
          <a:p>
            <a:r>
              <a:rPr lang="en-US" baseline="0" dirty="0" smtClean="0"/>
              <a:t>We can share our experiences with others and help them to learn from our experiences.</a:t>
            </a:r>
            <a:endParaRPr lang="en-US" dirty="0"/>
          </a:p>
        </p:txBody>
      </p:sp>
      <p:sp>
        <p:nvSpPr>
          <p:cNvPr id="4" name="Slide Number Placeholder 3"/>
          <p:cNvSpPr>
            <a:spLocks noGrp="1"/>
          </p:cNvSpPr>
          <p:nvPr>
            <p:ph type="sldNum" sz="quarter" idx="10"/>
          </p:nvPr>
        </p:nvSpPr>
        <p:spPr/>
        <p:txBody>
          <a:bodyPr/>
          <a:lstStyle/>
          <a:p>
            <a:fld id="{971AA860-DEF2-4772-A888-775A8F547170}" type="slidenum">
              <a:rPr lang="en-US" smtClean="0"/>
              <a:t>31</a:t>
            </a:fld>
            <a:endParaRPr lang="en-US" dirty="0"/>
          </a:p>
        </p:txBody>
      </p:sp>
    </p:spTree>
    <p:extLst>
      <p:ext uri="{BB962C8B-B14F-4D97-AF65-F5344CB8AC3E}">
        <p14:creationId xmlns:p14="http://schemas.microsoft.com/office/powerpoint/2010/main" val="978997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all have biases.  </a:t>
            </a:r>
          </a:p>
          <a:p>
            <a:r>
              <a:rPr lang="en-US" baseline="0" dirty="0" smtClean="0"/>
              <a:t>Risk choices may- or may not be influenced by the environment.</a:t>
            </a:r>
          </a:p>
          <a:p>
            <a:r>
              <a:rPr lang="en-US" baseline="0" dirty="0" smtClean="0"/>
              <a:t>Outcome bias.  Question about medical error results good, results bad.</a:t>
            </a:r>
          </a:p>
          <a:p>
            <a:r>
              <a:rPr lang="en-US" baseline="0" dirty="0" smtClean="0"/>
              <a:t>Severity bias.  Punish un-justly or apply “no harm, no foul”.</a:t>
            </a:r>
          </a:p>
          <a:p>
            <a:r>
              <a:rPr lang="en-US" baseline="0" dirty="0" smtClean="0"/>
              <a:t>In a “JUST CULTURE”, we strive to find “BALANCED ACCOUNTIBILITY”.</a:t>
            </a:r>
          </a:p>
          <a:p>
            <a:r>
              <a:rPr lang="en-US" baseline="0" dirty="0" smtClean="0"/>
              <a:t>Not “blame free” but not “punitive”.</a:t>
            </a:r>
          </a:p>
          <a:p>
            <a:r>
              <a:rPr lang="en-US" baseline="0" dirty="0" smtClean="0"/>
              <a:t>“JUST is what’s earned”.</a:t>
            </a:r>
          </a:p>
        </p:txBody>
      </p:sp>
      <p:sp>
        <p:nvSpPr>
          <p:cNvPr id="4" name="Slide Number Placeholder 3"/>
          <p:cNvSpPr>
            <a:spLocks noGrp="1"/>
          </p:cNvSpPr>
          <p:nvPr>
            <p:ph type="sldNum" sz="quarter" idx="10"/>
          </p:nvPr>
        </p:nvSpPr>
        <p:spPr/>
        <p:txBody>
          <a:bodyPr/>
          <a:lstStyle/>
          <a:p>
            <a:fld id="{971AA860-DEF2-4772-A888-775A8F547170}" type="slidenum">
              <a:rPr lang="en-US" smtClean="0"/>
              <a:t>33</a:t>
            </a:fld>
            <a:endParaRPr lang="en-US" dirty="0"/>
          </a:p>
        </p:txBody>
      </p:sp>
    </p:spTree>
    <p:extLst>
      <p:ext uri="{BB962C8B-B14F-4D97-AF65-F5344CB8AC3E}">
        <p14:creationId xmlns:p14="http://schemas.microsoft.com/office/powerpoint/2010/main" val="32350996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a:extLst>
              <a:ext uri="{28A0092B-C50C-407E-A947-70E740481C1C}">
                <a14:useLocalDpi xmlns:a14="http://schemas.microsoft.com/office/drawing/2010/main" val="0"/>
              </a:ext>
            </a:extLst>
          </a:blip>
          <a:srcRect l="13773" r="1"/>
          <a:stretch/>
        </p:blipFill>
        <p:spPr>
          <a:xfrm>
            <a:off x="0" y="0"/>
            <a:ext cx="9144000" cy="6934200"/>
          </a:xfrm>
          <a:prstGeom prst="rect">
            <a:avLst/>
          </a:prstGeom>
        </p:spPr>
      </p:pic>
      <p:sp>
        <p:nvSpPr>
          <p:cNvPr id="3" name="Subtitle 2"/>
          <p:cNvSpPr>
            <a:spLocks noGrp="1"/>
          </p:cNvSpPr>
          <p:nvPr>
            <p:ph type="subTitle" idx="1"/>
          </p:nvPr>
        </p:nvSpPr>
        <p:spPr>
          <a:xfrm>
            <a:off x="152400" y="2604527"/>
            <a:ext cx="5486400" cy="367273"/>
          </a:xfrm>
        </p:spPr>
        <p:txBody>
          <a:bodyPr>
            <a:normAutofit/>
          </a:bodyPr>
          <a:lstStyle>
            <a:lvl1pPr marL="0" indent="0" algn="l">
              <a:buNone/>
              <a:defRPr sz="1400">
                <a:solidFill>
                  <a:schemeClr val="tx1">
                    <a:tint val="75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Rectangle 6"/>
          <p:cNvSpPr/>
          <p:nvPr userDrawn="1"/>
        </p:nvSpPr>
        <p:spPr>
          <a:xfrm>
            <a:off x="0" y="1447800"/>
            <a:ext cx="5715000" cy="9657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940" y="5791200"/>
            <a:ext cx="2590800" cy="426264"/>
          </a:xfrm>
          <a:prstGeom prst="rect">
            <a:avLst/>
          </a:prstGeom>
        </p:spPr>
      </p:pic>
      <p:cxnSp>
        <p:nvCxnSpPr>
          <p:cNvPr id="9" name="Straight Connector 8"/>
          <p:cNvCxnSpPr/>
          <p:nvPr userDrawn="1"/>
        </p:nvCxnSpPr>
        <p:spPr>
          <a:xfrm>
            <a:off x="0" y="1447800"/>
            <a:ext cx="5715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0" y="1386870"/>
            <a:ext cx="5715000" cy="0"/>
          </a:xfrm>
          <a:prstGeom prst="line">
            <a:avLst/>
          </a:prstGeom>
          <a:ln w="19050">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2496844"/>
            <a:ext cx="5715000" cy="0"/>
          </a:xfrm>
          <a:prstGeom prst="line">
            <a:avLst/>
          </a:prstGeom>
          <a:ln w="19050">
            <a:solidFill>
              <a:srgbClr val="FF8B03"/>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2413575"/>
            <a:ext cx="5715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52400" y="1539271"/>
            <a:ext cx="5486400" cy="805173"/>
          </a:xfrm>
        </p:spPr>
        <p:txBody>
          <a:bodyPr>
            <a:normAutofit/>
          </a:bodyPr>
          <a:lstStyle>
            <a:lvl1pPr algn="l">
              <a:defRPr sz="2400" b="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9251895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12917"/>
            <a:ext cx="8229600" cy="501483"/>
          </a:xfrm>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88C2E2FD-B74E-4BE8-A23D-06BFFA12E0E0}" type="slidenum">
              <a:rPr lang="en-US" smtClean="0"/>
              <a:t>‹#›</a:t>
            </a:fld>
            <a:endParaRPr lang="en-US" dirty="0"/>
          </a:p>
        </p:txBody>
      </p:sp>
    </p:spTree>
    <p:extLst>
      <p:ext uri="{BB962C8B-B14F-4D97-AF65-F5344CB8AC3E}">
        <p14:creationId xmlns:p14="http://schemas.microsoft.com/office/powerpoint/2010/main" val="20857842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8C2E2FD-B74E-4BE8-A23D-06BFFA12E0E0}" type="slidenum">
              <a:rPr lang="en-US" smtClean="0"/>
              <a:t>‹#›</a:t>
            </a:fld>
            <a:endParaRPr lang="en-US" dirty="0"/>
          </a:p>
        </p:txBody>
      </p:sp>
      <p:sp>
        <p:nvSpPr>
          <p:cNvPr id="6" name="Rectangle 5"/>
          <p:cNvSpPr/>
          <p:nvPr userDrawn="1"/>
        </p:nvSpPr>
        <p:spPr>
          <a:xfrm>
            <a:off x="506148" y="5443998"/>
            <a:ext cx="8637852" cy="458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506148" y="5436834"/>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2412" y="5375904"/>
            <a:ext cx="8641588" cy="0"/>
          </a:xfrm>
          <a:prstGeom prst="line">
            <a:avLst/>
          </a:prstGeom>
          <a:ln w="19050">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06148" y="5902093"/>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99110" y="5952478"/>
            <a:ext cx="8641588" cy="0"/>
          </a:xfrm>
          <a:prstGeom prst="line">
            <a:avLst/>
          </a:prstGeom>
          <a:ln w="19050">
            <a:solidFill>
              <a:srgbClr val="FF8B03"/>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
          </p:nvPr>
        </p:nvSpPr>
        <p:spPr>
          <a:xfrm>
            <a:off x="526122" y="5464166"/>
            <a:ext cx="8614575" cy="400050"/>
          </a:xfrm>
          <a:noFill/>
        </p:spPr>
        <p:txBody>
          <a:bodyPr anchor="b">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Rectangle 10"/>
          <p:cNvSpPr/>
          <p:nvPr userDrawn="1"/>
        </p:nvSpPr>
        <p:spPr>
          <a:xfrm>
            <a:off x="-14056" y="1143447"/>
            <a:ext cx="8637852" cy="458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14056" y="1136283"/>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7792" y="1075353"/>
            <a:ext cx="8641588" cy="0"/>
          </a:xfrm>
          <a:prstGeom prst="line">
            <a:avLst/>
          </a:prstGeom>
          <a:ln w="19050">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4056" y="1601542"/>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094" y="1651927"/>
            <a:ext cx="8641588" cy="0"/>
          </a:xfrm>
          <a:prstGeom prst="line">
            <a:avLst/>
          </a:prstGeom>
          <a:ln w="19050">
            <a:solidFill>
              <a:srgbClr val="FF8B03"/>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5918" y="1163615"/>
            <a:ext cx="8614575" cy="400050"/>
          </a:xfrm>
          <a:noFill/>
        </p:spPr>
        <p:txBody>
          <a:bodyPr anchor="b">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8" name="Content Placeholder 2"/>
          <p:cNvSpPr>
            <a:spLocks noGrp="1"/>
          </p:cNvSpPr>
          <p:nvPr>
            <p:ph idx="14"/>
          </p:nvPr>
        </p:nvSpPr>
        <p:spPr>
          <a:xfrm>
            <a:off x="457200" y="1967537"/>
            <a:ext cx="8229600" cy="31864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037135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8C2E2FD-B74E-4BE8-A23D-06BFFA12E0E0}" type="slidenum">
              <a:rPr lang="en-US" smtClean="0"/>
              <a:t>‹#›</a:t>
            </a:fld>
            <a:endParaRPr lang="en-US" dirty="0"/>
          </a:p>
        </p:txBody>
      </p:sp>
      <p:sp>
        <p:nvSpPr>
          <p:cNvPr id="11" name="Rectangle 10"/>
          <p:cNvSpPr/>
          <p:nvPr userDrawn="1"/>
        </p:nvSpPr>
        <p:spPr>
          <a:xfrm>
            <a:off x="-14056" y="1143447"/>
            <a:ext cx="8637852" cy="458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p:cNvCxnSpPr/>
          <p:nvPr userDrawn="1"/>
        </p:nvCxnSpPr>
        <p:spPr>
          <a:xfrm>
            <a:off x="-14056" y="1136283"/>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7792" y="1075353"/>
            <a:ext cx="8641588" cy="0"/>
          </a:xfrm>
          <a:prstGeom prst="line">
            <a:avLst/>
          </a:prstGeom>
          <a:ln w="19050">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4056" y="1601542"/>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21094" y="1651927"/>
            <a:ext cx="8641588" cy="0"/>
          </a:xfrm>
          <a:prstGeom prst="line">
            <a:avLst/>
          </a:prstGeom>
          <a:ln w="19050">
            <a:solidFill>
              <a:srgbClr val="FF8B03"/>
            </a:solidFill>
          </a:ln>
        </p:spPr>
        <p:style>
          <a:lnRef idx="1">
            <a:schemeClr val="accent1"/>
          </a:lnRef>
          <a:fillRef idx="0">
            <a:schemeClr val="accent1"/>
          </a:fillRef>
          <a:effectRef idx="0">
            <a:schemeClr val="accent1"/>
          </a:effectRef>
          <a:fontRef idx="minor">
            <a:schemeClr val="tx1"/>
          </a:fontRef>
        </p:style>
      </p:cxnSp>
      <p:sp>
        <p:nvSpPr>
          <p:cNvPr id="17" name="Text Placeholder 2"/>
          <p:cNvSpPr>
            <a:spLocks noGrp="1"/>
          </p:cNvSpPr>
          <p:nvPr>
            <p:ph type="body" idx="13"/>
          </p:nvPr>
        </p:nvSpPr>
        <p:spPr>
          <a:xfrm>
            <a:off x="5918" y="1163615"/>
            <a:ext cx="8614575" cy="400050"/>
          </a:xfrm>
          <a:noFill/>
        </p:spPr>
        <p:txBody>
          <a:bodyPr anchor="b">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0" name="Content Placeholder 2"/>
          <p:cNvSpPr>
            <a:spLocks noGrp="1"/>
          </p:cNvSpPr>
          <p:nvPr>
            <p:ph idx="14"/>
          </p:nvPr>
        </p:nvSpPr>
        <p:spPr>
          <a:xfrm>
            <a:off x="457200" y="1967536"/>
            <a:ext cx="8229600" cy="42278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0109728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88C2E2FD-B74E-4BE8-A23D-06BFFA12E0E0}" type="slidenum">
              <a:rPr lang="en-US" smtClean="0"/>
              <a:t>‹#›</a:t>
            </a:fld>
            <a:endParaRPr lang="en-US" dirty="0"/>
          </a:p>
        </p:txBody>
      </p:sp>
      <p:sp>
        <p:nvSpPr>
          <p:cNvPr id="6" name="Rectangle 5"/>
          <p:cNvSpPr/>
          <p:nvPr userDrawn="1"/>
        </p:nvSpPr>
        <p:spPr>
          <a:xfrm>
            <a:off x="506148" y="5443998"/>
            <a:ext cx="8637852" cy="458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a:off x="506148" y="5436834"/>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02412" y="5375904"/>
            <a:ext cx="8641588" cy="0"/>
          </a:xfrm>
          <a:prstGeom prst="line">
            <a:avLst/>
          </a:prstGeom>
          <a:ln w="19050">
            <a:solidFill>
              <a:srgbClr val="8DC63F"/>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06148" y="5902093"/>
            <a:ext cx="8641588"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99110" y="5952478"/>
            <a:ext cx="8641588" cy="0"/>
          </a:xfrm>
          <a:prstGeom prst="line">
            <a:avLst/>
          </a:prstGeom>
          <a:ln w="19050">
            <a:solidFill>
              <a:srgbClr val="FF8B03"/>
            </a:solidFill>
          </a:ln>
        </p:spPr>
        <p:style>
          <a:lnRef idx="1">
            <a:schemeClr val="accent1"/>
          </a:lnRef>
          <a:fillRef idx="0">
            <a:schemeClr val="accent1"/>
          </a:fillRef>
          <a:effectRef idx="0">
            <a:schemeClr val="accent1"/>
          </a:effectRef>
          <a:fontRef idx="minor">
            <a:schemeClr val="tx1"/>
          </a:fontRef>
        </p:style>
      </p:cxnSp>
      <p:sp>
        <p:nvSpPr>
          <p:cNvPr id="12" name="Text Placeholder 2"/>
          <p:cNvSpPr>
            <a:spLocks noGrp="1"/>
          </p:cNvSpPr>
          <p:nvPr>
            <p:ph type="body" idx="1"/>
          </p:nvPr>
        </p:nvSpPr>
        <p:spPr>
          <a:xfrm>
            <a:off x="526122" y="5464166"/>
            <a:ext cx="8614575" cy="400050"/>
          </a:xfrm>
          <a:noFill/>
        </p:spPr>
        <p:txBody>
          <a:bodyPr anchor="b">
            <a:normAutofit/>
          </a:bodyPr>
          <a:lstStyle>
            <a:lvl1pPr marL="0" indent="0" algn="ctr">
              <a:buNone/>
              <a:defRPr sz="1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Content Placeholder 2"/>
          <p:cNvSpPr>
            <a:spLocks noGrp="1"/>
          </p:cNvSpPr>
          <p:nvPr>
            <p:ph idx="14"/>
          </p:nvPr>
        </p:nvSpPr>
        <p:spPr>
          <a:xfrm>
            <a:off x="457200" y="1143000"/>
            <a:ext cx="8229600" cy="401102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53859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5494910"/>
            <a:ext cx="9144000" cy="1391093"/>
          </a:xfrm>
          <a:prstGeom prst="rect">
            <a:avLst/>
          </a:prstGeom>
        </p:spPr>
      </p:pic>
      <p:sp>
        <p:nvSpPr>
          <p:cNvPr id="2" name="Title Placeholder 1"/>
          <p:cNvSpPr>
            <a:spLocks noGrp="1"/>
          </p:cNvSpPr>
          <p:nvPr>
            <p:ph type="title"/>
          </p:nvPr>
        </p:nvSpPr>
        <p:spPr>
          <a:xfrm>
            <a:off x="457200" y="412917"/>
            <a:ext cx="8229600" cy="50148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7924800" y="6356350"/>
            <a:ext cx="762000" cy="365125"/>
          </a:xfrm>
          <a:prstGeom prst="rect">
            <a:avLst/>
          </a:prstGeom>
        </p:spPr>
        <p:txBody>
          <a:bodyPr vert="horz" lIns="91440" tIns="45720" rIns="91440" bIns="45720" rtlCol="0" anchor="ctr"/>
          <a:lstStyle>
            <a:lvl1pPr algn="r">
              <a:defRPr sz="1000">
                <a:solidFill>
                  <a:schemeClr val="tx1"/>
                </a:solidFill>
                <a:latin typeface="Arial" panose="020B0604020202020204" pitchFamily="34" charset="0"/>
                <a:cs typeface="Arial" panose="020B0604020202020204" pitchFamily="34" charset="0"/>
              </a:defRPr>
            </a:lvl1pPr>
          </a:lstStyle>
          <a:p>
            <a:fld id="{88C2E2FD-B74E-4BE8-A23D-06BFFA12E0E0}" type="slidenum">
              <a:rPr lang="en-US" smtClean="0"/>
              <a:pPr/>
              <a:t>‹#›</a:t>
            </a:fld>
            <a:endParaRPr lang="en-US" dirty="0"/>
          </a:p>
        </p:txBody>
      </p:sp>
      <p:cxnSp>
        <p:nvCxnSpPr>
          <p:cNvPr id="8" name="Straight Connector 7"/>
          <p:cNvCxnSpPr/>
          <p:nvPr userDrawn="1"/>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04800" y="6493042"/>
            <a:ext cx="1303260" cy="214425"/>
          </a:xfrm>
          <a:prstGeom prst="rect">
            <a:avLst/>
          </a:prstGeom>
        </p:spPr>
      </p:pic>
      <p:sp>
        <p:nvSpPr>
          <p:cNvPr id="10" name="Rectangle 9"/>
          <p:cNvSpPr/>
          <p:nvPr userDrawn="1"/>
        </p:nvSpPr>
        <p:spPr>
          <a:xfrm>
            <a:off x="0" y="-13275"/>
            <a:ext cx="9144000" cy="2418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userDrawn="1"/>
        </p:nvCxnSpPr>
        <p:spPr>
          <a:xfrm>
            <a:off x="0" y="228600"/>
            <a:ext cx="9144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a:off x="0" y="304800"/>
            <a:ext cx="9144000" cy="0"/>
          </a:xfrm>
          <a:prstGeom prst="line">
            <a:avLst/>
          </a:prstGeom>
          <a:ln w="19050">
            <a:solidFill>
              <a:srgbClr val="FF8B0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3818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5" r:id="rId4"/>
    <p:sldLayoutId id="2147483656" r:id="rId5"/>
  </p:sldLayoutIdLst>
  <p:timing>
    <p:tnLst>
      <p:par>
        <p:cTn id="1" dur="indefinite" restart="never" nodeType="tmRoot"/>
      </p:par>
    </p:tnLst>
  </p:timing>
  <p:txStyles>
    <p:titleStyle>
      <a:lvl1pPr algn="l" defTabSz="914400" rtl="0" eaLnBrk="1" latinLnBrk="0" hangingPunct="1">
        <a:spcBef>
          <a:spcPct val="0"/>
        </a:spcBef>
        <a:buNone/>
        <a:defRPr sz="2400" b="1" kern="1200">
          <a:solidFill>
            <a:srgbClr val="FF8B03"/>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940" y="5791200"/>
            <a:ext cx="2590800" cy="426264"/>
          </a:xfrm>
          <a:prstGeom prst="rect">
            <a:avLst/>
          </a:prstGeom>
        </p:spPr>
      </p:pic>
      <p:sp>
        <p:nvSpPr>
          <p:cNvPr id="15" name="Subtitle 14"/>
          <p:cNvSpPr>
            <a:spLocks noGrp="1"/>
          </p:cNvSpPr>
          <p:nvPr>
            <p:ph type="subTitle" idx="1"/>
          </p:nvPr>
        </p:nvSpPr>
        <p:spPr>
          <a:xfrm>
            <a:off x="144540" y="2590800"/>
            <a:ext cx="5486400" cy="1292914"/>
          </a:xfrm>
        </p:spPr>
        <p:txBody>
          <a:bodyPr>
            <a:normAutofit fontScale="92500" lnSpcReduction="20000"/>
          </a:bodyPr>
          <a:lstStyle/>
          <a:p>
            <a:r>
              <a:rPr lang="en-US" sz="2800" b="0" dirty="0" smtClean="0"/>
              <a:t>Just Safety Culture</a:t>
            </a:r>
          </a:p>
          <a:p>
            <a:r>
              <a:rPr lang="en-US" sz="2800" b="0" dirty="0" smtClean="0"/>
              <a:t>Scott Perry</a:t>
            </a:r>
          </a:p>
          <a:p>
            <a:r>
              <a:rPr lang="en-US" sz="2800" b="0" dirty="0" smtClean="0"/>
              <a:t>HSE Manager</a:t>
            </a:r>
            <a:endParaRPr lang="en-US" sz="2800" b="0" dirty="0"/>
          </a:p>
        </p:txBody>
      </p:sp>
      <p:sp>
        <p:nvSpPr>
          <p:cNvPr id="17" name="Title 16"/>
          <p:cNvSpPr>
            <a:spLocks noGrp="1"/>
          </p:cNvSpPr>
          <p:nvPr>
            <p:ph type="ctrTitle"/>
          </p:nvPr>
        </p:nvSpPr>
        <p:spPr/>
        <p:txBody>
          <a:bodyPr>
            <a:noAutofit/>
          </a:bodyPr>
          <a:lstStyle/>
          <a:p>
            <a:pPr algn="ctr"/>
            <a:r>
              <a:rPr lang="en-US" sz="3200" dirty="0" smtClean="0"/>
              <a:t>Ohio Gas Association April 1, 2016 </a:t>
            </a:r>
            <a:endParaRPr lang="en-US" sz="3200" dirty="0"/>
          </a:p>
        </p:txBody>
      </p:sp>
    </p:spTree>
    <p:extLst>
      <p:ext uri="{BB962C8B-B14F-4D97-AF65-F5344CB8AC3E}">
        <p14:creationId xmlns:p14="http://schemas.microsoft.com/office/powerpoint/2010/main" val="34265307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Understanding </a:t>
            </a:r>
            <a:r>
              <a:rPr lang="en-US" sz="2800" dirty="0"/>
              <a:t>Why Unsafe Choices Are Made</a:t>
            </a:r>
            <a:r>
              <a:rPr lang="en-US" sz="2800" dirty="0" smtClean="0"/>
              <a:t> </a:t>
            </a:r>
            <a:endParaRPr lang="en-US" sz="2800" dirty="0"/>
          </a:p>
        </p:txBody>
      </p:sp>
      <p:sp>
        <p:nvSpPr>
          <p:cNvPr id="3" name="Content Placeholder 2"/>
          <p:cNvSpPr>
            <a:spLocks noGrp="1"/>
          </p:cNvSpPr>
          <p:nvPr>
            <p:ph idx="1"/>
          </p:nvPr>
        </p:nvSpPr>
        <p:spPr/>
        <p:txBody>
          <a:bodyPr/>
          <a:lstStyle/>
          <a:p>
            <a:pPr marL="0" indent="0">
              <a:buNone/>
            </a:pPr>
            <a:r>
              <a:rPr lang="en-US" sz="3600" dirty="0"/>
              <a:t>S</a:t>
            </a:r>
            <a:r>
              <a:rPr lang="en-US" sz="3600" dirty="0" smtClean="0"/>
              <a:t>afe </a:t>
            </a:r>
            <a:r>
              <a:rPr lang="en-US" sz="3600" dirty="0"/>
              <a:t>Behaviors </a:t>
            </a:r>
            <a:r>
              <a:rPr lang="en-US" sz="3600" dirty="0" smtClean="0"/>
              <a:t>are Punishing:</a:t>
            </a:r>
          </a:p>
          <a:p>
            <a:r>
              <a:rPr lang="en-US" sz="3600" dirty="0" smtClean="0"/>
              <a:t>Take more time</a:t>
            </a:r>
            <a:endParaRPr lang="en-US" sz="3600" dirty="0"/>
          </a:p>
          <a:p>
            <a:r>
              <a:rPr lang="en-US" sz="3600" dirty="0"/>
              <a:t>Take </a:t>
            </a:r>
            <a:r>
              <a:rPr lang="en-US" sz="3600" dirty="0" smtClean="0"/>
              <a:t>more effort</a:t>
            </a:r>
            <a:endParaRPr lang="en-US" sz="3600" dirty="0"/>
          </a:p>
          <a:p>
            <a:endParaRPr lang="en-US" dirty="0"/>
          </a:p>
        </p:txBody>
      </p:sp>
    </p:spTree>
    <p:extLst>
      <p:ext uri="{BB962C8B-B14F-4D97-AF65-F5344CB8AC3E}">
        <p14:creationId xmlns:p14="http://schemas.microsoft.com/office/powerpoint/2010/main" val="146417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What Influences Behavior</a:t>
            </a:r>
            <a:endParaRPr lang="en-US" sz="3200" dirty="0"/>
          </a:p>
        </p:txBody>
      </p:sp>
      <p:sp>
        <p:nvSpPr>
          <p:cNvPr id="3" name="Content Placeholder 2"/>
          <p:cNvSpPr>
            <a:spLocks noGrp="1"/>
          </p:cNvSpPr>
          <p:nvPr>
            <p:ph idx="1"/>
          </p:nvPr>
        </p:nvSpPr>
        <p:spPr/>
        <p:txBody>
          <a:bodyPr>
            <a:normAutofit/>
          </a:bodyPr>
          <a:lstStyle/>
          <a:p>
            <a:r>
              <a:rPr lang="en-US" sz="3200" dirty="0" smtClean="0"/>
              <a:t>Need to understand consequences of unsafe behavior/choices</a:t>
            </a:r>
          </a:p>
          <a:p>
            <a:r>
              <a:rPr lang="en-US" sz="3200" dirty="0" smtClean="0"/>
              <a:t>Develop skills to understand your own choices</a:t>
            </a:r>
          </a:p>
          <a:p>
            <a:r>
              <a:rPr lang="en-US" sz="3200" dirty="0" smtClean="0"/>
              <a:t>Organization and leadership understands how they influence behavior</a:t>
            </a:r>
            <a:endParaRPr lang="en-US" sz="3200" dirty="0"/>
          </a:p>
        </p:txBody>
      </p:sp>
    </p:spTree>
    <p:extLst>
      <p:ext uri="{BB962C8B-B14F-4D97-AF65-F5344CB8AC3E}">
        <p14:creationId xmlns:p14="http://schemas.microsoft.com/office/powerpoint/2010/main" val="2068826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U</a:t>
            </a:r>
            <a:r>
              <a:rPr lang="en-US" dirty="0" smtClean="0"/>
              <a:t>nintended Consequences</a:t>
            </a:r>
            <a:endParaRPr lang="en-US" dirty="0"/>
          </a:p>
        </p:txBody>
      </p:sp>
      <p:sp>
        <p:nvSpPr>
          <p:cNvPr id="3" name="Content Placeholder 2"/>
          <p:cNvSpPr>
            <a:spLocks noGrp="1"/>
          </p:cNvSpPr>
          <p:nvPr>
            <p:ph idx="1"/>
          </p:nvPr>
        </p:nvSpPr>
        <p:spPr/>
        <p:txBody>
          <a:bodyPr>
            <a:normAutofit/>
          </a:bodyPr>
          <a:lstStyle/>
          <a:p>
            <a:r>
              <a:rPr lang="en-US" sz="5400" dirty="0" smtClean="0"/>
              <a:t>The “Go-to-Guy”</a:t>
            </a:r>
          </a:p>
          <a:p>
            <a:r>
              <a:rPr lang="en-US" sz="5400" dirty="0" smtClean="0"/>
              <a:t>Git</a:t>
            </a:r>
            <a:r>
              <a:rPr lang="en-US" sz="5400" dirty="0" smtClean="0"/>
              <a:t> ‘</a:t>
            </a:r>
            <a:r>
              <a:rPr lang="en-US" sz="5400" dirty="0" smtClean="0"/>
              <a:t>er</a:t>
            </a:r>
            <a:r>
              <a:rPr lang="en-US" sz="5400" dirty="0" smtClean="0"/>
              <a:t> done</a:t>
            </a:r>
          </a:p>
        </p:txBody>
      </p:sp>
    </p:spTree>
    <p:extLst>
      <p:ext uri="{BB962C8B-B14F-4D97-AF65-F5344CB8AC3E}">
        <p14:creationId xmlns:p14="http://schemas.microsoft.com/office/powerpoint/2010/main" val="122105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457200" y="609600"/>
            <a:ext cx="8077199" cy="5516563"/>
          </a:xfrm>
          <a:prstGeom prst="rect">
            <a:avLst/>
          </a:prstGeom>
        </p:spPr>
      </p:pic>
    </p:spTree>
    <p:extLst>
      <p:ext uri="{BB962C8B-B14F-4D97-AF65-F5344CB8AC3E}">
        <p14:creationId xmlns:p14="http://schemas.microsoft.com/office/powerpoint/2010/main" val="38181326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Brad Livingston – 100% Preventable Injury &amp; Fatality</a:t>
            </a:r>
            <a:endParaRPr lang="en-US" dirty="0"/>
          </a:p>
        </p:txBody>
      </p:sp>
      <p:pic>
        <p:nvPicPr>
          <p:cNvPr id="4" name="Content Placeholder 3"/>
          <p:cNvPicPr>
            <a:picLocks noGrp="1" noChangeAspect="1"/>
          </p:cNvPicPr>
          <p:nvPr>
            <p:ph idx="1"/>
          </p:nvPr>
        </p:nvPicPr>
        <p:blipFill rotWithShape="1">
          <a:blip r:embed="rId2"/>
          <a:srcRect l="10185" t="10899" r="69444"/>
          <a:stretch/>
        </p:blipFill>
        <p:spPr>
          <a:xfrm>
            <a:off x="2362200" y="990600"/>
            <a:ext cx="4191000" cy="5410200"/>
          </a:xfrm>
          <a:prstGeom prst="rect">
            <a:avLst/>
          </a:prstGeom>
        </p:spPr>
      </p:pic>
    </p:spTree>
    <p:extLst>
      <p:ext uri="{BB962C8B-B14F-4D97-AF65-F5344CB8AC3E}">
        <p14:creationId xmlns:p14="http://schemas.microsoft.com/office/powerpoint/2010/main" val="14916623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What Happened &amp; Why?</a:t>
            </a:r>
            <a:endParaRPr lang="en-US" sz="3200" dirty="0"/>
          </a:p>
        </p:txBody>
      </p:sp>
      <p:sp>
        <p:nvSpPr>
          <p:cNvPr id="3" name="Content Placeholder 2"/>
          <p:cNvSpPr>
            <a:spLocks noGrp="1"/>
          </p:cNvSpPr>
          <p:nvPr>
            <p:ph idx="1"/>
          </p:nvPr>
        </p:nvSpPr>
        <p:spPr/>
        <p:txBody>
          <a:bodyPr>
            <a:normAutofit/>
          </a:bodyPr>
          <a:lstStyle/>
          <a:p>
            <a:r>
              <a:rPr lang="en-US" sz="3600" dirty="0" smtClean="0"/>
              <a:t>Employee knew it was unsafe - but it saved time &amp; effort - rewarding</a:t>
            </a:r>
          </a:p>
          <a:p>
            <a:r>
              <a:rPr lang="en-US" sz="3600" dirty="0" smtClean="0"/>
              <a:t>Leadership ignored unsafe behavior – enabling it</a:t>
            </a:r>
          </a:p>
          <a:p>
            <a:r>
              <a:rPr lang="en-US" sz="3600" dirty="0" smtClean="0"/>
              <a:t>Organization didn’t empower younger employee to speak up</a:t>
            </a:r>
            <a:endParaRPr lang="en-US" sz="3600" dirty="0"/>
          </a:p>
        </p:txBody>
      </p:sp>
    </p:spTree>
    <p:extLst>
      <p:ext uri="{BB962C8B-B14F-4D97-AF65-F5344CB8AC3E}">
        <p14:creationId xmlns:p14="http://schemas.microsoft.com/office/powerpoint/2010/main" val="109151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917"/>
            <a:ext cx="8229600" cy="1034883"/>
          </a:xfrm>
        </p:spPr>
        <p:txBody>
          <a:bodyPr>
            <a:noAutofit/>
          </a:bodyPr>
          <a:lstStyle/>
          <a:p>
            <a:pPr algn="ctr"/>
            <a:r>
              <a:rPr lang="en-US" sz="3200" dirty="0" smtClean="0"/>
              <a:t>Understanding Behavior &amp; Consequences</a:t>
            </a:r>
            <a:endParaRPr lang="en-US" sz="3200" dirty="0"/>
          </a:p>
        </p:txBody>
      </p:sp>
      <p:sp>
        <p:nvSpPr>
          <p:cNvPr id="3" name="Content Placeholder 2"/>
          <p:cNvSpPr>
            <a:spLocks noGrp="1"/>
          </p:cNvSpPr>
          <p:nvPr>
            <p:ph idx="1"/>
          </p:nvPr>
        </p:nvSpPr>
        <p:spPr>
          <a:xfrm>
            <a:off x="457200" y="1524000"/>
            <a:ext cx="8229600" cy="4602163"/>
          </a:xfrm>
        </p:spPr>
        <p:txBody>
          <a:bodyPr/>
          <a:lstStyle/>
          <a:p>
            <a:pPr marL="0" indent="0" algn="ctr">
              <a:buNone/>
            </a:pPr>
            <a:r>
              <a:rPr lang="en-US" sz="3600" u="sng" dirty="0" smtClean="0"/>
              <a:t>Understanding Behavior</a:t>
            </a:r>
            <a:endParaRPr lang="en-US" sz="3600" u="sng" dirty="0" smtClean="0"/>
          </a:p>
          <a:p>
            <a:r>
              <a:rPr lang="en-US" sz="3600" dirty="0" smtClean="0"/>
              <a:t>Behavior </a:t>
            </a:r>
            <a:r>
              <a:rPr lang="en-US" sz="3600" dirty="0" smtClean="0"/>
              <a:t>(what the person does or says)</a:t>
            </a:r>
          </a:p>
          <a:p>
            <a:r>
              <a:rPr lang="en-US" sz="3600" dirty="0" smtClean="0"/>
              <a:t>Consequence </a:t>
            </a:r>
            <a:r>
              <a:rPr lang="en-US" sz="3600" dirty="0" smtClean="0"/>
              <a:t>(the result of the behavior)</a:t>
            </a:r>
          </a:p>
          <a:p>
            <a:endParaRPr lang="en-US" sz="2400" dirty="0"/>
          </a:p>
          <a:p>
            <a:pPr marL="0" indent="0">
              <a:buNone/>
            </a:pPr>
            <a:endParaRPr lang="en-US" dirty="0"/>
          </a:p>
        </p:txBody>
      </p:sp>
    </p:spTree>
    <p:extLst>
      <p:ext uri="{BB962C8B-B14F-4D97-AF65-F5344CB8AC3E}">
        <p14:creationId xmlns:p14="http://schemas.microsoft.com/office/powerpoint/2010/main" val="626134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2662985"/>
              </p:ext>
            </p:extLst>
          </p:nvPr>
        </p:nvGraphicFramePr>
        <p:xfrm>
          <a:off x="457200" y="1371599"/>
          <a:ext cx="8229600" cy="3200401"/>
        </p:xfrm>
        <a:graphic>
          <a:graphicData uri="http://schemas.openxmlformats.org/drawingml/2006/table">
            <a:tbl>
              <a:tblPr firstRow="1" bandRow="1">
                <a:tableStyleId>{5C22544A-7EE6-4342-B048-85BDC9FD1C3A}</a:tableStyleId>
              </a:tblPr>
              <a:tblGrid>
                <a:gridCol w="3124200"/>
                <a:gridCol w="2362200"/>
                <a:gridCol w="2743200"/>
              </a:tblGrid>
              <a:tr h="1132449">
                <a:tc>
                  <a:txBody>
                    <a:bodyPr/>
                    <a:lstStyle/>
                    <a:p>
                      <a:pPr algn="ctr"/>
                      <a:r>
                        <a:rPr lang="en-US" sz="4000" dirty="0" smtClean="0"/>
                        <a:t>Behavior</a:t>
                      </a:r>
                      <a:endParaRPr lang="en-US" sz="4000" dirty="0"/>
                    </a:p>
                  </a:txBody>
                  <a:tcPr/>
                </a:tc>
                <a:tc gridSpan="2">
                  <a:txBody>
                    <a:bodyPr/>
                    <a:lstStyle/>
                    <a:p>
                      <a:pPr algn="ctr"/>
                      <a:r>
                        <a:rPr lang="en-US" sz="4000" dirty="0" smtClean="0"/>
                        <a:t>Consequence</a:t>
                      </a:r>
                      <a:endParaRPr lang="en-US" sz="4000" dirty="0"/>
                    </a:p>
                  </a:txBody>
                  <a:tcPr/>
                </a:tc>
                <a:tc hMerge="1">
                  <a:txBody>
                    <a:bodyPr/>
                    <a:lstStyle/>
                    <a:p>
                      <a:endParaRPr lang="en-US" dirty="0"/>
                    </a:p>
                  </a:txBody>
                  <a:tcPr/>
                </a:tc>
              </a:tr>
              <a:tr h="1033976">
                <a:tc>
                  <a:txBody>
                    <a:bodyPr/>
                    <a:lstStyle/>
                    <a:p>
                      <a:r>
                        <a:rPr lang="en-US" sz="3600" dirty="0" smtClean="0"/>
                        <a:t>Safe</a:t>
                      </a:r>
                      <a:r>
                        <a:rPr lang="en-US" sz="3600" baseline="0" dirty="0" smtClean="0"/>
                        <a:t> Behavior</a:t>
                      </a:r>
                      <a:endParaRPr lang="en-US" sz="3600" dirty="0"/>
                    </a:p>
                  </a:txBody>
                  <a:tcPr/>
                </a:tc>
                <a:tc>
                  <a:txBody>
                    <a:bodyPr/>
                    <a:lstStyle/>
                    <a:p>
                      <a:pPr algn="ctr"/>
                      <a:r>
                        <a:rPr lang="en-US" sz="3600" dirty="0" smtClean="0"/>
                        <a:t>1972</a:t>
                      </a:r>
                      <a:endParaRPr lang="en-US" sz="3600" dirty="0"/>
                    </a:p>
                  </a:txBody>
                  <a:tcPr/>
                </a:tc>
                <a:tc>
                  <a:txBody>
                    <a:bodyPr/>
                    <a:lstStyle/>
                    <a:p>
                      <a:pPr algn="ctr"/>
                      <a:r>
                        <a:rPr lang="en-US" sz="3600" dirty="0" smtClean="0"/>
                        <a:t>2016</a:t>
                      </a:r>
                      <a:endParaRPr lang="en-US" sz="3600" dirty="0"/>
                    </a:p>
                  </a:txBody>
                  <a:tcPr/>
                </a:tc>
              </a:tr>
              <a:tr h="1033976">
                <a:tc>
                  <a:txBody>
                    <a:bodyPr/>
                    <a:lstStyle/>
                    <a:p>
                      <a:r>
                        <a:rPr lang="en-US" sz="3600" dirty="0" smtClean="0"/>
                        <a:t>Wear</a:t>
                      </a:r>
                      <a:r>
                        <a:rPr lang="en-US" sz="3600" baseline="0" dirty="0" smtClean="0"/>
                        <a:t> Seat Belts</a:t>
                      </a:r>
                      <a:endParaRPr lang="en-US" sz="3600" dirty="0"/>
                    </a:p>
                  </a:txBody>
                  <a:tcPr/>
                </a:tc>
                <a:tc>
                  <a:txBody>
                    <a:bodyPr/>
                    <a:lstStyle/>
                    <a:p>
                      <a:r>
                        <a:rPr lang="en-US" sz="3600" dirty="0" smtClean="0"/>
                        <a:t>Punishing</a:t>
                      </a:r>
                      <a:endParaRPr lang="en-US" sz="3600" dirty="0"/>
                    </a:p>
                  </a:txBody>
                  <a:tcPr/>
                </a:tc>
                <a:tc>
                  <a:txBody>
                    <a:bodyPr/>
                    <a:lstStyle/>
                    <a:p>
                      <a:r>
                        <a:rPr lang="en-US" sz="3600" dirty="0" smtClean="0"/>
                        <a:t>Rewarding</a:t>
                      </a:r>
                      <a:endParaRPr lang="en-US" sz="3600" dirty="0"/>
                    </a:p>
                  </a:txBody>
                  <a:tcPr/>
                </a:tc>
              </a:tr>
            </a:tbl>
          </a:graphicData>
        </a:graphic>
      </p:graphicFrame>
    </p:spTree>
    <p:extLst>
      <p:ext uri="{BB962C8B-B14F-4D97-AF65-F5344CB8AC3E}">
        <p14:creationId xmlns:p14="http://schemas.microsoft.com/office/powerpoint/2010/main" val="13767992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What’s The Difference Between Then and Now?</a:t>
            </a:r>
            <a:endParaRPr lang="en-US" sz="2800" dirty="0"/>
          </a:p>
        </p:txBody>
      </p:sp>
      <p:sp>
        <p:nvSpPr>
          <p:cNvPr id="3" name="Content Placeholder 2"/>
          <p:cNvSpPr>
            <a:spLocks noGrp="1"/>
          </p:cNvSpPr>
          <p:nvPr>
            <p:ph idx="1"/>
          </p:nvPr>
        </p:nvSpPr>
        <p:spPr/>
        <p:txBody>
          <a:bodyPr>
            <a:normAutofit/>
          </a:bodyPr>
          <a:lstStyle/>
          <a:p>
            <a:r>
              <a:rPr lang="en-US" sz="4000" dirty="0" smtClean="0"/>
              <a:t>Education</a:t>
            </a:r>
          </a:p>
          <a:p>
            <a:r>
              <a:rPr lang="en-US" sz="4000" dirty="0" smtClean="0"/>
              <a:t>Acceptance</a:t>
            </a:r>
          </a:p>
          <a:p>
            <a:r>
              <a:rPr lang="en-US" sz="4000" dirty="0" smtClean="0"/>
              <a:t>Reduced Peer Pressure</a:t>
            </a:r>
          </a:p>
          <a:p>
            <a:r>
              <a:rPr lang="en-US" sz="4000" dirty="0" smtClean="0"/>
              <a:t>Understanding of Personal Consequences – feels rewarding!</a:t>
            </a:r>
            <a:endParaRPr lang="en-US" sz="4000" dirty="0"/>
          </a:p>
        </p:txBody>
      </p:sp>
    </p:spTree>
    <p:extLst>
      <p:ext uri="{BB962C8B-B14F-4D97-AF65-F5344CB8AC3E}">
        <p14:creationId xmlns:p14="http://schemas.microsoft.com/office/powerpoint/2010/main" val="266614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Example</a:t>
            </a:r>
            <a:endParaRPr lang="en-US" sz="3200" dirty="0"/>
          </a:p>
        </p:txBody>
      </p:sp>
      <p:sp>
        <p:nvSpPr>
          <p:cNvPr id="3" name="Content Placeholder 2"/>
          <p:cNvSpPr>
            <a:spLocks noGrp="1"/>
          </p:cNvSpPr>
          <p:nvPr>
            <p:ph idx="1"/>
          </p:nvPr>
        </p:nvSpPr>
        <p:spPr/>
        <p:txBody>
          <a:bodyPr>
            <a:normAutofit/>
          </a:bodyPr>
          <a:lstStyle/>
          <a:p>
            <a:pPr marL="0" indent="0" algn="ctr">
              <a:buNone/>
            </a:pPr>
            <a:r>
              <a:rPr lang="en-US" sz="3600" u="sng" dirty="0" smtClean="0"/>
              <a:t>Driver </a:t>
            </a:r>
            <a:r>
              <a:rPr lang="en-US" sz="3600" u="sng" dirty="0"/>
              <a:t>sees police car ¼ mile </a:t>
            </a:r>
            <a:r>
              <a:rPr lang="en-US" sz="3600" u="sng" dirty="0" smtClean="0"/>
              <a:t>ahead</a:t>
            </a:r>
          </a:p>
          <a:p>
            <a:r>
              <a:rPr lang="en-US" sz="3600" dirty="0" smtClean="0"/>
              <a:t>Behavior = Driver </a:t>
            </a:r>
            <a:r>
              <a:rPr lang="en-US" sz="3600" dirty="0"/>
              <a:t>steps on </a:t>
            </a:r>
            <a:r>
              <a:rPr lang="en-US" sz="3600" dirty="0" smtClean="0"/>
              <a:t>brakes</a:t>
            </a:r>
            <a:endParaRPr lang="en-US" sz="3600" dirty="0"/>
          </a:p>
          <a:p>
            <a:r>
              <a:rPr lang="en-US" sz="3600" dirty="0" smtClean="0"/>
              <a:t>Consequence = Driver </a:t>
            </a:r>
            <a:r>
              <a:rPr lang="en-US" sz="3600" dirty="0"/>
              <a:t>does not get speeding </a:t>
            </a:r>
            <a:r>
              <a:rPr lang="en-US" sz="3600" dirty="0" smtClean="0"/>
              <a:t>ticket</a:t>
            </a:r>
            <a:endParaRPr lang="en-US" sz="3600" dirty="0"/>
          </a:p>
          <a:p>
            <a:r>
              <a:rPr lang="en-US" sz="3600" dirty="0" smtClean="0"/>
              <a:t>Reinforcement = Spouse </a:t>
            </a:r>
            <a:r>
              <a:rPr lang="en-US" sz="3600" dirty="0"/>
              <a:t>gives positive reinforcement through </a:t>
            </a:r>
            <a:r>
              <a:rPr lang="en-US" sz="3600" dirty="0" smtClean="0"/>
              <a:t>praise!</a:t>
            </a:r>
            <a:endParaRPr lang="en-US" sz="3600" dirty="0"/>
          </a:p>
          <a:p>
            <a:pPr marL="0" indent="0">
              <a:buNone/>
            </a:pPr>
            <a:endParaRPr lang="en-US" sz="2800" dirty="0"/>
          </a:p>
        </p:txBody>
      </p:sp>
    </p:spTree>
    <p:extLst>
      <p:ext uri="{BB962C8B-B14F-4D97-AF65-F5344CB8AC3E}">
        <p14:creationId xmlns:p14="http://schemas.microsoft.com/office/powerpoint/2010/main" val="167584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Leak Investigations</a:t>
            </a:r>
            <a:endParaRPr lang="en-US" dirty="0"/>
          </a:p>
        </p:txBody>
      </p:sp>
      <p:pic>
        <p:nvPicPr>
          <p:cNvPr id="4" name="Content Placeholder 3"/>
          <p:cNvPicPr>
            <a:picLocks noGrp="1" noChangeAspect="1"/>
          </p:cNvPicPr>
          <p:nvPr>
            <p:ph idx="1"/>
          </p:nvPr>
        </p:nvPicPr>
        <p:blipFill>
          <a:blip r:embed="rId2"/>
          <a:stretch>
            <a:fillRect/>
          </a:stretch>
        </p:blipFill>
        <p:spPr>
          <a:xfrm>
            <a:off x="2819400" y="990600"/>
            <a:ext cx="3352800" cy="5334000"/>
          </a:xfrm>
          <a:prstGeom prst="rect">
            <a:avLst/>
          </a:prstGeom>
        </p:spPr>
      </p:pic>
    </p:spTree>
    <p:extLst>
      <p:ext uri="{BB962C8B-B14F-4D97-AF65-F5344CB8AC3E}">
        <p14:creationId xmlns:p14="http://schemas.microsoft.com/office/powerpoint/2010/main" val="6533609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Example</a:t>
            </a:r>
            <a:endParaRPr lang="en-US" sz="3200" dirty="0"/>
          </a:p>
        </p:txBody>
      </p:sp>
      <p:sp>
        <p:nvSpPr>
          <p:cNvPr id="3" name="Content Placeholder 2"/>
          <p:cNvSpPr>
            <a:spLocks noGrp="1"/>
          </p:cNvSpPr>
          <p:nvPr>
            <p:ph idx="1"/>
          </p:nvPr>
        </p:nvSpPr>
        <p:spPr/>
        <p:txBody>
          <a:bodyPr>
            <a:normAutofit lnSpcReduction="10000"/>
          </a:bodyPr>
          <a:lstStyle/>
          <a:p>
            <a:pPr marL="0" indent="0" algn="ctr">
              <a:buNone/>
            </a:pPr>
            <a:r>
              <a:rPr lang="en-US" sz="4000" u="sng" dirty="0" smtClean="0"/>
              <a:t>See </a:t>
            </a:r>
            <a:r>
              <a:rPr lang="en-US" sz="4000" u="sng" dirty="0" smtClean="0"/>
              <a:t>hot </a:t>
            </a:r>
            <a:r>
              <a:rPr lang="en-US" sz="4000" u="sng" dirty="0" smtClean="0"/>
              <a:t>stove</a:t>
            </a:r>
            <a:endParaRPr lang="en-US" sz="4000" dirty="0"/>
          </a:p>
          <a:p>
            <a:r>
              <a:rPr lang="en-US" sz="4000" dirty="0" smtClean="0"/>
              <a:t>Behavior = Touch </a:t>
            </a:r>
            <a:r>
              <a:rPr lang="en-US" sz="4000" dirty="0" smtClean="0"/>
              <a:t>hot </a:t>
            </a:r>
            <a:r>
              <a:rPr lang="en-US" sz="4000" dirty="0" smtClean="0"/>
              <a:t>stove</a:t>
            </a:r>
            <a:endParaRPr lang="en-US" sz="4000" dirty="0"/>
          </a:p>
          <a:p>
            <a:r>
              <a:rPr lang="en-US" sz="4000" dirty="0" err="1" smtClean="0"/>
              <a:t>Consuqence</a:t>
            </a:r>
            <a:r>
              <a:rPr lang="en-US" sz="4000" dirty="0" smtClean="0"/>
              <a:t> = Get burned</a:t>
            </a:r>
          </a:p>
          <a:p>
            <a:endParaRPr lang="en-US" sz="4000" dirty="0" smtClean="0"/>
          </a:p>
          <a:p>
            <a:pPr marL="0" indent="0" algn="ctr">
              <a:buNone/>
            </a:pPr>
            <a:r>
              <a:rPr lang="en-US" sz="4000" u="sng" dirty="0" smtClean="0"/>
              <a:t>Meaningful Consequence?</a:t>
            </a:r>
          </a:p>
          <a:p>
            <a:r>
              <a:rPr lang="en-US" sz="4000" dirty="0" smtClean="0"/>
              <a:t>Immediate</a:t>
            </a:r>
          </a:p>
          <a:p>
            <a:r>
              <a:rPr lang="en-US" sz="4000" dirty="0" smtClean="0"/>
              <a:t>Certain</a:t>
            </a:r>
            <a:endParaRPr lang="en-US" sz="4000" dirty="0"/>
          </a:p>
          <a:p>
            <a:pPr marL="0" indent="0">
              <a:buNone/>
            </a:pPr>
            <a:endParaRPr lang="en-US" sz="2800" dirty="0"/>
          </a:p>
          <a:p>
            <a:pPr marL="0" indent="0">
              <a:buNone/>
            </a:pPr>
            <a:endParaRPr lang="en-US" sz="2800" dirty="0"/>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046028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pPr marL="0" indent="0" algn="ctr">
              <a:buNone/>
            </a:pPr>
            <a:r>
              <a:rPr lang="en-US" sz="4000" u="sng" dirty="0"/>
              <a:t>See </a:t>
            </a:r>
            <a:r>
              <a:rPr lang="en-US" sz="4000" u="sng" dirty="0" smtClean="0"/>
              <a:t>cigarette</a:t>
            </a:r>
            <a:endParaRPr lang="en-US" sz="4000" dirty="0"/>
          </a:p>
          <a:p>
            <a:r>
              <a:rPr lang="en-US" sz="4000" dirty="0" smtClean="0"/>
              <a:t>Behavior = Smoke</a:t>
            </a:r>
            <a:endParaRPr lang="en-US" sz="4000" dirty="0"/>
          </a:p>
          <a:p>
            <a:r>
              <a:rPr lang="en-US" sz="4000" dirty="0" smtClean="0"/>
              <a:t>Consequence = Get cancer</a:t>
            </a:r>
          </a:p>
          <a:p>
            <a:endParaRPr lang="en-US" sz="4000" dirty="0"/>
          </a:p>
          <a:p>
            <a:pPr marL="0" indent="0" algn="ctr">
              <a:buNone/>
            </a:pPr>
            <a:r>
              <a:rPr lang="en-US" sz="4000" u="sng" dirty="0" smtClean="0"/>
              <a:t>Meaningful consequence?</a:t>
            </a:r>
          </a:p>
          <a:p>
            <a:r>
              <a:rPr lang="en-US" sz="4000" dirty="0" smtClean="0"/>
              <a:t>Future </a:t>
            </a:r>
          </a:p>
          <a:p>
            <a:r>
              <a:rPr lang="en-US" sz="4000" dirty="0" smtClean="0"/>
              <a:t>Uncertain</a:t>
            </a:r>
            <a:endParaRPr lang="en-US" sz="4000" dirty="0"/>
          </a:p>
          <a:p>
            <a:pPr marL="0" indent="0">
              <a:buNone/>
            </a:pPr>
            <a:endParaRPr lang="en-US" dirty="0"/>
          </a:p>
        </p:txBody>
      </p:sp>
    </p:spTree>
    <p:extLst>
      <p:ext uri="{BB962C8B-B14F-4D97-AF65-F5344CB8AC3E}">
        <p14:creationId xmlns:p14="http://schemas.microsoft.com/office/powerpoint/2010/main" val="214580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Consequences</a:t>
            </a:r>
            <a:endParaRPr lang="en-US" sz="3200" dirty="0"/>
          </a:p>
        </p:txBody>
      </p:sp>
      <p:sp>
        <p:nvSpPr>
          <p:cNvPr id="3" name="Content Placeholder 2"/>
          <p:cNvSpPr>
            <a:spLocks noGrp="1"/>
          </p:cNvSpPr>
          <p:nvPr>
            <p:ph idx="1"/>
          </p:nvPr>
        </p:nvSpPr>
        <p:spPr/>
        <p:txBody>
          <a:bodyPr>
            <a:normAutofit/>
          </a:bodyPr>
          <a:lstStyle/>
          <a:p>
            <a:pPr marL="0" indent="0">
              <a:buNone/>
            </a:pPr>
            <a:r>
              <a:rPr lang="en-US" sz="4400" dirty="0" smtClean="0"/>
              <a:t>Minimal Effect = </a:t>
            </a:r>
          </a:p>
          <a:p>
            <a:r>
              <a:rPr lang="en-US" sz="4400" dirty="0" smtClean="0"/>
              <a:t>Future</a:t>
            </a:r>
          </a:p>
          <a:p>
            <a:r>
              <a:rPr lang="en-US" sz="4400" dirty="0" smtClean="0"/>
              <a:t>Uncertain</a:t>
            </a:r>
          </a:p>
          <a:p>
            <a:r>
              <a:rPr lang="en-US" sz="4400" dirty="0" smtClean="0"/>
              <a:t>Negative Reinforcement</a:t>
            </a:r>
          </a:p>
          <a:p>
            <a:endParaRPr lang="en-US" sz="4400" dirty="0" smtClean="0"/>
          </a:p>
        </p:txBody>
      </p:sp>
    </p:spTree>
    <p:extLst>
      <p:ext uri="{BB962C8B-B14F-4D97-AF65-F5344CB8AC3E}">
        <p14:creationId xmlns:p14="http://schemas.microsoft.com/office/powerpoint/2010/main" val="307393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Consequences</a:t>
            </a:r>
            <a:endParaRPr lang="en-US" sz="3200" dirty="0"/>
          </a:p>
        </p:txBody>
      </p:sp>
      <p:sp>
        <p:nvSpPr>
          <p:cNvPr id="3" name="Content Placeholder 2"/>
          <p:cNvSpPr>
            <a:spLocks noGrp="1"/>
          </p:cNvSpPr>
          <p:nvPr>
            <p:ph idx="1"/>
          </p:nvPr>
        </p:nvSpPr>
        <p:spPr/>
        <p:txBody>
          <a:bodyPr>
            <a:normAutofit/>
          </a:bodyPr>
          <a:lstStyle/>
          <a:p>
            <a:pPr marL="0" indent="0">
              <a:buNone/>
            </a:pPr>
            <a:r>
              <a:rPr lang="en-US" sz="4400" dirty="0"/>
              <a:t>Maximum Effect = </a:t>
            </a:r>
          </a:p>
          <a:p>
            <a:r>
              <a:rPr lang="en-US" sz="4400" dirty="0" smtClean="0"/>
              <a:t>Immediate</a:t>
            </a:r>
          </a:p>
          <a:p>
            <a:r>
              <a:rPr lang="en-US" sz="4400" dirty="0" smtClean="0"/>
              <a:t>Certain</a:t>
            </a:r>
          </a:p>
          <a:p>
            <a:r>
              <a:rPr lang="en-US" sz="4400" dirty="0" smtClean="0"/>
              <a:t>Positive </a:t>
            </a:r>
            <a:r>
              <a:rPr lang="en-US" sz="4400" dirty="0"/>
              <a:t>Reinforcement</a:t>
            </a:r>
          </a:p>
          <a:p>
            <a:endParaRPr lang="en-US" sz="4400" dirty="0"/>
          </a:p>
        </p:txBody>
      </p:sp>
    </p:spTree>
    <p:extLst>
      <p:ext uri="{BB962C8B-B14F-4D97-AF65-F5344CB8AC3E}">
        <p14:creationId xmlns:p14="http://schemas.microsoft.com/office/powerpoint/2010/main" val="3468252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Pinpointing, Measurement, and Reinforcement</a:t>
            </a:r>
            <a:endParaRPr lang="en-US" sz="2800" dirty="0"/>
          </a:p>
        </p:txBody>
      </p:sp>
      <p:sp>
        <p:nvSpPr>
          <p:cNvPr id="3" name="Content Placeholder 2"/>
          <p:cNvSpPr>
            <a:spLocks noGrp="1"/>
          </p:cNvSpPr>
          <p:nvPr>
            <p:ph idx="1"/>
          </p:nvPr>
        </p:nvSpPr>
        <p:spPr/>
        <p:txBody>
          <a:bodyPr>
            <a:normAutofit/>
          </a:bodyPr>
          <a:lstStyle/>
          <a:p>
            <a:r>
              <a:rPr lang="en-US" sz="4000" dirty="0" smtClean="0"/>
              <a:t>Pinpoint desired behaviors</a:t>
            </a:r>
          </a:p>
          <a:p>
            <a:r>
              <a:rPr lang="en-US" sz="4000" dirty="0" smtClean="0"/>
              <a:t>Track desired behaviors (small improvements)</a:t>
            </a:r>
          </a:p>
          <a:p>
            <a:r>
              <a:rPr lang="en-US" sz="4000" dirty="0" smtClean="0"/>
              <a:t>Use of positive reinforcement to increase desired behavior</a:t>
            </a:r>
            <a:endParaRPr lang="en-US" sz="4000" dirty="0"/>
          </a:p>
        </p:txBody>
      </p:sp>
    </p:spTree>
    <p:extLst>
      <p:ext uri="{BB962C8B-B14F-4D97-AF65-F5344CB8AC3E}">
        <p14:creationId xmlns:p14="http://schemas.microsoft.com/office/powerpoint/2010/main" val="19966987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Example</a:t>
            </a:r>
            <a:endParaRPr lang="en-US" sz="3200" dirty="0"/>
          </a:p>
        </p:txBody>
      </p:sp>
      <p:sp>
        <p:nvSpPr>
          <p:cNvPr id="3" name="Content Placeholder 2"/>
          <p:cNvSpPr>
            <a:spLocks noGrp="1"/>
          </p:cNvSpPr>
          <p:nvPr>
            <p:ph idx="1"/>
          </p:nvPr>
        </p:nvSpPr>
        <p:spPr/>
        <p:txBody>
          <a:bodyPr>
            <a:normAutofit/>
          </a:bodyPr>
          <a:lstStyle/>
          <a:p>
            <a:pPr marL="0" indent="0">
              <a:buNone/>
            </a:pPr>
            <a:r>
              <a:rPr lang="en-US" sz="3600" u="sng" dirty="0" smtClean="0"/>
              <a:t>Behavior</a:t>
            </a:r>
          </a:p>
          <a:p>
            <a:r>
              <a:rPr lang="en-US" sz="3600" dirty="0" smtClean="0"/>
              <a:t>62% of worksite inspection results safety compliant, last month was 55%</a:t>
            </a:r>
          </a:p>
          <a:p>
            <a:pPr marL="0" indent="0">
              <a:buNone/>
            </a:pPr>
            <a:r>
              <a:rPr lang="en-US" sz="3600" u="sng" dirty="0" smtClean="0"/>
              <a:t>Consequence</a:t>
            </a:r>
            <a:endParaRPr lang="en-US" sz="3600" dirty="0" smtClean="0"/>
          </a:p>
          <a:p>
            <a:r>
              <a:rPr lang="en-US" sz="3600" dirty="0" smtClean="0"/>
              <a:t>Feedback on performance</a:t>
            </a:r>
          </a:p>
          <a:p>
            <a:r>
              <a:rPr lang="en-US" sz="3600" dirty="0" smtClean="0"/>
              <a:t>Positive reinforcement where appropriate</a:t>
            </a:r>
            <a:endParaRPr lang="en-US" sz="3600" dirty="0"/>
          </a:p>
        </p:txBody>
      </p:sp>
    </p:spTree>
    <p:extLst>
      <p:ext uri="{BB962C8B-B14F-4D97-AF65-F5344CB8AC3E}">
        <p14:creationId xmlns:p14="http://schemas.microsoft.com/office/powerpoint/2010/main" val="378893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endParaRPr lang="en-US" sz="3600" dirty="0" smtClean="0"/>
          </a:p>
          <a:p>
            <a:pPr marL="0" indent="0" algn="ctr">
              <a:buNone/>
            </a:pPr>
            <a:endParaRPr lang="en-US" sz="3600" dirty="0"/>
          </a:p>
          <a:p>
            <a:pPr marL="0" indent="0" algn="ctr">
              <a:buNone/>
            </a:pPr>
            <a:r>
              <a:rPr lang="en-US" sz="6000" dirty="0" smtClean="0"/>
              <a:t>Where do we start?</a:t>
            </a:r>
            <a:endParaRPr lang="en-US" sz="6000" dirty="0"/>
          </a:p>
        </p:txBody>
      </p:sp>
    </p:spTree>
    <p:extLst>
      <p:ext uri="{BB962C8B-B14F-4D97-AF65-F5344CB8AC3E}">
        <p14:creationId xmlns:p14="http://schemas.microsoft.com/office/powerpoint/2010/main" val="3496914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sz="5400" dirty="0" smtClean="0"/>
              <a:t>Just Safety Culture</a:t>
            </a:r>
            <a:endParaRPr lang="en-US" sz="5400" dirty="0"/>
          </a:p>
        </p:txBody>
      </p:sp>
      <p:sp>
        <p:nvSpPr>
          <p:cNvPr id="2" name="Content Placeholder 1"/>
          <p:cNvSpPr>
            <a:spLocks noGrp="1"/>
          </p:cNvSpPr>
          <p:nvPr>
            <p:ph idx="1"/>
          </p:nvPr>
        </p:nvSpPr>
        <p:spPr>
          <a:xfrm>
            <a:off x="457200" y="1524000"/>
            <a:ext cx="8229600" cy="4602163"/>
          </a:xfrm>
        </p:spPr>
        <p:txBody>
          <a:bodyPr/>
          <a:lstStyle/>
          <a:p>
            <a:r>
              <a:rPr lang="en-US" sz="4000" dirty="0" smtClean="0"/>
              <a:t>Create a learning organization</a:t>
            </a:r>
          </a:p>
          <a:p>
            <a:r>
              <a:rPr lang="en-US" sz="4000" dirty="0" smtClean="0"/>
              <a:t>No blame or shame for honest mistakes</a:t>
            </a:r>
          </a:p>
          <a:p>
            <a:endParaRPr lang="en-US" dirty="0"/>
          </a:p>
        </p:txBody>
      </p:sp>
    </p:spTree>
    <p:extLst>
      <p:ext uri="{BB962C8B-B14F-4D97-AF65-F5344CB8AC3E}">
        <p14:creationId xmlns:p14="http://schemas.microsoft.com/office/powerpoint/2010/main" val="41839851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rPr>
              <a:t>Background Explanation of </a:t>
            </a:r>
            <a:r>
              <a:rPr lang="en-US" dirty="0" smtClean="0">
                <a:solidFill>
                  <a:schemeClr val="accent1"/>
                </a:solidFill>
              </a:rPr>
              <a:t>Just</a:t>
            </a:r>
            <a:r>
              <a:rPr lang="en-US" dirty="0" smtClean="0"/>
              <a:t> </a:t>
            </a:r>
            <a:r>
              <a:rPr lang="en-US" dirty="0" smtClean="0">
                <a:solidFill>
                  <a:srgbClr val="00B050"/>
                </a:solidFill>
              </a:rPr>
              <a:t>Safety </a:t>
            </a:r>
            <a:r>
              <a:rPr lang="en-US" dirty="0" smtClean="0">
                <a:solidFill>
                  <a:schemeClr val="accent1"/>
                </a:solidFill>
              </a:rPr>
              <a:t>Culture</a:t>
            </a:r>
            <a:endParaRPr lang="en-US" dirty="0">
              <a:solidFill>
                <a:schemeClr val="accent1"/>
              </a:solidFill>
            </a:endParaRPr>
          </a:p>
        </p:txBody>
      </p:sp>
      <p:pic>
        <p:nvPicPr>
          <p:cNvPr id="7" name="Picture 6"/>
          <p:cNvPicPr>
            <a:picLocks noChangeAspect="1"/>
          </p:cNvPicPr>
          <p:nvPr/>
        </p:nvPicPr>
        <p:blipFill>
          <a:blip r:embed="rId3"/>
          <a:stretch>
            <a:fillRect/>
          </a:stretch>
        </p:blipFill>
        <p:spPr>
          <a:xfrm>
            <a:off x="5943600" y="1600200"/>
            <a:ext cx="2895600" cy="3431087"/>
          </a:xfrm>
          <a:prstGeom prst="rect">
            <a:avLst/>
          </a:prstGeom>
        </p:spPr>
      </p:pic>
      <p:sp>
        <p:nvSpPr>
          <p:cNvPr id="8" name="TextBox 7"/>
          <p:cNvSpPr txBox="1"/>
          <p:nvPr/>
        </p:nvSpPr>
        <p:spPr>
          <a:xfrm>
            <a:off x="465666" y="1295400"/>
            <a:ext cx="5325533" cy="5693866"/>
          </a:xfrm>
          <a:prstGeom prst="rect">
            <a:avLst/>
          </a:prstGeom>
          <a:noFill/>
        </p:spPr>
        <p:txBody>
          <a:bodyPr wrap="square" rtlCol="0">
            <a:spAutoFit/>
          </a:bodyPr>
          <a:lstStyle/>
          <a:p>
            <a:pPr marL="342900" indent="-342900">
              <a:buFont typeface="Arial" panose="020B0604020202020204" pitchFamily="34" charset="0"/>
              <a:buChar char="•"/>
            </a:pPr>
            <a:r>
              <a:rPr lang="en-US" sz="3600" dirty="0" smtClean="0"/>
              <a:t>High </a:t>
            </a:r>
            <a:r>
              <a:rPr lang="en-US" sz="3600" dirty="0" smtClean="0"/>
              <a:t>performing organizations build trust, and cultivate an environment of continuous learning</a:t>
            </a:r>
          </a:p>
          <a:p>
            <a:pPr marL="342900" indent="-342900">
              <a:buFont typeface="Arial" panose="020B0604020202020204" pitchFamily="34" charset="0"/>
              <a:buChar char="•"/>
            </a:pPr>
            <a:endParaRPr lang="en-US" sz="3600" dirty="0"/>
          </a:p>
          <a:p>
            <a:pPr marL="342900" indent="-342900">
              <a:buFont typeface="Arial" panose="020B0604020202020204" pitchFamily="34" charset="0"/>
              <a:buChar char="•"/>
            </a:pPr>
            <a:r>
              <a:rPr lang="en-US" sz="3600" dirty="0" smtClean="0"/>
              <a:t>Balanced accountability for all is key</a:t>
            </a:r>
            <a:endParaRPr lang="en-US" sz="3600" dirty="0"/>
          </a:p>
          <a:p>
            <a:endParaRPr lang="en-US" sz="2000" dirty="0" smtClean="0"/>
          </a:p>
          <a:p>
            <a:endParaRPr lang="en-US" sz="2000" dirty="0" smtClean="0"/>
          </a:p>
          <a:p>
            <a:endParaRPr lang="en-US" dirty="0" smtClean="0"/>
          </a:p>
          <a:p>
            <a:endParaRPr lang="en-US" dirty="0"/>
          </a:p>
        </p:txBody>
      </p:sp>
    </p:spTree>
    <p:extLst>
      <p:ext uri="{BB962C8B-B14F-4D97-AF65-F5344CB8AC3E}">
        <p14:creationId xmlns:p14="http://schemas.microsoft.com/office/powerpoint/2010/main" val="25424466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201390" y="806283"/>
            <a:ext cx="4616533" cy="4616533"/>
          </a:xfrm>
          <a:prstGeom prst="rect">
            <a:avLst/>
          </a:prstGeom>
        </p:spPr>
      </p:pic>
      <p:sp>
        <p:nvSpPr>
          <p:cNvPr id="6" name="Title 1"/>
          <p:cNvSpPr>
            <a:spLocks noGrp="1"/>
          </p:cNvSpPr>
          <p:nvPr>
            <p:ph type="title"/>
          </p:nvPr>
        </p:nvSpPr>
        <p:spPr>
          <a:xfrm>
            <a:off x="457200" y="304800"/>
            <a:ext cx="8229600" cy="501483"/>
          </a:xfrm>
        </p:spPr>
        <p:txBody>
          <a:bodyPr/>
          <a:lstStyle/>
          <a:p>
            <a:pPr algn="ctr"/>
            <a:r>
              <a:rPr lang="en-US" i="1" dirty="0" smtClean="0">
                <a:solidFill>
                  <a:schemeClr val="tx1"/>
                </a:solidFill>
              </a:rPr>
              <a:t>How and where does </a:t>
            </a:r>
            <a:r>
              <a:rPr lang="en-US" i="1" dirty="0" smtClean="0">
                <a:solidFill>
                  <a:schemeClr val="accent1"/>
                </a:solidFill>
              </a:rPr>
              <a:t>Just</a:t>
            </a:r>
            <a:r>
              <a:rPr lang="en-US" i="1" dirty="0" smtClean="0">
                <a:solidFill>
                  <a:schemeClr val="tx1"/>
                </a:solidFill>
              </a:rPr>
              <a:t> </a:t>
            </a:r>
            <a:r>
              <a:rPr lang="en-US" i="1" dirty="0" smtClean="0">
                <a:ln>
                  <a:solidFill>
                    <a:schemeClr val="tx1"/>
                  </a:solidFill>
                </a:ln>
                <a:solidFill>
                  <a:srgbClr val="92D050"/>
                </a:solidFill>
              </a:rPr>
              <a:t>Safety </a:t>
            </a:r>
            <a:r>
              <a:rPr lang="en-US" i="1" dirty="0" smtClean="0">
                <a:solidFill>
                  <a:schemeClr val="accent1"/>
                </a:solidFill>
              </a:rPr>
              <a:t>Culture</a:t>
            </a:r>
            <a:r>
              <a:rPr lang="en-US" i="1" dirty="0" smtClean="0">
                <a:solidFill>
                  <a:schemeClr val="tx1"/>
                </a:solidFill>
              </a:rPr>
              <a:t> “fit”?</a:t>
            </a:r>
            <a:endParaRPr lang="en-US" i="1" dirty="0">
              <a:solidFill>
                <a:schemeClr val="accent1"/>
              </a:solidFill>
            </a:endParaRPr>
          </a:p>
        </p:txBody>
      </p:sp>
      <p:sp>
        <p:nvSpPr>
          <p:cNvPr id="7" name="TextBox 6"/>
          <p:cNvSpPr txBox="1"/>
          <p:nvPr/>
        </p:nvSpPr>
        <p:spPr>
          <a:xfrm>
            <a:off x="228600" y="5492833"/>
            <a:ext cx="8839200" cy="646331"/>
          </a:xfrm>
          <a:prstGeom prst="rect">
            <a:avLst/>
          </a:prstGeom>
          <a:noFill/>
        </p:spPr>
        <p:txBody>
          <a:bodyPr wrap="square" rtlCol="0">
            <a:spAutoFit/>
          </a:bodyPr>
          <a:lstStyle/>
          <a:p>
            <a:r>
              <a:rPr lang="en-US" b="1" i="1" dirty="0">
                <a:solidFill>
                  <a:schemeClr val="accent1"/>
                </a:solidFill>
                <a:latin typeface="Arial" panose="020B0604020202020204" pitchFamily="34" charset="0"/>
                <a:ea typeface="+mj-ea"/>
                <a:cs typeface="Arial" panose="020B0604020202020204" pitchFamily="34" charset="0"/>
              </a:rPr>
              <a:t>Just Culture </a:t>
            </a:r>
            <a:r>
              <a:rPr lang="en-US" dirty="0" smtClean="0"/>
              <a:t>is a way in which </a:t>
            </a:r>
            <a:r>
              <a:rPr lang="en-US" b="1" dirty="0" smtClean="0">
                <a:solidFill>
                  <a:srgbClr val="00B050"/>
                </a:solidFill>
              </a:rPr>
              <a:t>Safety</a:t>
            </a:r>
            <a:r>
              <a:rPr lang="en-US" dirty="0" smtClean="0"/>
              <a:t> demonstrates it is living to the </a:t>
            </a:r>
            <a:r>
              <a:rPr lang="en-US" b="1" dirty="0" smtClean="0">
                <a:solidFill>
                  <a:schemeClr val="accent1"/>
                </a:solidFill>
                <a:latin typeface="Arial" panose="020B0604020202020204" pitchFamily="34" charset="0"/>
                <a:ea typeface="+mj-ea"/>
                <a:cs typeface="Arial" panose="020B0604020202020204" pitchFamily="34" charset="0"/>
              </a:rPr>
              <a:t>NiSource Way        </a:t>
            </a:r>
            <a:r>
              <a:rPr lang="en-US" dirty="0" smtClean="0"/>
              <a:t>… Respectful and Inclusive, Working Together, Transparent, and Doing the Right Thing …</a:t>
            </a:r>
            <a:endParaRPr lang="en-US" dirty="0"/>
          </a:p>
        </p:txBody>
      </p:sp>
      <p:grpSp>
        <p:nvGrpSpPr>
          <p:cNvPr id="2" name="Group 1"/>
          <p:cNvGrpSpPr/>
          <p:nvPr/>
        </p:nvGrpSpPr>
        <p:grpSpPr>
          <a:xfrm>
            <a:off x="609600" y="1981200"/>
            <a:ext cx="2667000" cy="2953195"/>
            <a:chOff x="609600" y="1054804"/>
            <a:chExt cx="3315004" cy="3879591"/>
          </a:xfrm>
        </p:grpSpPr>
        <p:grpSp>
          <p:nvGrpSpPr>
            <p:cNvPr id="8" name="Group 7"/>
            <p:cNvGrpSpPr/>
            <p:nvPr/>
          </p:nvGrpSpPr>
          <p:grpSpPr>
            <a:xfrm>
              <a:off x="609600" y="1054804"/>
              <a:ext cx="3283528" cy="3505200"/>
              <a:chOff x="5628904" y="1676400"/>
              <a:chExt cx="3283528" cy="3505200"/>
            </a:xfrm>
          </p:grpSpPr>
          <p:sp>
            <p:nvSpPr>
              <p:cNvPr id="11" name="TextBox 10"/>
              <p:cNvSpPr txBox="1"/>
              <p:nvPr/>
            </p:nvSpPr>
            <p:spPr>
              <a:xfrm>
                <a:off x="6858000" y="4267200"/>
                <a:ext cx="381000" cy="381000"/>
              </a:xfrm>
              <a:prstGeom prst="rect">
                <a:avLst/>
              </a:prstGeom>
              <a:solidFill>
                <a:schemeClr val="bg1"/>
              </a:solidFill>
            </p:spPr>
            <p:txBody>
              <a:bodyPr wrap="square" rtlCol="0">
                <a:spAutoFit/>
              </a:bodyPr>
              <a:lstStyle/>
              <a:p>
                <a:endParaRPr lang="en-US" dirty="0"/>
              </a:p>
            </p:txBody>
          </p:sp>
          <p:sp>
            <p:nvSpPr>
              <p:cNvPr id="3" name="Rectangle 2"/>
              <p:cNvSpPr/>
              <p:nvPr/>
            </p:nvSpPr>
            <p:spPr>
              <a:xfrm>
                <a:off x="7048500" y="1676400"/>
                <a:ext cx="495300" cy="3505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5628904" y="1838263"/>
                <a:ext cx="228600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626432" y="2710575"/>
                <a:ext cx="2286000" cy="685800"/>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5628904" y="3512220"/>
                <a:ext cx="2286000" cy="685800"/>
              </a:xfrm>
              <a:prstGeom prst="rect">
                <a:avLst/>
              </a:prstGeom>
              <a:solidFill>
                <a:srgbClr val="FF8B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626432" y="4379955"/>
                <a:ext cx="2286000" cy="6858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5943599" y="1857997"/>
                <a:ext cx="2209800" cy="687350"/>
              </a:xfrm>
              <a:prstGeom prst="rect">
                <a:avLst/>
              </a:prstGeom>
              <a:noFill/>
            </p:spPr>
            <p:txBody>
              <a:bodyPr wrap="square" rtlCol="0">
                <a:spAutoFit/>
              </a:bodyPr>
              <a:lstStyle/>
              <a:p>
                <a:r>
                  <a:rPr lang="en-US" sz="2800" dirty="0" smtClean="0">
                    <a:solidFill>
                      <a:schemeClr val="bg1"/>
                    </a:solidFill>
                  </a:rPr>
                  <a:t>Fairness</a:t>
                </a:r>
                <a:endParaRPr lang="en-US" sz="2800" dirty="0">
                  <a:solidFill>
                    <a:schemeClr val="bg1"/>
                  </a:solidFill>
                </a:endParaRPr>
              </a:p>
            </p:txBody>
          </p:sp>
          <p:sp>
            <p:nvSpPr>
              <p:cNvPr id="14" name="TextBox 13"/>
              <p:cNvSpPr txBox="1"/>
              <p:nvPr/>
            </p:nvSpPr>
            <p:spPr>
              <a:xfrm>
                <a:off x="6924304" y="2738216"/>
                <a:ext cx="1762496" cy="687350"/>
              </a:xfrm>
              <a:prstGeom prst="rect">
                <a:avLst/>
              </a:prstGeom>
              <a:noFill/>
            </p:spPr>
            <p:txBody>
              <a:bodyPr wrap="square" rtlCol="0">
                <a:spAutoFit/>
              </a:bodyPr>
              <a:lstStyle/>
              <a:p>
                <a:r>
                  <a:rPr lang="en-US" sz="2800" dirty="0" smtClean="0">
                    <a:solidFill>
                      <a:schemeClr val="bg1"/>
                    </a:solidFill>
                  </a:rPr>
                  <a:t>Honesty</a:t>
                </a:r>
                <a:endParaRPr lang="en-US" sz="2800" dirty="0">
                  <a:solidFill>
                    <a:schemeClr val="bg1"/>
                  </a:solidFill>
                </a:endParaRPr>
              </a:p>
            </p:txBody>
          </p:sp>
          <p:sp>
            <p:nvSpPr>
              <p:cNvPr id="15" name="TextBox 14"/>
              <p:cNvSpPr txBox="1"/>
              <p:nvPr/>
            </p:nvSpPr>
            <p:spPr>
              <a:xfrm>
                <a:off x="5926777" y="3527896"/>
                <a:ext cx="2209800" cy="687350"/>
              </a:xfrm>
              <a:prstGeom prst="rect">
                <a:avLst/>
              </a:prstGeom>
              <a:noFill/>
              <a:ln>
                <a:noFill/>
              </a:ln>
            </p:spPr>
            <p:txBody>
              <a:bodyPr wrap="square" rtlCol="0">
                <a:spAutoFit/>
              </a:bodyPr>
              <a:lstStyle/>
              <a:p>
                <a:r>
                  <a:rPr lang="en-US" sz="2800" dirty="0" smtClean="0">
                    <a:solidFill>
                      <a:schemeClr val="bg1"/>
                    </a:solidFill>
                  </a:rPr>
                  <a:t>Integrity</a:t>
                </a:r>
                <a:endParaRPr lang="en-US" sz="2800" dirty="0">
                  <a:solidFill>
                    <a:schemeClr val="bg1"/>
                  </a:solidFill>
                </a:endParaRPr>
              </a:p>
            </p:txBody>
          </p:sp>
          <p:sp>
            <p:nvSpPr>
              <p:cNvPr id="16" name="TextBox 15"/>
              <p:cNvSpPr txBox="1"/>
              <p:nvPr/>
            </p:nvSpPr>
            <p:spPr>
              <a:xfrm>
                <a:off x="7300356" y="4403748"/>
                <a:ext cx="1311233" cy="687350"/>
              </a:xfrm>
              <a:prstGeom prst="rect">
                <a:avLst/>
              </a:prstGeom>
              <a:noFill/>
            </p:spPr>
            <p:txBody>
              <a:bodyPr wrap="square" rtlCol="0">
                <a:spAutoFit/>
              </a:bodyPr>
              <a:lstStyle/>
              <a:p>
                <a:r>
                  <a:rPr lang="en-US" sz="2800" dirty="0" smtClean="0">
                    <a:solidFill>
                      <a:schemeClr val="bg1"/>
                    </a:solidFill>
                  </a:rPr>
                  <a:t>Trust</a:t>
                </a:r>
                <a:endParaRPr lang="en-US" sz="2800" dirty="0">
                  <a:solidFill>
                    <a:schemeClr val="bg1"/>
                  </a:solidFill>
                </a:endParaRPr>
              </a:p>
            </p:txBody>
          </p:sp>
        </p:grpSp>
        <p:sp>
          <p:nvSpPr>
            <p:cNvPr id="17" name="TextBox 16"/>
            <p:cNvSpPr txBox="1"/>
            <p:nvPr/>
          </p:nvSpPr>
          <p:spPr>
            <a:xfrm>
              <a:off x="733987" y="4565063"/>
              <a:ext cx="3190617" cy="369332"/>
            </a:xfrm>
            <a:prstGeom prst="rect">
              <a:avLst/>
            </a:prstGeom>
            <a:noFill/>
          </p:spPr>
          <p:txBody>
            <a:bodyPr wrap="none" rtlCol="0">
              <a:spAutoFit/>
            </a:bodyPr>
            <a:lstStyle/>
            <a:p>
              <a:r>
                <a:rPr lang="en-US" dirty="0" smtClean="0"/>
                <a:t>NiSource Ethics and Compliance</a:t>
              </a:r>
              <a:endParaRPr lang="en-US" dirty="0"/>
            </a:p>
          </p:txBody>
        </p:sp>
      </p:grpSp>
    </p:spTree>
    <p:extLst>
      <p:ext uri="{BB962C8B-B14F-4D97-AF65-F5344CB8AC3E}">
        <p14:creationId xmlns:p14="http://schemas.microsoft.com/office/powerpoint/2010/main" val="2943020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Meter Handling</a:t>
            </a:r>
            <a:endParaRPr lang="en-US" dirty="0"/>
          </a:p>
        </p:txBody>
      </p:sp>
      <p:pic>
        <p:nvPicPr>
          <p:cNvPr id="4" name="Content Placeholder 3"/>
          <p:cNvPicPr>
            <a:picLocks noGrp="1" noChangeAspect="1"/>
          </p:cNvPicPr>
          <p:nvPr>
            <p:ph idx="1"/>
          </p:nvPr>
        </p:nvPicPr>
        <p:blipFill>
          <a:blip r:embed="rId2"/>
          <a:stretch>
            <a:fillRect/>
          </a:stretch>
        </p:blipFill>
        <p:spPr>
          <a:xfrm>
            <a:off x="1905000" y="1066800"/>
            <a:ext cx="5333999" cy="5257799"/>
          </a:xfrm>
          <a:prstGeom prst="rect">
            <a:avLst/>
          </a:prstGeom>
        </p:spPr>
      </p:pic>
    </p:spTree>
    <p:extLst>
      <p:ext uri="{BB962C8B-B14F-4D97-AF65-F5344CB8AC3E}">
        <p14:creationId xmlns:p14="http://schemas.microsoft.com/office/powerpoint/2010/main" val="3350880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47800" y="838200"/>
            <a:ext cx="5943600" cy="4068969"/>
          </a:xfrm>
          <a:prstGeom prst="rect">
            <a:avLst/>
          </a:prstGeom>
        </p:spPr>
      </p:pic>
      <p:sp>
        <p:nvSpPr>
          <p:cNvPr id="2" name="Title 1"/>
          <p:cNvSpPr>
            <a:spLocks noGrp="1"/>
          </p:cNvSpPr>
          <p:nvPr>
            <p:ph type="title"/>
          </p:nvPr>
        </p:nvSpPr>
        <p:spPr/>
        <p:txBody>
          <a:bodyPr/>
          <a:lstStyle/>
          <a:p>
            <a:r>
              <a:rPr lang="en-US" i="1" dirty="0" smtClean="0">
                <a:solidFill>
                  <a:schemeClr val="tx1"/>
                </a:solidFill>
              </a:rPr>
              <a:t>What are we doing to promote a </a:t>
            </a:r>
            <a:r>
              <a:rPr lang="en-US" i="1" dirty="0" smtClean="0">
                <a:solidFill>
                  <a:schemeClr val="accent1"/>
                </a:solidFill>
              </a:rPr>
              <a:t>Just</a:t>
            </a:r>
            <a:r>
              <a:rPr lang="en-US" i="1" dirty="0" smtClean="0">
                <a:solidFill>
                  <a:schemeClr val="tx1"/>
                </a:solidFill>
              </a:rPr>
              <a:t> Safety </a:t>
            </a:r>
            <a:r>
              <a:rPr lang="en-US" i="1" dirty="0" smtClean="0">
                <a:solidFill>
                  <a:schemeClr val="accent1"/>
                </a:solidFill>
              </a:rPr>
              <a:t>Culture</a:t>
            </a:r>
            <a:r>
              <a:rPr lang="en-US" i="1" dirty="0" smtClean="0">
                <a:solidFill>
                  <a:schemeClr val="tx1"/>
                </a:solidFill>
              </a:rPr>
              <a:t>?</a:t>
            </a:r>
            <a:endParaRPr lang="en-US" i="1" dirty="0">
              <a:solidFill>
                <a:schemeClr val="tx1"/>
              </a:solidFill>
            </a:endParaRPr>
          </a:p>
        </p:txBody>
      </p:sp>
      <p:sp>
        <p:nvSpPr>
          <p:cNvPr id="6" name="TextBox 5"/>
          <p:cNvSpPr txBox="1"/>
          <p:nvPr/>
        </p:nvSpPr>
        <p:spPr>
          <a:xfrm>
            <a:off x="304800" y="5009286"/>
            <a:ext cx="8382000" cy="707886"/>
          </a:xfrm>
          <a:prstGeom prst="rect">
            <a:avLst/>
          </a:prstGeom>
          <a:noFill/>
        </p:spPr>
        <p:txBody>
          <a:bodyPr wrap="square" rtlCol="0">
            <a:spAutoFit/>
          </a:bodyPr>
          <a:lstStyle/>
          <a:p>
            <a:r>
              <a:rPr lang="en-US" sz="2000" dirty="0" smtClean="0"/>
              <a:t>We have developed a </a:t>
            </a:r>
            <a:r>
              <a:rPr lang="en-US" sz="2000" b="1" i="1" dirty="0" smtClean="0">
                <a:solidFill>
                  <a:schemeClr val="accent1"/>
                </a:solidFill>
              </a:rPr>
              <a:t>“</a:t>
            </a:r>
            <a:r>
              <a:rPr lang="en-US" sz="2000" b="1" i="1" dirty="0">
                <a:solidFill>
                  <a:schemeClr val="accent1"/>
                </a:solidFill>
              </a:rPr>
              <a:t>J</a:t>
            </a:r>
            <a:r>
              <a:rPr lang="en-US" sz="2000" b="1" i="1" dirty="0" smtClean="0">
                <a:solidFill>
                  <a:schemeClr val="accent1"/>
                </a:solidFill>
              </a:rPr>
              <a:t>ust Culture Protocol” </a:t>
            </a:r>
            <a:r>
              <a:rPr lang="en-US" sz="2000" dirty="0" smtClean="0"/>
              <a:t>for incident reviews, so that we can focus more on what we can learn from our incidents.</a:t>
            </a:r>
            <a:endParaRPr lang="en-US" sz="2000" dirty="0"/>
          </a:p>
        </p:txBody>
      </p:sp>
    </p:spTree>
    <p:extLst>
      <p:ext uri="{BB962C8B-B14F-4D97-AF65-F5344CB8AC3E}">
        <p14:creationId xmlns:p14="http://schemas.microsoft.com/office/powerpoint/2010/main" val="410330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501483"/>
          </a:xfrm>
        </p:spPr>
        <p:txBody>
          <a:bodyPr>
            <a:noAutofit/>
          </a:bodyPr>
          <a:lstStyle/>
          <a:p>
            <a:pPr algn="ctr"/>
            <a:r>
              <a:rPr lang="en-US" sz="3200" dirty="0" smtClean="0">
                <a:solidFill>
                  <a:schemeClr val="tx1"/>
                </a:solidFill>
              </a:rPr>
              <a:t>Positive Personal Safety Accountability</a:t>
            </a:r>
            <a:endParaRPr lang="en-US" sz="3200" dirty="0">
              <a:solidFill>
                <a:schemeClr val="tx1"/>
              </a:solidFill>
            </a:endParaRPr>
          </a:p>
        </p:txBody>
      </p:sp>
      <p:sp>
        <p:nvSpPr>
          <p:cNvPr id="4" name="TextBox 3"/>
          <p:cNvSpPr txBox="1"/>
          <p:nvPr/>
        </p:nvSpPr>
        <p:spPr>
          <a:xfrm>
            <a:off x="609600" y="1447800"/>
            <a:ext cx="8077200" cy="3416320"/>
          </a:xfrm>
          <a:prstGeom prst="rect">
            <a:avLst/>
          </a:prstGeom>
          <a:noFill/>
          <a:ln w="19050">
            <a:solidFill>
              <a:schemeClr val="tx1"/>
            </a:solidFill>
          </a:ln>
        </p:spPr>
        <p:txBody>
          <a:bodyPr wrap="square" rtlCol="0">
            <a:spAutoFit/>
          </a:bodyPr>
          <a:lstStyle/>
          <a:p>
            <a:pPr algn="ctr"/>
            <a:r>
              <a:rPr lang="en-US" sz="3600" dirty="0"/>
              <a:t>Management tasks</a:t>
            </a:r>
          </a:p>
          <a:p>
            <a:pPr marL="285750" indent="-285750">
              <a:buFont typeface="Arial" panose="020B0604020202020204" pitchFamily="34" charset="0"/>
              <a:buChar char="•"/>
            </a:pPr>
            <a:r>
              <a:rPr lang="en-US" sz="3600" dirty="0" smtClean="0"/>
              <a:t>Create </a:t>
            </a:r>
            <a:r>
              <a:rPr lang="en-US" sz="3600" dirty="0"/>
              <a:t>an open learning environment</a:t>
            </a:r>
          </a:p>
          <a:p>
            <a:pPr marL="285750" indent="-285750">
              <a:buFont typeface="Arial" panose="020B0604020202020204" pitchFamily="34" charset="0"/>
              <a:buChar char="•"/>
            </a:pPr>
            <a:r>
              <a:rPr lang="en-US" sz="3600" dirty="0" smtClean="0"/>
              <a:t>Strive </a:t>
            </a:r>
            <a:r>
              <a:rPr lang="en-US" sz="3600" dirty="0"/>
              <a:t>to understand why human errors occur</a:t>
            </a:r>
          </a:p>
          <a:p>
            <a:pPr marL="285750" indent="-285750">
              <a:buFont typeface="Arial" panose="020B0604020202020204" pitchFamily="34" charset="0"/>
              <a:buChar char="•"/>
            </a:pPr>
            <a:r>
              <a:rPr lang="en-US" sz="3600" dirty="0" smtClean="0"/>
              <a:t>Strive </a:t>
            </a:r>
            <a:r>
              <a:rPr lang="en-US" sz="3600" dirty="0"/>
              <a:t>to understand why at-risk behaviors </a:t>
            </a:r>
            <a:r>
              <a:rPr lang="en-US" sz="3600" dirty="0" smtClean="0"/>
              <a:t>occur</a:t>
            </a:r>
            <a:endParaRPr lang="en-US" sz="3600" dirty="0"/>
          </a:p>
        </p:txBody>
      </p:sp>
    </p:spTree>
    <p:extLst>
      <p:ext uri="{BB962C8B-B14F-4D97-AF65-F5344CB8AC3E}">
        <p14:creationId xmlns:p14="http://schemas.microsoft.com/office/powerpoint/2010/main" val="3955498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2917"/>
            <a:ext cx="8229600" cy="806283"/>
          </a:xfrm>
        </p:spPr>
        <p:txBody>
          <a:bodyPr>
            <a:noAutofit/>
          </a:bodyPr>
          <a:lstStyle/>
          <a:p>
            <a:r>
              <a:rPr lang="en-US" sz="3200" dirty="0">
                <a:solidFill>
                  <a:schemeClr val="tx1"/>
                </a:solidFill>
              </a:rPr>
              <a:t>Positive </a:t>
            </a:r>
            <a:r>
              <a:rPr lang="en-US" sz="3200" dirty="0" smtClean="0">
                <a:solidFill>
                  <a:schemeClr val="tx1"/>
                </a:solidFill>
              </a:rPr>
              <a:t>Employee Personal </a:t>
            </a:r>
            <a:r>
              <a:rPr lang="en-US" sz="3200" dirty="0">
                <a:solidFill>
                  <a:schemeClr val="tx1"/>
                </a:solidFill>
              </a:rPr>
              <a:t>Safety Accountability</a:t>
            </a:r>
            <a:endParaRPr lang="en-US" sz="3200" dirty="0"/>
          </a:p>
        </p:txBody>
      </p:sp>
      <p:sp>
        <p:nvSpPr>
          <p:cNvPr id="4" name="Content Placeholder 3"/>
          <p:cNvSpPr txBox="1">
            <a:spLocks noGrp="1"/>
          </p:cNvSpPr>
          <p:nvPr>
            <p:ph idx="1"/>
          </p:nvPr>
        </p:nvSpPr>
        <p:spPr>
          <a:xfrm>
            <a:off x="457200" y="1828799"/>
            <a:ext cx="8153400" cy="4832092"/>
          </a:xfrm>
          <a:prstGeom prst="rect">
            <a:avLst/>
          </a:prstGeom>
          <a:noFill/>
          <a:ln w="19050">
            <a:solidFill>
              <a:schemeClr val="tx1"/>
            </a:solidFill>
          </a:ln>
        </p:spPr>
        <p:txBody>
          <a:bodyPr wrap="square" rtlCol="0">
            <a:spAutoFit/>
          </a:bodyPr>
          <a:lstStyle/>
          <a:p>
            <a:pPr marL="285750" indent="-285750">
              <a:buFont typeface="Arial" panose="020B0604020202020204" pitchFamily="34" charset="0"/>
              <a:buChar char="•"/>
            </a:pPr>
            <a:r>
              <a:rPr lang="en-US" sz="2800" dirty="0" smtClean="0"/>
              <a:t>Look </a:t>
            </a:r>
            <a:r>
              <a:rPr lang="en-US" sz="2800" dirty="0" smtClean="0"/>
              <a:t>for risks in systems</a:t>
            </a:r>
          </a:p>
          <a:p>
            <a:pPr marL="285750" indent="-285750">
              <a:buFont typeface="Arial" panose="020B0604020202020204" pitchFamily="34" charset="0"/>
              <a:buChar char="•"/>
            </a:pPr>
            <a:r>
              <a:rPr lang="en-US" sz="2800" dirty="0" smtClean="0"/>
              <a:t>Look for risk in our own behavioral choices</a:t>
            </a:r>
          </a:p>
          <a:p>
            <a:pPr marL="285750" indent="-285750">
              <a:buFont typeface="Arial" panose="020B0604020202020204" pitchFamily="34" charset="0"/>
              <a:buChar char="•"/>
            </a:pPr>
            <a:r>
              <a:rPr lang="en-US" sz="2800" dirty="0" smtClean="0"/>
              <a:t>Understand</a:t>
            </a:r>
            <a:r>
              <a:rPr lang="en-US" sz="2800" dirty="0" smtClean="0"/>
              <a:t> </a:t>
            </a:r>
            <a:r>
              <a:rPr lang="en-US" sz="2800" dirty="0" smtClean="0"/>
              <a:t>risk versus benefit </a:t>
            </a:r>
          </a:p>
          <a:p>
            <a:pPr marL="285750" indent="-285750">
              <a:buFont typeface="Arial" panose="020B0604020202020204" pitchFamily="34" charset="0"/>
              <a:buChar char="•"/>
            </a:pPr>
            <a:r>
              <a:rPr lang="en-US" sz="2800" dirty="0" smtClean="0"/>
              <a:t>Participating in the learning culture- being open and honest about what happened</a:t>
            </a:r>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sz="3600" dirty="0" smtClean="0"/>
          </a:p>
          <a:p>
            <a:pPr marL="285750" indent="-285750">
              <a:buFont typeface="Arial" panose="020B0604020202020204" pitchFamily="34" charset="0"/>
              <a:buChar char="•"/>
            </a:pPr>
            <a:endParaRPr lang="en-US" dirty="0" smtClean="0"/>
          </a:p>
          <a:p>
            <a:endParaRPr lang="en-US" dirty="0" smtClean="0"/>
          </a:p>
          <a:p>
            <a:endParaRPr lang="en-US" dirty="0"/>
          </a:p>
        </p:txBody>
      </p:sp>
    </p:spTree>
    <p:extLst>
      <p:ext uri="{BB962C8B-B14F-4D97-AF65-F5344CB8AC3E}">
        <p14:creationId xmlns:p14="http://schemas.microsoft.com/office/powerpoint/2010/main" val="31516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921114"/>
            <a:ext cx="8534400" cy="1338396"/>
          </a:xfrm>
        </p:spPr>
        <p:txBody>
          <a:bodyPr>
            <a:noAutofit/>
          </a:bodyPr>
          <a:lstStyle/>
          <a:p>
            <a:pPr>
              <a:lnSpc>
                <a:spcPct val="100000"/>
              </a:lnSpc>
            </a:pPr>
            <a:r>
              <a:rPr lang="en-US" sz="2000" b="0" dirty="0">
                <a:solidFill>
                  <a:schemeClr val="tx1"/>
                </a:solidFill>
              </a:rPr>
              <a:t>The role of leaders is not to find fault or place blame, but to analyze why people are behaving as they are, and modify the consequences to </a:t>
            </a:r>
            <a:r>
              <a:rPr lang="en-US" sz="2000" b="0" dirty="0" smtClean="0">
                <a:solidFill>
                  <a:schemeClr val="tx1"/>
                </a:solidFill>
              </a:rPr>
              <a:t>promote safe behaviors.</a:t>
            </a:r>
            <a:endParaRPr lang="en-US" sz="2000" b="0" dirty="0">
              <a:solidFill>
                <a:schemeClr val="tx1"/>
              </a:solidFill>
            </a:endParaRPr>
          </a:p>
        </p:txBody>
      </p:sp>
      <p:sp>
        <p:nvSpPr>
          <p:cNvPr id="13" name="Arc 12"/>
          <p:cNvSpPr/>
          <p:nvPr/>
        </p:nvSpPr>
        <p:spPr>
          <a:xfrm rot="21428155">
            <a:off x="2484418" y="3129959"/>
            <a:ext cx="3717963" cy="2579282"/>
          </a:xfrm>
          <a:prstGeom prst="arc">
            <a:avLst>
              <a:gd name="adj1" fmla="val 11737295"/>
              <a:gd name="adj2" fmla="val 20995810"/>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nvGrpSpPr>
          <p:cNvPr id="5" name="Group 4"/>
          <p:cNvGrpSpPr/>
          <p:nvPr/>
        </p:nvGrpSpPr>
        <p:grpSpPr>
          <a:xfrm>
            <a:off x="1502259" y="2759405"/>
            <a:ext cx="5737864" cy="1757178"/>
            <a:chOff x="1502259" y="2759405"/>
            <a:chExt cx="5737864" cy="1757178"/>
          </a:xfrm>
        </p:grpSpPr>
        <p:cxnSp>
          <p:nvCxnSpPr>
            <p:cNvPr id="9" name="Straight Connector 8"/>
            <p:cNvCxnSpPr/>
            <p:nvPr/>
          </p:nvCxnSpPr>
          <p:spPr>
            <a:xfrm>
              <a:off x="2203050" y="2890941"/>
              <a:ext cx="6750" cy="15286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209800" y="4419600"/>
              <a:ext cx="4267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16200000">
              <a:off x="987225" y="3355217"/>
              <a:ext cx="1676400" cy="646331"/>
            </a:xfrm>
            <a:prstGeom prst="rect">
              <a:avLst/>
            </a:prstGeom>
            <a:noFill/>
          </p:spPr>
          <p:txBody>
            <a:bodyPr wrap="square" rtlCol="0">
              <a:spAutoFit/>
            </a:bodyPr>
            <a:lstStyle/>
            <a:p>
              <a:r>
                <a:rPr lang="en-US" dirty="0" smtClean="0"/>
                <a:t>Support of Just Culture</a:t>
              </a:r>
              <a:endParaRPr lang="en-US" dirty="0"/>
            </a:p>
          </p:txBody>
        </p:sp>
        <p:sp>
          <p:nvSpPr>
            <p:cNvPr id="15" name="TextBox 14"/>
            <p:cNvSpPr txBox="1"/>
            <p:nvPr/>
          </p:nvSpPr>
          <p:spPr>
            <a:xfrm>
              <a:off x="2203050" y="4057195"/>
              <a:ext cx="1447800" cy="369332"/>
            </a:xfrm>
            <a:prstGeom prst="rect">
              <a:avLst/>
            </a:prstGeom>
            <a:noFill/>
          </p:spPr>
          <p:txBody>
            <a:bodyPr wrap="square" rtlCol="0">
              <a:spAutoFit/>
            </a:bodyPr>
            <a:lstStyle/>
            <a:p>
              <a:r>
                <a:rPr lang="en-US" dirty="0" smtClean="0"/>
                <a:t>Blame Free</a:t>
              </a:r>
              <a:endParaRPr lang="en-US" dirty="0"/>
            </a:p>
          </p:txBody>
        </p:sp>
        <p:sp>
          <p:nvSpPr>
            <p:cNvPr id="16" name="TextBox 15"/>
            <p:cNvSpPr txBox="1"/>
            <p:nvPr/>
          </p:nvSpPr>
          <p:spPr>
            <a:xfrm>
              <a:off x="5639923" y="4050268"/>
              <a:ext cx="1600200" cy="369332"/>
            </a:xfrm>
            <a:prstGeom prst="rect">
              <a:avLst/>
            </a:prstGeom>
            <a:noFill/>
          </p:spPr>
          <p:txBody>
            <a:bodyPr wrap="square" rtlCol="0">
              <a:spAutoFit/>
            </a:bodyPr>
            <a:lstStyle/>
            <a:p>
              <a:r>
                <a:rPr lang="en-US" dirty="0" smtClean="0"/>
                <a:t>Punitive</a:t>
              </a:r>
              <a:endParaRPr lang="en-US" dirty="0"/>
            </a:p>
          </p:txBody>
        </p:sp>
        <p:sp>
          <p:nvSpPr>
            <p:cNvPr id="17" name="TextBox 16"/>
            <p:cNvSpPr txBox="1"/>
            <p:nvPr/>
          </p:nvSpPr>
          <p:spPr>
            <a:xfrm>
              <a:off x="3886200" y="2759405"/>
              <a:ext cx="1066800" cy="369332"/>
            </a:xfrm>
            <a:prstGeom prst="rect">
              <a:avLst/>
            </a:prstGeom>
            <a:noFill/>
          </p:spPr>
          <p:txBody>
            <a:bodyPr wrap="square" rtlCol="0">
              <a:spAutoFit/>
            </a:bodyPr>
            <a:lstStyle/>
            <a:p>
              <a:r>
                <a:rPr lang="en-US" dirty="0" smtClean="0"/>
                <a:t>Live Here</a:t>
              </a:r>
              <a:endParaRPr lang="en-US" dirty="0"/>
            </a:p>
          </p:txBody>
        </p:sp>
      </p:grpSp>
      <p:sp>
        <p:nvSpPr>
          <p:cNvPr id="21" name="TextBox 20"/>
          <p:cNvSpPr txBox="1"/>
          <p:nvPr/>
        </p:nvSpPr>
        <p:spPr>
          <a:xfrm>
            <a:off x="266700" y="4885914"/>
            <a:ext cx="8648700" cy="1015663"/>
          </a:xfrm>
          <a:prstGeom prst="rect">
            <a:avLst/>
          </a:prstGeom>
          <a:noFill/>
        </p:spPr>
        <p:txBody>
          <a:bodyPr wrap="square" rtlCol="0">
            <a:spAutoFit/>
          </a:bodyPr>
          <a:lstStyle/>
          <a:p>
            <a:r>
              <a:rPr lang="en-US" sz="2000" dirty="0">
                <a:latin typeface="Arial" panose="020B0604020202020204" pitchFamily="34" charset="0"/>
                <a:ea typeface="+mj-ea"/>
                <a:cs typeface="Arial" panose="020B0604020202020204" pitchFamily="34" charset="0"/>
              </a:rPr>
              <a:t>When trust is established, people will give you the benefit of the doubt if you make a mistake.  If you are not trusted, they will not believe you even when you tell the truth.</a:t>
            </a:r>
          </a:p>
        </p:txBody>
      </p:sp>
      <p:sp>
        <p:nvSpPr>
          <p:cNvPr id="18" name="Title 1"/>
          <p:cNvSpPr txBox="1">
            <a:spLocks/>
          </p:cNvSpPr>
          <p:nvPr/>
        </p:nvSpPr>
        <p:spPr>
          <a:xfrm>
            <a:off x="457200" y="412917"/>
            <a:ext cx="8229600" cy="50148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b="1" kern="1200">
                <a:solidFill>
                  <a:srgbClr val="FF8B03"/>
                </a:solidFill>
                <a:latin typeface="Arial" panose="020B0604020202020204" pitchFamily="34" charset="0"/>
                <a:ea typeface="+mj-ea"/>
                <a:cs typeface="Arial" panose="020B0604020202020204" pitchFamily="34" charset="0"/>
              </a:defRPr>
            </a:lvl1pPr>
          </a:lstStyle>
          <a:p>
            <a:pPr algn="ctr"/>
            <a:r>
              <a:rPr lang="en-US" dirty="0" smtClean="0">
                <a:solidFill>
                  <a:schemeClr val="tx1"/>
                </a:solidFill>
              </a:rPr>
              <a:t>Balanced Accountability</a:t>
            </a:r>
            <a:endParaRPr lang="en-US" dirty="0">
              <a:solidFill>
                <a:schemeClr val="accent1"/>
              </a:solidFill>
            </a:endParaRPr>
          </a:p>
        </p:txBody>
      </p:sp>
    </p:spTree>
    <p:extLst>
      <p:ext uri="{BB962C8B-B14F-4D97-AF65-F5344CB8AC3E}">
        <p14:creationId xmlns:p14="http://schemas.microsoft.com/office/powerpoint/2010/main" val="245775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Summary</a:t>
            </a:r>
            <a:endParaRPr lang="en-US" dirty="0"/>
          </a:p>
        </p:txBody>
      </p:sp>
      <p:sp>
        <p:nvSpPr>
          <p:cNvPr id="3" name="Content Placeholder 2"/>
          <p:cNvSpPr>
            <a:spLocks noGrp="1"/>
          </p:cNvSpPr>
          <p:nvPr>
            <p:ph idx="1"/>
          </p:nvPr>
        </p:nvSpPr>
        <p:spPr/>
        <p:txBody>
          <a:bodyPr>
            <a:normAutofit fontScale="92500"/>
          </a:bodyPr>
          <a:lstStyle/>
          <a:p>
            <a:r>
              <a:rPr lang="en-US" sz="4000" dirty="0" smtClean="0"/>
              <a:t>Learn causes of unsafe behaviors</a:t>
            </a:r>
          </a:p>
          <a:p>
            <a:r>
              <a:rPr lang="en-US" sz="4000" dirty="0" smtClean="0"/>
              <a:t>Pinpoint desired behaviors</a:t>
            </a:r>
          </a:p>
          <a:p>
            <a:r>
              <a:rPr lang="en-US" sz="4000" dirty="0" smtClean="0"/>
              <a:t>Reinforce desired behaviors</a:t>
            </a:r>
          </a:p>
          <a:p>
            <a:r>
              <a:rPr lang="en-US" sz="4000" dirty="0" smtClean="0"/>
              <a:t>Track and provide frequent meaningful feedback</a:t>
            </a:r>
          </a:p>
          <a:p>
            <a:r>
              <a:rPr lang="en-US" sz="4000" dirty="0" smtClean="0"/>
              <a:t>Look for small improvements</a:t>
            </a:r>
          </a:p>
          <a:p>
            <a:r>
              <a:rPr lang="en-US" sz="4000" dirty="0" smtClean="0"/>
              <a:t>Revaluate for effectiveness</a:t>
            </a:r>
          </a:p>
          <a:p>
            <a:endParaRPr lang="en-US" dirty="0"/>
          </a:p>
        </p:txBody>
      </p:sp>
    </p:spTree>
    <p:extLst>
      <p:ext uri="{BB962C8B-B14F-4D97-AF65-F5344CB8AC3E}">
        <p14:creationId xmlns:p14="http://schemas.microsoft.com/office/powerpoint/2010/main" val="3398966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1"/>
            <a:ext cx="8229600" cy="2209800"/>
          </a:xfrm>
        </p:spPr>
        <p:txBody>
          <a:bodyPr>
            <a:normAutofit/>
          </a:bodyPr>
          <a:lstStyle/>
          <a:p>
            <a:pPr marL="0" indent="0" algn="ctr">
              <a:buNone/>
            </a:pPr>
            <a:endParaRPr lang="en-US" sz="4000" dirty="0" smtClean="0"/>
          </a:p>
          <a:p>
            <a:pPr marL="0" indent="0" algn="ctr">
              <a:buNone/>
            </a:pPr>
            <a:r>
              <a:rPr lang="en-US" sz="4000" dirty="0" smtClean="0"/>
              <a:t>Questions?</a:t>
            </a:r>
          </a:p>
          <a:p>
            <a:pPr marL="0" indent="0" algn="ctr">
              <a:buNone/>
            </a:pPr>
            <a:endParaRPr lang="en-US" sz="4000" dirty="0"/>
          </a:p>
        </p:txBody>
      </p:sp>
    </p:spTree>
    <p:extLst>
      <p:ext uri="{BB962C8B-B14F-4D97-AF65-F5344CB8AC3E}">
        <p14:creationId xmlns:p14="http://schemas.microsoft.com/office/powerpoint/2010/main" val="172668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lstStyle/>
          <a:p>
            <a:r>
              <a:rPr lang="en-US" altLang="en-US" dirty="0"/>
              <a:t>Leak Investigations</a:t>
            </a:r>
          </a:p>
        </p:txBody>
      </p:sp>
      <p:sp>
        <p:nvSpPr>
          <p:cNvPr id="129027" name="Rectangle 3"/>
          <p:cNvSpPr>
            <a:spLocks noGrp="1" noChangeArrowheads="1"/>
          </p:cNvSpPr>
          <p:nvPr>
            <p:ph type="body" idx="1"/>
          </p:nvPr>
        </p:nvSpPr>
        <p:spPr/>
        <p:txBody>
          <a:bodyPr/>
          <a:lstStyle/>
          <a:p>
            <a:r>
              <a:rPr lang="en-US" altLang="en-US" dirty="0"/>
              <a:t>Manually Drill Test Holes</a:t>
            </a:r>
          </a:p>
          <a:p>
            <a:endParaRPr lang="en-US" altLang="en-US" dirty="0"/>
          </a:p>
        </p:txBody>
      </p:sp>
      <p:pic>
        <p:nvPicPr>
          <p:cNvPr id="129028" name="Picture 4" descr="Rock Drill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6019800" cy="40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022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a:lstStyle/>
          <a:p>
            <a:r>
              <a:rPr lang="en-US" altLang="en-US" dirty="0"/>
              <a:t>Drill Mate</a:t>
            </a:r>
          </a:p>
        </p:txBody>
      </p:sp>
      <p:sp>
        <p:nvSpPr>
          <p:cNvPr id="120835" name="Rectangle 3"/>
          <p:cNvSpPr>
            <a:spLocks noGrp="1" noChangeArrowheads="1"/>
          </p:cNvSpPr>
          <p:nvPr>
            <p:ph type="body" idx="1"/>
          </p:nvPr>
        </p:nvSpPr>
        <p:spPr/>
        <p:txBody>
          <a:bodyPr/>
          <a:lstStyle/>
          <a:p>
            <a:endParaRPr lang="en-US" altLang="en-US" dirty="0"/>
          </a:p>
        </p:txBody>
      </p:sp>
      <p:pic>
        <p:nvPicPr>
          <p:cNvPr id="120837" name="Picture 5" descr="Springfield Uprigh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600200"/>
            <a:ext cx="76962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1947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609600"/>
            <a:ext cx="6553200" cy="5410200"/>
          </a:xfrm>
        </p:spPr>
      </p:pic>
    </p:spTree>
    <p:extLst>
      <p:ext uri="{BB962C8B-B14F-4D97-AF65-F5344CB8AC3E}">
        <p14:creationId xmlns:p14="http://schemas.microsoft.com/office/powerpoint/2010/main" val="3729978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6000" dirty="0" smtClean="0"/>
              <a:t>Must understand why at-risk choices/behaviors are made/occur</a:t>
            </a:r>
            <a:endParaRPr lang="en-US" sz="6000" dirty="0"/>
          </a:p>
        </p:txBody>
      </p:sp>
    </p:spTree>
    <p:extLst>
      <p:ext uri="{BB962C8B-B14F-4D97-AF65-F5344CB8AC3E}">
        <p14:creationId xmlns:p14="http://schemas.microsoft.com/office/powerpoint/2010/main" val="4087660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Autofit/>
          </a:bodyPr>
          <a:lstStyle/>
          <a:p>
            <a:r>
              <a:rPr lang="en-US" sz="3600" dirty="0"/>
              <a:t>Understanding Why Unsafe Choices Are Made </a:t>
            </a:r>
            <a:endParaRPr lang="en-US" sz="3600" dirty="0"/>
          </a:p>
        </p:txBody>
      </p:sp>
      <p:sp>
        <p:nvSpPr>
          <p:cNvPr id="3" name="Content Placeholder 2"/>
          <p:cNvSpPr>
            <a:spLocks noGrp="1"/>
          </p:cNvSpPr>
          <p:nvPr>
            <p:ph idx="1"/>
          </p:nvPr>
        </p:nvSpPr>
        <p:spPr>
          <a:xfrm>
            <a:off x="457200" y="1371601"/>
            <a:ext cx="8229600" cy="4419600"/>
          </a:xfrm>
        </p:spPr>
        <p:txBody>
          <a:bodyPr>
            <a:normAutofit fontScale="92500" lnSpcReduction="10000"/>
          </a:bodyPr>
          <a:lstStyle/>
          <a:p>
            <a:endParaRPr lang="en-US" sz="3200" dirty="0" smtClean="0"/>
          </a:p>
          <a:p>
            <a:r>
              <a:rPr lang="en-US" sz="3200" dirty="0" smtClean="0"/>
              <a:t>Do We Manage People?</a:t>
            </a:r>
          </a:p>
          <a:p>
            <a:r>
              <a:rPr lang="en-US" sz="3200" dirty="0" smtClean="0"/>
              <a:t>We </a:t>
            </a:r>
            <a:r>
              <a:rPr lang="en-US" sz="3200" dirty="0" smtClean="0"/>
              <a:t>don’t manage people, we manage behaviors</a:t>
            </a:r>
          </a:p>
          <a:p>
            <a:r>
              <a:rPr lang="en-US" sz="3200" dirty="0" smtClean="0"/>
              <a:t>Understanding behaviors and what reinforces them is key to performance improvements</a:t>
            </a:r>
          </a:p>
          <a:p>
            <a:r>
              <a:rPr lang="en-US" sz="3200" dirty="0" smtClean="0"/>
              <a:t>People unintentionally reinforce behaviors they don’t want.</a:t>
            </a:r>
            <a:endParaRPr lang="en-US" sz="3200" dirty="0"/>
          </a:p>
        </p:txBody>
      </p:sp>
    </p:spTree>
    <p:extLst>
      <p:ext uri="{BB962C8B-B14F-4D97-AF65-F5344CB8AC3E}">
        <p14:creationId xmlns:p14="http://schemas.microsoft.com/office/powerpoint/2010/main" val="376035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Understanding </a:t>
            </a:r>
            <a:r>
              <a:rPr lang="en-US" sz="2800" dirty="0"/>
              <a:t>Why Unsafe Choices Are Made</a:t>
            </a:r>
            <a:r>
              <a:rPr lang="en-US" sz="2800" dirty="0" smtClean="0"/>
              <a:t> </a:t>
            </a:r>
            <a:endParaRPr lang="en-US" sz="2800" dirty="0"/>
          </a:p>
        </p:txBody>
      </p:sp>
      <p:sp>
        <p:nvSpPr>
          <p:cNvPr id="3" name="Content Placeholder 2"/>
          <p:cNvSpPr>
            <a:spLocks noGrp="1"/>
          </p:cNvSpPr>
          <p:nvPr>
            <p:ph idx="1"/>
          </p:nvPr>
        </p:nvSpPr>
        <p:spPr/>
        <p:txBody>
          <a:bodyPr/>
          <a:lstStyle/>
          <a:p>
            <a:pPr marL="0" indent="0">
              <a:buNone/>
            </a:pPr>
            <a:r>
              <a:rPr lang="en-US" sz="3600" dirty="0"/>
              <a:t>Unsafe Behaviors are Rewarding:</a:t>
            </a:r>
          </a:p>
          <a:p>
            <a:r>
              <a:rPr lang="en-US" sz="3600" dirty="0"/>
              <a:t>Take less time</a:t>
            </a:r>
          </a:p>
          <a:p>
            <a:r>
              <a:rPr lang="en-US" sz="3600" dirty="0"/>
              <a:t>Take less effort</a:t>
            </a:r>
          </a:p>
          <a:p>
            <a:endParaRPr lang="en-US" dirty="0"/>
          </a:p>
        </p:txBody>
      </p:sp>
    </p:spTree>
    <p:extLst>
      <p:ext uri="{BB962C8B-B14F-4D97-AF65-F5344CB8AC3E}">
        <p14:creationId xmlns:p14="http://schemas.microsoft.com/office/powerpoint/2010/main" val="325797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Sub_x0020_Category xmlns="8a25a028-bac4-404a-85af-c21d85ce7fa9" xsi:nil="true"/>
    <Category xmlns="8a25a028-bac4-404a-85af-c21d85ce7fa9">PowerPoint Templates</Category>
    <Company xmlns="8a25a028-bac4-404a-85af-c21d85ce7fa9">NiSource</Company>
  </documentManagement>
</p:properties>
</file>

<file path=customXml/item2.xml><?xml version="1.0" encoding="utf-8"?>
<?mso-contentType ?>
<SharedContentType xmlns="Microsoft.SharePoint.Taxonomy.ContentTypeSync" SourceId="dc505e7a-1a11-47a3-9107-4962a3c6c929"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61A9ABB1D270FA40ACF3A818F6277E8F" ma:contentTypeVersion="16" ma:contentTypeDescription="Create a new document." ma:contentTypeScope="" ma:versionID="b279eaa1ed3f380f46501fa83159ad95">
  <xsd:schema xmlns:xsd="http://www.w3.org/2001/XMLSchema" xmlns:xs="http://www.w3.org/2001/XMLSchema" xmlns:p="http://schemas.microsoft.com/office/2006/metadata/properties" xmlns:ns2="8a25a028-bac4-404a-85af-c21d85ce7fa9" targetNamespace="http://schemas.microsoft.com/office/2006/metadata/properties" ma:root="true" ma:fieldsID="6b7cb56926b974f71581327770561c5f" ns2:_="">
    <xsd:import namespace="8a25a028-bac4-404a-85af-c21d85ce7fa9"/>
    <xsd:element name="properties">
      <xsd:complexType>
        <xsd:sequence>
          <xsd:element name="documentManagement">
            <xsd:complexType>
              <xsd:all>
                <xsd:element ref="ns2:Category" minOccurs="0"/>
                <xsd:element ref="ns2:Sub_x0020_Category" minOccurs="0"/>
                <xsd:element ref="ns2:Compan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25a028-bac4-404a-85af-c21d85ce7fa9" elementFormDefault="qualified">
    <xsd:import namespace="http://schemas.microsoft.com/office/2006/documentManagement/types"/>
    <xsd:import namespace="http://schemas.microsoft.com/office/infopath/2007/PartnerControls"/>
    <xsd:element name="Category" ma:index="6" nillable="true" ma:displayName="Subject" ma:format="Dropdown" ma:internalName="Category">
      <xsd:simpleType>
        <xsd:restriction base="dms:Choice">
          <xsd:enumeration value="Company Letterhead"/>
          <xsd:enumeration value="Fax Cover Sheet Templates"/>
          <xsd:enumeration value="Graphic Standards"/>
          <xsd:enumeration value="Memo Templates"/>
          <xsd:enumeration value="Ordering Envelopes"/>
          <xsd:enumeration value="Policies &amp; Standards"/>
          <xsd:enumeration value="PowerPoint Templates"/>
          <xsd:enumeration value="Territory Maps"/>
          <xsd:enumeration value="Tools"/>
        </xsd:restriction>
      </xsd:simpleType>
    </xsd:element>
    <xsd:element name="Sub_x0020_Category" ma:index="7" nillable="true" ma:displayName="Detailed Topic" ma:format="Dropdown" ma:internalName="Sub_x0020_Category">
      <xsd:simpleType>
        <xsd:restriction base="dms:Choice">
          <xsd:enumeration value="&gt;&gt;&gt;  Issues Management"/>
          <xsd:enumeration value="Gas Costs"/>
          <xsd:enumeration value="&gt;&gt;&gt; Graphic Standards"/>
          <xsd:enumeration value="Logo Downloads"/>
          <xsd:enumeration value="&gt;&gt;&gt; Policies &amp; Standards"/>
          <xsd:enumeration value="Corporate Crisis Communications Plan"/>
          <xsd:enumeration value="Social Media"/>
          <xsd:enumeration value="Talking to the Media"/>
          <xsd:enumeration value="Vendor Press Release Guidelines"/>
        </xsd:restriction>
      </xsd:simpleType>
    </xsd:element>
    <xsd:element name="Company" ma:index="8" nillable="true" ma:displayName="Company" ma:format="Dropdown" ma:internalName="Company">
      <xsd:simpleType>
        <xsd:restriction base="dms:Choice">
          <xsd:enumeration value="CGV"/>
          <xsd:enumeration value="CKY"/>
          <xsd:enumeration value="CMA"/>
          <xsd:enumeration value="CMD"/>
          <xsd:enumeration value="CMD-CPA"/>
          <xsd:enumeration value="COH"/>
          <xsd:enumeration value="CPA"/>
          <xsd:enumeration value="Crossroads"/>
          <xsd:enumeration value="Gas Transmission"/>
          <xsd:enumeration value="Gulf Transmission"/>
          <xsd:enumeration value="NIPSCO"/>
          <xsd:enumeration value="NiSour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884344-BC8E-402C-A8A2-180419D29480}">
  <ds:schemaRefs>
    <ds:schemaRef ds:uri="http://purl.org/dc/dcmitype/"/>
    <ds:schemaRef ds:uri="http://schemas.microsoft.com/office/infopath/2007/PartnerControls"/>
    <ds:schemaRef ds:uri="http://purl.org/dc/elements/1.1/"/>
    <ds:schemaRef ds:uri="http://purl.org/dc/terms/"/>
    <ds:schemaRef ds:uri="http://schemas.microsoft.com/office/2006/metadata/properties"/>
    <ds:schemaRef ds:uri="http://schemas.microsoft.com/office/2006/documentManagement/types"/>
    <ds:schemaRef ds:uri="http://schemas.openxmlformats.org/package/2006/metadata/core-properties"/>
    <ds:schemaRef ds:uri="8a25a028-bac4-404a-85af-c21d85ce7fa9"/>
    <ds:schemaRef ds:uri="http://www.w3.org/XML/1998/namespace"/>
  </ds:schemaRefs>
</ds:datastoreItem>
</file>

<file path=customXml/itemProps2.xml><?xml version="1.0" encoding="utf-8"?>
<ds:datastoreItem xmlns:ds="http://schemas.openxmlformats.org/officeDocument/2006/customXml" ds:itemID="{34705EAE-D73E-463F-89C1-61EC78DECEC0}">
  <ds:schemaRefs>
    <ds:schemaRef ds:uri="Microsoft.SharePoint.Taxonomy.ContentTypeSync"/>
  </ds:schemaRefs>
</ds:datastoreItem>
</file>

<file path=customXml/itemProps3.xml><?xml version="1.0" encoding="utf-8"?>
<ds:datastoreItem xmlns:ds="http://schemas.openxmlformats.org/officeDocument/2006/customXml" ds:itemID="{C63329D3-4B2D-442D-BDB5-8CD744695A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25a028-bac4-404a-85af-c21d85ce7f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D8E7EC81-B517-4951-9E4F-D57EA2A3FE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9706</TotalTime>
  <Words>1688</Words>
  <Application>Microsoft Office PowerPoint</Application>
  <PresentationFormat>On-screen Show (4:3)</PresentationFormat>
  <Paragraphs>195</Paragraphs>
  <Slides>35</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Ohio Gas Association April 1, 2016 </vt:lpstr>
      <vt:lpstr>Leak Investigations</vt:lpstr>
      <vt:lpstr>Meter Handling</vt:lpstr>
      <vt:lpstr>Leak Investigations</vt:lpstr>
      <vt:lpstr>Drill Mate</vt:lpstr>
      <vt:lpstr>PowerPoint Presentation</vt:lpstr>
      <vt:lpstr>PowerPoint Presentation</vt:lpstr>
      <vt:lpstr>Understanding Why Unsafe Choices Are Made </vt:lpstr>
      <vt:lpstr>Understanding Why Unsafe Choices Are Made </vt:lpstr>
      <vt:lpstr>Understanding Why Unsafe Choices Are Made </vt:lpstr>
      <vt:lpstr>What Influences Behavior</vt:lpstr>
      <vt:lpstr>Unintended Consequences</vt:lpstr>
      <vt:lpstr>PowerPoint Presentation</vt:lpstr>
      <vt:lpstr>Brad Livingston – 100% Preventable Injury &amp; Fatality</vt:lpstr>
      <vt:lpstr>What Happened &amp; Why?</vt:lpstr>
      <vt:lpstr>Understanding Behavior &amp; Consequences</vt:lpstr>
      <vt:lpstr>Example</vt:lpstr>
      <vt:lpstr>What’s The Difference Between Then and Now?</vt:lpstr>
      <vt:lpstr>Example</vt:lpstr>
      <vt:lpstr>Example</vt:lpstr>
      <vt:lpstr>Example</vt:lpstr>
      <vt:lpstr>Consequences</vt:lpstr>
      <vt:lpstr>Consequences</vt:lpstr>
      <vt:lpstr>Pinpointing, Measurement, and Reinforcement</vt:lpstr>
      <vt:lpstr>Example</vt:lpstr>
      <vt:lpstr>PowerPoint Presentation</vt:lpstr>
      <vt:lpstr>Just Safety Culture</vt:lpstr>
      <vt:lpstr>Background Explanation of Just Safety Culture</vt:lpstr>
      <vt:lpstr>How and where does Just Safety Culture “fit”?</vt:lpstr>
      <vt:lpstr>What are we doing to promote a Just Safety Culture?</vt:lpstr>
      <vt:lpstr>Positive Personal Safety Accountability</vt:lpstr>
      <vt:lpstr>Positive Employee Personal Safety Accountability</vt:lpstr>
      <vt:lpstr>The role of leaders is not to find fault or place blame, but to analyze why people are behaving as they are, and modify the consequences to promote safe behaviors.</vt:lpstr>
      <vt:lpstr>Summary</vt:lpstr>
      <vt:lpstr>PowerPoint Presentation</vt:lpstr>
    </vt:vector>
  </TitlesOfParts>
  <Company>NiSource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NiSource PowerPoint Template</dc:title>
  <dc:creator>Nisource</dc:creator>
  <cp:lastModifiedBy>Perry \ Scott</cp:lastModifiedBy>
  <cp:revision>176</cp:revision>
  <cp:lastPrinted>2016-03-29T19:30:42Z</cp:lastPrinted>
  <dcterms:created xsi:type="dcterms:W3CDTF">2015-03-31T13:58:16Z</dcterms:created>
  <dcterms:modified xsi:type="dcterms:W3CDTF">2016-03-29T20:32:04Z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0x01010061A9ABB1D270FA40ACF3A818F6277E8F</vt:lpwstr>
  </property>
</Properties>
</file>