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72" r:id="rId10"/>
    <p:sldId id="276" r:id="rId11"/>
    <p:sldId id="263" r:id="rId12"/>
    <p:sldId id="269" r:id="rId13"/>
    <p:sldId id="264" r:id="rId14"/>
    <p:sldId id="266" r:id="rId15"/>
    <p:sldId id="267" r:id="rId16"/>
    <p:sldId id="271" r:id="rId17"/>
    <p:sldId id="274" r:id="rId18"/>
    <p:sldId id="273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A2B9-AA22-48E9-A5E6-277483E3F653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9C3C-CF60-453C-93DE-D41362E951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9C3C-CF60-453C-93DE-D41362E951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CB60-674E-4857-9958-C92E876F4210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E10-D5BF-403A-91F3-0D651E62C26D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D109-6B15-4CF3-BAAD-0F0E4249556C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5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6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7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F-F6A2-4FA5-863A-55AB3CFD8908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5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7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6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91FB-BA97-46F0-B755-007EB397FA7F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C705-5AE4-468E-8DE2-A3BA9A9E8C1D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4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BE15-3A6D-42CE-8E1F-C63264365841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01A6-98C5-4DDE-852D-B7781DBAAE55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8D2B-E9DB-4337-8E0D-19A73B7804E6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3616-4BE5-428E-B504-3FFD4E0F455A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0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BBE8-039E-4762-BB89-9B75FA22D7F6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0C24-A06C-4E7D-864F-AFF65E1E4675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Online Measurement/Speciation of Mercaptans and other Sulfurs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2C25-A027-4C3A-882E-D240DDC5A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5D32-55B5-469A-97A3-E41376A71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4952-5197-4337-923E-6DAFA2B38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3025775"/>
            <a:ext cx="7772400" cy="1470025"/>
          </a:xfrm>
        </p:spPr>
        <p:txBody>
          <a:bodyPr/>
          <a:lstStyle/>
          <a:p>
            <a:r>
              <a:rPr lang="en-US" cap="small" dirty="0"/>
              <a:t>Odorant </a:t>
            </a:r>
            <a:r>
              <a:rPr lang="en-US" cap="small" dirty="0" smtClean="0"/>
              <a:t>Measurement </a:t>
            </a:r>
            <a:r>
              <a:rPr lang="en-US" cap="small" dirty="0"/>
              <a:t>and </a:t>
            </a:r>
            <a:r>
              <a:rPr lang="en-US" cap="small" dirty="0" smtClean="0"/>
              <a:t>Injection Control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736" y="4876800"/>
            <a:ext cx="6400800" cy="17526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Tomek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Marchlewski</a:t>
            </a:r>
            <a:r>
              <a:rPr lang="en-US" dirty="0">
                <a:solidFill>
                  <a:schemeClr val="tx1"/>
                </a:solidFill>
              </a:rPr>
              <a:t>, Eric </a:t>
            </a:r>
            <a:r>
              <a:rPr lang="en-US" dirty="0" smtClean="0">
                <a:solidFill>
                  <a:schemeClr val="tx1"/>
                </a:solidFill>
              </a:rPr>
              <a:t>Schaumloffel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Ohio Gas Association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March 31, 2016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Y:\Marketing\Logos\CAS Logos\2013 CAS Logos\CAS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64" y="0"/>
            <a:ext cx="5529072" cy="23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Sulfur Compounds Analyzed</a:t>
            </a:r>
            <a:endParaRPr lang="en-US" cap="sm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42884"/>
              </p:ext>
            </p:extLst>
          </p:nvPr>
        </p:nvGraphicFramePr>
        <p:xfrm>
          <a:off x="1143000" y="1295400"/>
          <a:ext cx="6858000" cy="425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816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Chemical formula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997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Hydrogen Sulfide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Methyl Mercaptan (MTM)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Ethyl Mercaptan (ETM)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Dimethyl Sulfide (DMS)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(iso) 2-Propyl Mercaptan (IPM)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tert Butyl Mercaptan (TBM)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Methyl Ethyl Sulfide (MES)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(n) 1-Propyl Mercaptan (NPM)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(sec) 2-Butyl Mercaptan (SBM)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Diethyl Sulfide (DES)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TetraHydroThiophene (THT)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-S-CH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-CH-SH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-C-SH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-S-CH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CH(CH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-S-CH2CH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562600"/>
            <a:ext cx="653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Compounds can be grouped to provide the odorization levels </a:t>
            </a:r>
          </a:p>
          <a:p>
            <a:r>
              <a:rPr lang="en-US" dirty="0" smtClean="0"/>
              <a:t>as well as the relative index of odorization.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" y="3276600"/>
            <a:ext cx="533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" y="3657600"/>
            <a:ext cx="533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" y="4343400"/>
            <a:ext cx="5334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3000" y="3048000"/>
            <a:ext cx="3429000" cy="38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429000"/>
            <a:ext cx="3429000" cy="38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4114800"/>
            <a:ext cx="3429000" cy="38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89730"/>
              </p:ext>
            </p:extLst>
          </p:nvPr>
        </p:nvGraphicFramePr>
        <p:xfrm>
          <a:off x="1143000" y="1295400"/>
          <a:ext cx="6858000" cy="425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816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Chemical formula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9973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Hydrogen Sulfide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Methyl Mercaptan (MTM)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Ethyl Mercaptan (ETM)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Dimethyl Sulfide (DMS)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(iso) 2-Propyl Mercaptan (IPM)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tert Butyl Mercaptan (TBM)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Methyl Ethyl Sulfide (MES)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(n) 1-Propyl Mercaptan (NPM)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(sec) 2-Butyl Mercaptan (SBM)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Diethyl Sulfide (DES)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TetraHydroThiophene (THT)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-S-CH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-CH-SH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-C-SH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-S-CH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CH(CH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)-SH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-S-CH2CH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Sulfur Compounds Analyzed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31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Sulfur Speciation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pic>
        <p:nvPicPr>
          <p:cNvPr id="2051" name="Picture 3" descr="C:\Users\tmarchlewski\Documents\Presentations\C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34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3D Chromatograms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15200" cy="34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Trend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14290" y="1916561"/>
            <a:ext cx="7715310" cy="3493639"/>
            <a:chOff x="514290" y="1916561"/>
            <a:chExt cx="7715310" cy="3493639"/>
          </a:xfrm>
        </p:grpSpPr>
        <p:grpSp>
          <p:nvGrpSpPr>
            <p:cNvPr id="6" name="Group 5"/>
            <p:cNvGrpSpPr/>
            <p:nvPr/>
          </p:nvGrpSpPr>
          <p:grpSpPr>
            <a:xfrm>
              <a:off x="852055" y="1916561"/>
              <a:ext cx="7377545" cy="3493639"/>
              <a:chOff x="852055" y="1916561"/>
              <a:chExt cx="7377545" cy="3493639"/>
            </a:xfrm>
          </p:grpSpPr>
          <p:pic>
            <p:nvPicPr>
              <p:cNvPr id="1027" name="Picture 3" descr="C:\Users\tmarchlewski\Documents\Presentations\Trend_2.bm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1916561"/>
                <a:ext cx="7315200" cy="349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52055" y="281642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0.5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55965" y="493222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0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14290" y="3124200"/>
              <a:ext cx="400110" cy="76795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tx2"/>
                  </a:solidFill>
                </a:rPr>
                <a:t>l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b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/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MMcf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Trend</a:t>
            </a:r>
            <a:endParaRPr lang="en-US" cap="sm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916561"/>
            <a:ext cx="7315200" cy="3493639"/>
            <a:chOff x="914400" y="1916561"/>
            <a:chExt cx="7315200" cy="3493639"/>
          </a:xfrm>
        </p:grpSpPr>
        <p:pic>
          <p:nvPicPr>
            <p:cNvPr id="4100" name="Picture 4" descr="C:\Users\tmarchlewski\Documents\Presentations\Trend_4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16561"/>
              <a:ext cx="7315200" cy="3493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955965" y="2165258"/>
              <a:ext cx="311725" cy="3074739"/>
              <a:chOff x="955965" y="2165258"/>
              <a:chExt cx="311725" cy="307473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55965" y="493222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0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62890" y="3568689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1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55965" y="2165258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2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14290" y="2931636"/>
            <a:ext cx="400110" cy="1463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p</a:t>
            </a:r>
            <a:r>
              <a:rPr lang="en-US" sz="1400" b="1" dirty="0" smtClean="0">
                <a:solidFill>
                  <a:schemeClr val="tx2"/>
                </a:solidFill>
              </a:rPr>
              <a:t>pm and </a:t>
            </a:r>
            <a:r>
              <a:rPr lang="en-US" sz="1400" b="1" dirty="0" err="1" smtClean="0">
                <a:solidFill>
                  <a:schemeClr val="tx2"/>
                </a:solidFill>
              </a:rPr>
              <a:t>lb</a:t>
            </a:r>
            <a:r>
              <a:rPr lang="en-US" sz="1400" b="1" dirty="0" smtClean="0">
                <a:solidFill>
                  <a:schemeClr val="tx2"/>
                </a:solidFill>
              </a:rPr>
              <a:t>/</a:t>
            </a:r>
            <a:r>
              <a:rPr lang="en-US" sz="1400" b="1" dirty="0" err="1" smtClean="0">
                <a:solidFill>
                  <a:schemeClr val="tx2"/>
                </a:solidFill>
              </a:rPr>
              <a:t>MMcf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Trend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290" y="1920240"/>
            <a:ext cx="7727215" cy="3493008"/>
            <a:chOff x="514290" y="1920240"/>
            <a:chExt cx="7727215" cy="34930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920240"/>
              <a:ext cx="7327105" cy="34930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1550" y="2254448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2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1550" y="359858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550" y="493395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0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290" y="2931636"/>
              <a:ext cx="400110" cy="14634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p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pm and 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lb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/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MMcf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9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Annual Service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Permeation tube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Permeation oven O-ring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Rotor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Rotor housing cleaning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Sampling loop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Detector cleaning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Flow and temperature check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Calibration check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Summary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Detector is highly sensitive to sulfur compounds at ppm or ppb level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Very clear separation of the compounds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tability of the results and validation of the results with standard permeation tube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ugged industrial analyzer that needs very low maintenance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Odorant injection can be closely monitored allowing optimization of injection rates to reduce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65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Presentation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Why do we measure?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Presentation and analysis principle of the energyMEDOR analyzer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Performance and results validation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Why do We Analyze for Sulfur Compounds?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Security (Health and Safety)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Odorant injection control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Pipeline integrity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of supply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Cost concerns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EnergyMEDOR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EnergyMEDOR</a:t>
            </a:r>
            <a:r>
              <a:rPr lang="en-US" dirty="0" smtClean="0"/>
              <a:t> is an online analyzer for continuous monitoring of sulfur compounds (H2S, mercaptans, THT and TS) present in matrices such as Natural Gas.</a:t>
            </a:r>
          </a:p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dirty="0"/>
          </a:p>
        </p:txBody>
      </p:sp>
      <p:pic>
        <p:nvPicPr>
          <p:cNvPr id="4" name="Picture 7" descr="energymedor_gc866_m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905000"/>
            <a:ext cx="3914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Analysis Principal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err="1" smtClean="0"/>
              <a:t>EnergyMEDOR</a:t>
            </a:r>
            <a:r>
              <a:rPr lang="en-US" sz="2800" dirty="0" smtClean="0"/>
              <a:t> uses an electrochemical cell that allows the specific detection of sulfur species.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detection is achieved by a gas-liquid reaction without altering the sample (no conversion of the sample).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An internal permeation unit is used to validate the results during each analysis (DMS permeation tube). This enables automatic internal calibration that allows for </a:t>
            </a:r>
            <a:r>
              <a:rPr lang="en-US" sz="2800" dirty="0" smtClean="0"/>
              <a:t>auto validation </a:t>
            </a:r>
            <a:r>
              <a:rPr lang="en-US" sz="2800" dirty="0" smtClean="0"/>
              <a:t>of the results.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/>
          <a:stretch/>
        </p:blipFill>
        <p:spPr>
          <a:xfrm>
            <a:off x="232064" y="1077506"/>
            <a:ext cx="3429000" cy="5436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Overview</a:t>
            </a:r>
            <a:endParaRPr lang="en-US" cap="smal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dirty="0"/>
          </a:p>
        </p:txBody>
      </p:sp>
      <p:sp>
        <p:nvSpPr>
          <p:cNvPr id="5" name="AutoShape 11"/>
          <p:cNvSpPr>
            <a:spLocks/>
          </p:cNvSpPr>
          <p:nvPr/>
        </p:nvSpPr>
        <p:spPr bwMode="auto">
          <a:xfrm>
            <a:off x="4495800" y="1504949"/>
            <a:ext cx="4267200" cy="542925"/>
          </a:xfrm>
          <a:prstGeom prst="borderCallout2">
            <a:avLst>
              <a:gd name="adj1" fmla="val 32431"/>
              <a:gd name="adj2" fmla="val -1787"/>
              <a:gd name="adj3" fmla="val 32431"/>
              <a:gd name="adj4" fmla="val -11458"/>
              <a:gd name="adj5" fmla="val 442420"/>
              <a:gd name="adj6" fmla="val -64201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600" dirty="0" smtClean="0"/>
              <a:t>Oven (inside): injection valve, sampling loop and chromatographic column</a:t>
            </a:r>
          </a:p>
          <a:p>
            <a:pPr eaLnBrk="0" hangingPunct="0">
              <a:spcBef>
                <a:spcPct val="0"/>
              </a:spcBef>
            </a:pPr>
            <a:endParaRPr lang="fr-FR" altLang="en-US" sz="1600" dirty="0"/>
          </a:p>
        </p:txBody>
      </p:sp>
      <p:sp>
        <p:nvSpPr>
          <p:cNvPr id="6" name="AutoShape 12"/>
          <p:cNvSpPr>
            <a:spLocks/>
          </p:cNvSpPr>
          <p:nvPr/>
        </p:nvSpPr>
        <p:spPr bwMode="auto">
          <a:xfrm>
            <a:off x="4492625" y="2243137"/>
            <a:ext cx="4270375" cy="247650"/>
          </a:xfrm>
          <a:prstGeom prst="borderCallout2">
            <a:avLst>
              <a:gd name="adj1" fmla="val 46153"/>
              <a:gd name="adj2" fmla="val -1782"/>
              <a:gd name="adj3" fmla="val 46153"/>
              <a:gd name="adj4" fmla="val -11523"/>
              <a:gd name="adj5" fmla="val 973897"/>
              <a:gd name="adj6" fmla="val -57617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600" dirty="0" smtClean="0"/>
              <a:t>Pressure regulator to adjust carrier gas flow</a:t>
            </a:r>
            <a:endParaRPr lang="en-US" altLang="en-US" sz="1600" dirty="0"/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4495800" y="3038474"/>
            <a:ext cx="4267200" cy="457200"/>
          </a:xfrm>
          <a:prstGeom prst="borderCallout2">
            <a:avLst>
              <a:gd name="adj1" fmla="val 50000"/>
              <a:gd name="adj2" fmla="val -1787"/>
              <a:gd name="adj3" fmla="val 50000"/>
              <a:gd name="adj4" fmla="val -12093"/>
              <a:gd name="adj5" fmla="val 274832"/>
              <a:gd name="adj6" fmla="val -48743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600" dirty="0" smtClean="0"/>
              <a:t>Calibration system (permeation tube inside the oven)</a:t>
            </a:r>
            <a:endParaRPr lang="fr-FR" altLang="en-US" sz="1600" dirty="0"/>
          </a:p>
        </p:txBody>
      </p:sp>
      <p:sp>
        <p:nvSpPr>
          <p:cNvPr id="8" name="AutoShape 14"/>
          <p:cNvSpPr>
            <a:spLocks/>
          </p:cNvSpPr>
          <p:nvPr/>
        </p:nvSpPr>
        <p:spPr bwMode="auto">
          <a:xfrm>
            <a:off x="4495800" y="3638548"/>
            <a:ext cx="4267200" cy="314325"/>
          </a:xfrm>
          <a:prstGeom prst="borderCallout2">
            <a:avLst>
              <a:gd name="adj1" fmla="val 50000"/>
              <a:gd name="adj2" fmla="val -1787"/>
              <a:gd name="adj3" fmla="val 50000"/>
              <a:gd name="adj4" fmla="val -11125"/>
              <a:gd name="adj5" fmla="val 535912"/>
              <a:gd name="adj6" fmla="val -58890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fr-FR" altLang="en-US" sz="1600" dirty="0" smtClean="0"/>
              <a:t>Selection valve (solenoid valve)</a:t>
            </a: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4495800" y="4267198"/>
            <a:ext cx="4267200" cy="371475"/>
          </a:xfrm>
          <a:prstGeom prst="borderCallout2">
            <a:avLst>
              <a:gd name="adj1" fmla="val 50000"/>
              <a:gd name="adj2" fmla="val -1787"/>
              <a:gd name="adj3" fmla="val 50000"/>
              <a:gd name="adj4" fmla="val -11458"/>
              <a:gd name="adj5" fmla="val 183406"/>
              <a:gd name="adj6" fmla="val -42422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600" dirty="0" smtClean="0"/>
              <a:t>Adjustment valve to set the sampling flow</a:t>
            </a:r>
            <a:endParaRPr lang="en-US" altLang="en-US" sz="1600" dirty="0"/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4495800" y="5438774"/>
            <a:ext cx="4267200" cy="495300"/>
          </a:xfrm>
          <a:prstGeom prst="borderCallout2">
            <a:avLst>
              <a:gd name="adj1" fmla="val 30000"/>
              <a:gd name="adj2" fmla="val -1787"/>
              <a:gd name="adj3" fmla="val 30000"/>
              <a:gd name="adj4" fmla="val -10787"/>
              <a:gd name="adj5" fmla="val 65655"/>
              <a:gd name="adj6" fmla="val -39095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altLang="en-US" sz="1600" dirty="0" smtClean="0"/>
              <a:t>Pressure regulator to adjust the flow of the calibration system</a:t>
            </a:r>
            <a:endParaRPr lang="en-US" altLang="en-US" sz="1600" dirty="0"/>
          </a:p>
        </p:txBody>
      </p:sp>
      <p:sp>
        <p:nvSpPr>
          <p:cNvPr id="11" name="AutoShape 17"/>
          <p:cNvSpPr>
            <a:spLocks/>
          </p:cNvSpPr>
          <p:nvPr/>
        </p:nvSpPr>
        <p:spPr bwMode="auto">
          <a:xfrm>
            <a:off x="4495800" y="4829174"/>
            <a:ext cx="4267200" cy="342900"/>
          </a:xfrm>
          <a:prstGeom prst="borderCallout2">
            <a:avLst>
              <a:gd name="adj1" fmla="val 46153"/>
              <a:gd name="adj2" fmla="val -1787"/>
              <a:gd name="adj3" fmla="val 46153"/>
              <a:gd name="adj4" fmla="val -10861"/>
              <a:gd name="adj5" fmla="val 133526"/>
              <a:gd name="adj6" fmla="val -76584"/>
            </a:avLst>
          </a:prstGeom>
          <a:noFill/>
          <a:ln w="15875">
            <a:solidFill>
              <a:srgbClr val="CC0000"/>
            </a:solidFill>
            <a:miter lim="800000"/>
            <a:headEnd/>
            <a:tailEnd type="oval" w="med" len="med"/>
          </a:ln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fr-FR" altLang="en-US" sz="1600" dirty="0" smtClean="0"/>
              <a:t>Electrochemical detector and reservoir</a:t>
            </a:r>
            <a:endParaRPr lang="fr-F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850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Analytical Operation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Sample is introduced into the </a:t>
            </a:r>
            <a:r>
              <a:rPr lang="en-US" dirty="0" smtClean="0"/>
              <a:t>system.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ample gas travels through the sampling </a:t>
            </a:r>
            <a:r>
              <a:rPr lang="en-US" dirty="0" smtClean="0"/>
              <a:t>loop.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arrier gas travels through the columns and into </a:t>
            </a:r>
            <a:r>
              <a:rPr lang="en-US" dirty="0" smtClean="0"/>
              <a:t>detector.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sulfur compounds are separated in the column  according to their affinity to the column </a:t>
            </a:r>
            <a:r>
              <a:rPr lang="en-US" dirty="0" smtClean="0"/>
              <a:t>film.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sulfurs are then detected by the wet cell through a gas-liquid reaction. The individual compounds are qualitatively and quantitatively identified by elution time and detector </a:t>
            </a:r>
            <a:r>
              <a:rPr lang="en-US" dirty="0" smtClean="0"/>
              <a:t>response.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07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cap="small" dirty="0" smtClean="0"/>
              <a:t>Analysis</a:t>
            </a:r>
            <a:endParaRPr lang="en-US" cap="smal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3" y="1576378"/>
            <a:ext cx="7502737" cy="45196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15197" y="5736816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11394" y="4876800"/>
            <a:ext cx="0" cy="860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76539" y="3429000"/>
            <a:ext cx="0" cy="14526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01197" y="4881621"/>
            <a:ext cx="175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80219" y="3429000"/>
            <a:ext cx="195461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343400" y="3048000"/>
            <a:ext cx="232282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295666" y="3044601"/>
            <a:ext cx="34976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59265" y="3273201"/>
            <a:ext cx="0" cy="475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05000" y="3740598"/>
            <a:ext cx="2354265" cy="8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59265" y="3268385"/>
            <a:ext cx="51134" cy="8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11798" y="2524797"/>
            <a:ext cx="21840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130201" y="2362200"/>
            <a:ext cx="0" cy="16259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130201" y="2343912"/>
            <a:ext cx="1737360" cy="182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67561" y="2343912"/>
            <a:ext cx="591980" cy="58521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2308" y="2895600"/>
            <a:ext cx="204245" cy="3352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6416" y="1926336"/>
            <a:ext cx="0" cy="96926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651654" y="1905000"/>
            <a:ext cx="1287184" cy="1428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929314" y="1902619"/>
            <a:ext cx="9524" cy="145018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76800" y="3352800"/>
            <a:ext cx="106203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757928" y="3352800"/>
            <a:ext cx="118872" cy="13716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757928" y="3499484"/>
            <a:ext cx="106203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817584" y="3388701"/>
            <a:ext cx="0" cy="1188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17584" y="2474115"/>
            <a:ext cx="0" cy="8321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862793" y="2974752"/>
            <a:ext cx="47206" cy="16373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67365" y="2471734"/>
            <a:ext cx="95097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62793" y="2462210"/>
            <a:ext cx="0" cy="5095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09999" y="3138486"/>
            <a:ext cx="8812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853114" y="3136105"/>
            <a:ext cx="4981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969799" y="3132710"/>
            <a:ext cx="15740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534276" y="3127294"/>
            <a:ext cx="0" cy="8351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903963" y="1902619"/>
            <a:ext cx="5638800" cy="3834197"/>
            <a:chOff x="2868493" y="3767317"/>
            <a:chExt cx="5638800" cy="3834197"/>
          </a:xfrm>
        </p:grpSpPr>
        <p:grpSp>
          <p:nvGrpSpPr>
            <p:cNvPr id="197" name="Group 196"/>
            <p:cNvGrpSpPr/>
            <p:nvPr/>
          </p:nvGrpSpPr>
          <p:grpSpPr>
            <a:xfrm>
              <a:off x="2868493" y="4909299"/>
              <a:ext cx="2670682" cy="2692215"/>
              <a:chOff x="2868493" y="4909299"/>
              <a:chExt cx="2670682" cy="2692215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5306893" y="4912698"/>
                <a:ext cx="232282" cy="457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Group 195"/>
              <p:cNvGrpSpPr/>
              <p:nvPr/>
            </p:nvGrpSpPr>
            <p:grpSpPr>
              <a:xfrm>
                <a:off x="2868493" y="4909299"/>
                <a:ext cx="2670680" cy="2692215"/>
                <a:chOff x="2868493" y="4909299"/>
                <a:chExt cx="2670680" cy="2692215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878690" y="7601514"/>
                  <a:ext cx="2286000" cy="0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5174887" y="6741498"/>
                  <a:ext cx="0" cy="860016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5341986" y="5293698"/>
                  <a:ext cx="0" cy="1452621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5164690" y="6746319"/>
                  <a:ext cx="175342" cy="0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5343712" y="5293698"/>
                  <a:ext cx="195461" cy="76200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5259236" y="4909299"/>
                  <a:ext cx="34976" cy="228600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5225216" y="5137899"/>
                  <a:ext cx="0" cy="475612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868493" y="5605296"/>
                  <a:ext cx="2354265" cy="8215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5225216" y="5133083"/>
                  <a:ext cx="51134" cy="8215"/>
                </a:xfrm>
                <a:prstGeom prst="line">
                  <a:avLst/>
                </a:prstGeom>
                <a:ln w="38100">
                  <a:solidFill>
                    <a:srgbClr val="FF7C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" name="Group 197"/>
            <p:cNvGrpSpPr/>
            <p:nvPr/>
          </p:nvGrpSpPr>
          <p:grpSpPr>
            <a:xfrm>
              <a:off x="2875291" y="3767317"/>
              <a:ext cx="5632002" cy="2059781"/>
              <a:chOff x="2875291" y="3767317"/>
              <a:chExt cx="5632002" cy="2059781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2875291" y="4389495"/>
                <a:ext cx="218403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3093694" y="4226898"/>
                <a:ext cx="0" cy="162597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093694" y="4208610"/>
                <a:ext cx="1737360" cy="18288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831054" y="4208610"/>
                <a:ext cx="591980" cy="585216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5415801" y="4760298"/>
                <a:ext cx="204245" cy="33528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5622354" y="3791034"/>
                <a:ext cx="0" cy="969264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5615147" y="3769698"/>
                <a:ext cx="1287184" cy="14286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6892807" y="3767317"/>
                <a:ext cx="9524" cy="1450181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5840293" y="5217498"/>
                <a:ext cx="1062038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5721421" y="5217498"/>
                <a:ext cx="118872" cy="13716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5721421" y="5364182"/>
                <a:ext cx="1062038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781077" y="5253399"/>
                <a:ext cx="0" cy="118872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783535" y="4338813"/>
                <a:ext cx="0" cy="832104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5826286" y="4839450"/>
                <a:ext cx="47206" cy="163734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830858" y="4336432"/>
                <a:ext cx="950976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826286" y="4326908"/>
                <a:ext cx="0" cy="50959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873492" y="5003184"/>
                <a:ext cx="881201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816607" y="5000803"/>
                <a:ext cx="49816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6933292" y="4997408"/>
                <a:ext cx="1574001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497769" y="4991992"/>
                <a:ext cx="0" cy="835106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 flipH="1" flipV="1">
            <a:off x="4347647" y="3043892"/>
            <a:ext cx="232282" cy="4572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1919444" y="5732708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4215641" y="4872692"/>
            <a:ext cx="0" cy="860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4382740" y="3424892"/>
            <a:ext cx="0" cy="14526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4205444" y="4877513"/>
            <a:ext cx="175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265970" y="3269093"/>
            <a:ext cx="0" cy="475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909247" y="3736490"/>
            <a:ext cx="2354265" cy="8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916045" y="2520689"/>
            <a:ext cx="21840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2134448" y="2358092"/>
            <a:ext cx="0" cy="16259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2134448" y="2339804"/>
            <a:ext cx="1737360" cy="182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871808" y="2339804"/>
            <a:ext cx="591980" cy="58521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4347647" y="2925020"/>
            <a:ext cx="108908" cy="12749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4663108" y="1922228"/>
            <a:ext cx="0" cy="96926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4655901" y="1900892"/>
            <a:ext cx="1287184" cy="1428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933561" y="1898511"/>
            <a:ext cx="9524" cy="14501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4881047" y="3348692"/>
            <a:ext cx="1062038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4579929" y="3495376"/>
            <a:ext cx="18224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4762175" y="3495376"/>
            <a:ext cx="1062038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821831" y="3384593"/>
            <a:ext cx="0" cy="11887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824289" y="2470007"/>
            <a:ext cx="0" cy="83210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671052" y="2891492"/>
            <a:ext cx="195988" cy="791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4871612" y="2467626"/>
            <a:ext cx="95097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4867040" y="2458102"/>
            <a:ext cx="0" cy="50959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4263512" y="3257252"/>
            <a:ext cx="117274" cy="1867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 flipV="1">
            <a:off x="4348238" y="3053918"/>
            <a:ext cx="232282" cy="4572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H="1" flipV="1">
            <a:off x="4342363" y="3043179"/>
            <a:ext cx="232282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1914160" y="5731995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210357" y="4871979"/>
            <a:ext cx="0" cy="860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4377456" y="3424179"/>
            <a:ext cx="0" cy="14526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4200160" y="4876800"/>
            <a:ext cx="175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4379182" y="3424179"/>
            <a:ext cx="195461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4294706" y="3039780"/>
            <a:ext cx="34976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4260686" y="3268380"/>
            <a:ext cx="0" cy="475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1903963" y="3735777"/>
            <a:ext cx="2354265" cy="8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4260686" y="3263564"/>
            <a:ext cx="51134" cy="8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911283" y="2528876"/>
            <a:ext cx="21840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2129686" y="2366279"/>
            <a:ext cx="0" cy="16259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V="1">
            <a:off x="2129686" y="2347991"/>
            <a:ext cx="1737360" cy="182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867046" y="2347991"/>
            <a:ext cx="591980" cy="58521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V="1">
            <a:off x="4451793" y="2899679"/>
            <a:ext cx="204245" cy="3352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4658346" y="1930415"/>
            <a:ext cx="0" cy="96926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V="1">
            <a:off x="4651139" y="1909079"/>
            <a:ext cx="1287184" cy="1428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5928799" y="1906698"/>
            <a:ext cx="9524" cy="14501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4876285" y="3356879"/>
            <a:ext cx="1062038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4757413" y="3356879"/>
            <a:ext cx="118872" cy="13716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4757413" y="3503563"/>
            <a:ext cx="1062038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5817069" y="3392780"/>
            <a:ext cx="0" cy="11887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5819527" y="2478194"/>
            <a:ext cx="0" cy="83210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 flipV="1">
            <a:off x="4862278" y="2978831"/>
            <a:ext cx="47206" cy="16373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4866850" y="2475813"/>
            <a:ext cx="95097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862278" y="2466289"/>
            <a:ext cx="0" cy="50959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909484" y="3142565"/>
            <a:ext cx="88120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5852599" y="3140184"/>
            <a:ext cx="4981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969284" y="3136789"/>
            <a:ext cx="1574001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7533761" y="3131373"/>
            <a:ext cx="0" cy="83510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656809" y="1926307"/>
            <a:ext cx="0" cy="96926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V="1">
            <a:off x="4649602" y="1904971"/>
            <a:ext cx="1287184" cy="1428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5927262" y="1902590"/>
            <a:ext cx="9524" cy="145018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874748" y="3352771"/>
            <a:ext cx="106203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V="1">
            <a:off x="4755876" y="3352771"/>
            <a:ext cx="118872" cy="13716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4755876" y="3499455"/>
            <a:ext cx="106203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5815532" y="3388672"/>
            <a:ext cx="0" cy="1188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5817990" y="2474086"/>
            <a:ext cx="0" cy="8321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 flipV="1">
            <a:off x="4860741" y="2974723"/>
            <a:ext cx="47206" cy="16373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865313" y="2471705"/>
            <a:ext cx="95097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4860741" y="2462181"/>
            <a:ext cx="0" cy="5095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4907947" y="3138457"/>
            <a:ext cx="8812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5851062" y="3136076"/>
            <a:ext cx="4981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5967747" y="3132681"/>
            <a:ext cx="15740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7532224" y="3127265"/>
            <a:ext cx="0" cy="8351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5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400"/>
                            </p:stCondLst>
                            <p:childTnLst>
                              <p:par>
                                <p:cTn id="38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600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8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000"/>
                            </p:stCondLst>
                            <p:childTnLst>
                              <p:par>
                                <p:cTn id="39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400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600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200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00"/>
                            </p:stCondLst>
                            <p:childTnLst>
                              <p:par>
                                <p:cTn id="4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60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500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2000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000"/>
                            </p:stCondLst>
                            <p:childTnLst>
                              <p:par>
                                <p:cTn id="4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000"/>
                            </p:stCondLst>
                            <p:childTnLst>
                              <p:par>
                                <p:cTn id="4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4500"/>
                            </p:stCondLst>
                            <p:childTnLst>
                              <p:par>
                                <p:cTn id="4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0"/>
                            </p:stCondLst>
                            <p:childTnLst>
                              <p:par>
                                <p:cTn id="4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500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000"/>
                            </p:stCondLst>
                            <p:childTnLst>
                              <p:par>
                                <p:cTn id="5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Software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Analytical control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Storage of data (calibrations, results and alarms)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Full traceability for quality and audit trail purposes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Real-time results transmitted via standard transfer protocols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Set up of process alarms (injection monitoring)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/>
              <a:t>Odorant Measurement and Injection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5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699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Odorant Measurement and Injection Control</vt:lpstr>
      <vt:lpstr>Presentation</vt:lpstr>
      <vt:lpstr>Why do We Analyze for Sulfur Compounds?</vt:lpstr>
      <vt:lpstr>EnergyMEDOR</vt:lpstr>
      <vt:lpstr>Analysis Principal</vt:lpstr>
      <vt:lpstr>Overview</vt:lpstr>
      <vt:lpstr>Analytical Operation</vt:lpstr>
      <vt:lpstr>Analysis</vt:lpstr>
      <vt:lpstr>Software</vt:lpstr>
      <vt:lpstr>Sulfur Compounds Analyzed</vt:lpstr>
      <vt:lpstr>Sulfur Compounds Analyzed</vt:lpstr>
      <vt:lpstr>Sulfur Speciation</vt:lpstr>
      <vt:lpstr>3D Chromatograms</vt:lpstr>
      <vt:lpstr>Trend</vt:lpstr>
      <vt:lpstr>Trend</vt:lpstr>
      <vt:lpstr>Trend</vt:lpstr>
      <vt:lpstr>Annual Service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Measurement/Speciation of Marcaptans and Other Sulfurs</dc:title>
  <dc:creator>tmarchlewski</dc:creator>
  <cp:lastModifiedBy>tmarchlewski</cp:lastModifiedBy>
  <cp:revision>54</cp:revision>
  <dcterms:created xsi:type="dcterms:W3CDTF">2015-07-29T17:50:08Z</dcterms:created>
  <dcterms:modified xsi:type="dcterms:W3CDTF">2016-03-28T16:06:24Z</dcterms:modified>
</cp:coreProperties>
</file>