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7023100" cy="93091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974106-969F-48F2-9CDD-124DCAA7CFF8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76542F-0792-4FAE-81DE-4A3F800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24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1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9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6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8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9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F4A9-38AF-45A2-A60B-3DBCC0111D0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F800-201B-469F-8333-7823D12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9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p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Senate Bill 378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Providing Enforcement of 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Ohio’s Damage Prevention Law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oudpc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61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is primary function of the UTC?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The UTC is tasked with reviewing all reports submitted to them by the PUCO and determining whether or not a compliance failure occurred</a:t>
            </a:r>
          </a:p>
          <a:p>
            <a:pPr marL="0" indent="0" algn="ctr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The PUCO must enforce all recommendations of the UTC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7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are the fines/penalties for non-compliance?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1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st</a:t>
            </a:r>
            <a:r>
              <a:rPr lang="en-US" dirty="0" smtClean="0">
                <a:latin typeface="Arial Rounded MT Bold" panose="020F0704030504030204" pitchFamily="34" charset="0"/>
              </a:rPr>
              <a:t> time violations – training/education requirement, fine of up to $2500 or combination of both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2</a:t>
            </a:r>
            <a:r>
              <a:rPr lang="en-US" baseline="30000" dirty="0" smtClean="0">
                <a:latin typeface="Arial Rounded MT Bold" panose="020F0704030504030204" pitchFamily="34" charset="0"/>
              </a:rPr>
              <a:t>nd</a:t>
            </a:r>
            <a:r>
              <a:rPr lang="en-US" dirty="0" smtClean="0">
                <a:latin typeface="Arial Rounded MT Bold" panose="020F0704030504030204" pitchFamily="34" charset="0"/>
              </a:rPr>
              <a:t> time violations – training/education requirement, fine of up to $5000 or combination of both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“Persistent </a:t>
            </a:r>
            <a:r>
              <a:rPr lang="en-US" dirty="0" err="1" smtClean="0">
                <a:latin typeface="Arial Rounded MT Bold" panose="020F0704030504030204" pitchFamily="34" charset="0"/>
              </a:rPr>
              <a:t>Noncomplier</a:t>
            </a:r>
            <a:r>
              <a:rPr lang="en-US" dirty="0" smtClean="0">
                <a:latin typeface="Arial Rounded MT Bold" panose="020F0704030504030204" pitchFamily="34" charset="0"/>
              </a:rPr>
              <a:t>” – PUCO may impose fine of up to $</a:t>
            </a:r>
            <a:r>
              <a:rPr lang="en-US" dirty="0" smtClean="0">
                <a:latin typeface="Arial Rounded MT Bold" panose="020F0704030504030204" pitchFamily="34" charset="0"/>
              </a:rPr>
              <a:t>10000, in addition to recommendation of UTC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24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if I disagree with the finding of the UTC?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aggrieved party or the alleged responsible party may file for reconsideration with the PUCO within 30 days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If a reconsideration is filed, the PUCO will review the finding of the UTC and may hold a hearing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PUCO will affirm, reject or modify finding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1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How will the enforcement process be funded?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All utilities, excavators, developers and designers who participate in the one-call system will pay an annual registration fee </a:t>
            </a:r>
            <a:r>
              <a:rPr lang="en-US" u="sng" dirty="0" smtClean="0">
                <a:latin typeface="Arial Rounded MT Bold" panose="020F0704030504030204" pitchFamily="34" charset="0"/>
              </a:rPr>
              <a:t>not to exceed $50</a:t>
            </a:r>
            <a:r>
              <a:rPr lang="en-US" dirty="0" smtClean="0">
                <a:latin typeface="Arial Rounded MT Bold" panose="020F0704030504030204" pitchFamily="34" charset="0"/>
              </a:rPr>
              <a:t> to the PUCO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8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happens to the monies collected as a result of the fines?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2511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All fines collected will be deposited into the underground facilities protection fund and used solely to fund grants for underground utility damage prevention education awareness programs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2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Additional Resources…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Visit </a:t>
            </a:r>
            <a:r>
              <a:rPr lang="en-US" dirty="0" smtClean="0">
                <a:latin typeface="Arial Rounded MT Bold" panose="020F0704030504030204" pitchFamily="34" charset="0"/>
                <a:hlinkClick r:id="rId2"/>
              </a:rPr>
              <a:t>www.oups.org</a:t>
            </a:r>
            <a:r>
              <a:rPr lang="en-US" dirty="0" smtClean="0">
                <a:latin typeface="Arial Rounded MT Bold" panose="020F0704030504030204" pitchFamily="34" charset="0"/>
              </a:rPr>
              <a:t> for valuable resources</a:t>
            </a:r>
          </a:p>
          <a:p>
            <a:pPr marL="0" indent="0" algn="ctr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Senate Bill 378</a:t>
            </a: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FAQs</a:t>
            </a: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Enforcement Process Flow Chart</a:t>
            </a:r>
          </a:p>
        </p:txBody>
      </p:sp>
    </p:spTree>
    <p:extLst>
      <p:ext uri="{BB962C8B-B14F-4D97-AF65-F5344CB8AC3E}">
        <p14:creationId xmlns:p14="http://schemas.microsoft.com/office/powerpoint/2010/main" val="27663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Background…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Ohio Underground Damage Prevention Coalition (OUDPC) formed in 2011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House Bill 458 signed into law by Governor Kasich in December 2012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Senate Bill 378 introduced in October 2014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Senate Bill 378 passed by House and Senate and signed by Governor Kasich in December 2014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is Senate Bill 378?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Senate Bill 378 provides for the enforcement of Ohio’s underground damage prevention laws</a:t>
            </a:r>
          </a:p>
          <a:p>
            <a:pPr marL="0" indent="0" algn="ctr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It became active on January 1, 2016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9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will be enforced?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Most sections of Ohio’s damage prevention law will be enforced…</a:t>
            </a:r>
          </a:p>
          <a:p>
            <a:pPr marL="0" indent="0" algn="ctr">
              <a:buNone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153.64; divisions (A) and (B) of 3781.26; sections 3781.27 and 3781.28 to 3781.32; Chapter 4913</a:t>
            </a:r>
          </a:p>
          <a:p>
            <a:pPr marL="0" indent="0" algn="ctr"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SB 378 will only determine whether or not a compliance failure of one of these sections has occurred – any liability related to a damage must be determined within a court of law</a:t>
            </a:r>
          </a:p>
        </p:txBody>
      </p:sp>
    </p:spTree>
    <p:extLst>
      <p:ext uri="{BB962C8B-B14F-4D97-AF65-F5344CB8AC3E}">
        <p14:creationId xmlns:p14="http://schemas.microsoft.com/office/powerpoint/2010/main" val="297728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How will the enforcement process work?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Complaint driven process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“Aggrieved party” may file request for inquiry with the PUCO within 90 days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PUCO will notify the alleged responsible party and gather information 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PUCO will forward all information to the Underground Technical Committee (UTC)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5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What is the UTC?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 group of 17 industry experts tasked with reviewing all reported compliance violations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Representatives will be appointed by the state legislature and Governor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The purpose of the UTC is to provide industry knowledge and insight during the review of reported violations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1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Who will serve on the UTC?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by the House of Representatives: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Natural Gas – </a:t>
            </a:r>
            <a:r>
              <a:rPr lang="en-US" i="1" dirty="0" smtClean="0"/>
              <a:t>David Celona</a:t>
            </a:r>
            <a:endParaRPr lang="en-US" dirty="0" smtClean="0"/>
          </a:p>
          <a:p>
            <a:pPr lvl="1"/>
            <a:r>
              <a:rPr lang="en-US" dirty="0" smtClean="0"/>
              <a:t>Locator – </a:t>
            </a:r>
            <a:r>
              <a:rPr lang="en-US" i="1" dirty="0" smtClean="0"/>
              <a:t>Shaun Corrin</a:t>
            </a:r>
            <a:endParaRPr lang="en-US" dirty="0" smtClean="0"/>
          </a:p>
          <a:p>
            <a:pPr lvl="1"/>
            <a:r>
              <a:rPr lang="en-US" dirty="0" smtClean="0"/>
              <a:t>Electric Cooperative – </a:t>
            </a:r>
            <a:r>
              <a:rPr lang="en-US" i="1" dirty="0" smtClean="0"/>
              <a:t>Mark </a:t>
            </a:r>
            <a:r>
              <a:rPr lang="en-US" i="1" dirty="0" err="1" smtClean="0"/>
              <a:t>Zavislan</a:t>
            </a:r>
            <a:endParaRPr lang="en-US" dirty="0" smtClean="0"/>
          </a:p>
          <a:p>
            <a:pPr lvl="1"/>
            <a:r>
              <a:rPr lang="en-US" dirty="0" smtClean="0"/>
              <a:t>Commercial Excavator – </a:t>
            </a:r>
            <a:r>
              <a:rPr lang="en-US" i="1" dirty="0" smtClean="0"/>
              <a:t>William </a:t>
            </a:r>
            <a:r>
              <a:rPr lang="en-US" i="1" dirty="0" err="1" smtClean="0"/>
              <a:t>Hocevar</a:t>
            </a:r>
            <a:endParaRPr lang="en-US" dirty="0" smtClean="0"/>
          </a:p>
          <a:p>
            <a:pPr lvl="1"/>
            <a:r>
              <a:rPr lang="en-US" dirty="0" smtClean="0"/>
              <a:t>Commercial Excavator – </a:t>
            </a:r>
            <a:r>
              <a:rPr lang="en-US" i="1" dirty="0" smtClean="0"/>
              <a:t>Joe Igel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4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Who will serve on the UTC?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by the Senate:</a:t>
            </a:r>
          </a:p>
          <a:p>
            <a:endParaRPr lang="en-US" dirty="0"/>
          </a:p>
          <a:p>
            <a:pPr lvl="1"/>
            <a:r>
              <a:rPr lang="en-US" dirty="0" smtClean="0"/>
              <a:t>Gas Transmission – </a:t>
            </a:r>
            <a:r>
              <a:rPr lang="en-US" i="1" dirty="0" smtClean="0"/>
              <a:t>James Callan</a:t>
            </a:r>
          </a:p>
          <a:p>
            <a:pPr lvl="1"/>
            <a:r>
              <a:rPr lang="en-US" i="1" dirty="0"/>
              <a:t> </a:t>
            </a:r>
            <a:r>
              <a:rPr lang="en-US" dirty="0" smtClean="0"/>
              <a:t>Independent Oil Producers – </a:t>
            </a:r>
            <a:r>
              <a:rPr lang="en-US" i="1" dirty="0" smtClean="0"/>
              <a:t>Tom Stewart</a:t>
            </a:r>
          </a:p>
          <a:p>
            <a:pPr lvl="1"/>
            <a:r>
              <a:rPr lang="en-US" dirty="0" smtClean="0"/>
              <a:t>Cable TV – </a:t>
            </a:r>
            <a:r>
              <a:rPr lang="en-US" i="1" dirty="0" smtClean="0"/>
              <a:t>Frank Ward</a:t>
            </a:r>
          </a:p>
          <a:p>
            <a:pPr lvl="1"/>
            <a:r>
              <a:rPr lang="en-US" dirty="0" smtClean="0"/>
              <a:t>Commercial Excavator – </a:t>
            </a:r>
            <a:r>
              <a:rPr lang="en-US" i="1" dirty="0" smtClean="0"/>
              <a:t>Mark Potnick</a:t>
            </a:r>
          </a:p>
          <a:p>
            <a:pPr lvl="1"/>
            <a:r>
              <a:rPr lang="en-US" dirty="0" smtClean="0"/>
              <a:t>Commercial Excavator – </a:t>
            </a:r>
            <a:r>
              <a:rPr lang="en-US" i="1" dirty="0" smtClean="0"/>
              <a:t>John Kelly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471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Who will serve on the UTC?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Appointed by the Governor:</a:t>
            </a:r>
          </a:p>
          <a:p>
            <a:endParaRPr lang="en-US" dirty="0"/>
          </a:p>
          <a:p>
            <a:pPr lvl="1"/>
            <a:r>
              <a:rPr lang="en-US" dirty="0" smtClean="0"/>
              <a:t>Hazardous Liquids Pipeline – </a:t>
            </a:r>
            <a:r>
              <a:rPr lang="en-US" i="1" dirty="0" smtClean="0"/>
              <a:t>Jennifer Reams</a:t>
            </a:r>
          </a:p>
          <a:p>
            <a:pPr lvl="1"/>
            <a:r>
              <a:rPr lang="en-US" dirty="0" smtClean="0"/>
              <a:t>Department of Transportation – </a:t>
            </a:r>
            <a:r>
              <a:rPr lang="en-US" i="1" dirty="0" smtClean="0"/>
              <a:t>David </a:t>
            </a:r>
            <a:r>
              <a:rPr lang="en-US" i="1" dirty="0" err="1" smtClean="0"/>
              <a:t>Slatzer</a:t>
            </a:r>
            <a:endParaRPr lang="en-US" i="1" dirty="0" smtClean="0"/>
          </a:p>
          <a:p>
            <a:pPr lvl="1"/>
            <a:r>
              <a:rPr lang="en-US" dirty="0" smtClean="0"/>
              <a:t>Electric – </a:t>
            </a:r>
            <a:r>
              <a:rPr lang="en-US" i="1" dirty="0" smtClean="0"/>
              <a:t>David </a:t>
            </a:r>
            <a:r>
              <a:rPr lang="en-US" i="1" dirty="0" err="1" smtClean="0"/>
              <a:t>Losinski</a:t>
            </a:r>
            <a:endParaRPr lang="en-US" i="1" dirty="0" smtClean="0"/>
          </a:p>
          <a:p>
            <a:pPr lvl="1"/>
            <a:r>
              <a:rPr lang="en-US" dirty="0"/>
              <a:t>Municipal Corporation – </a:t>
            </a:r>
            <a:r>
              <a:rPr lang="en-US" i="1" dirty="0" smtClean="0"/>
              <a:t>Michael Perry</a:t>
            </a:r>
            <a:endParaRPr lang="en-US" i="1" dirty="0" smtClean="0"/>
          </a:p>
          <a:p>
            <a:pPr lvl="1"/>
            <a:r>
              <a:rPr lang="en-US" dirty="0" smtClean="0"/>
              <a:t>Telephone – </a:t>
            </a:r>
            <a:r>
              <a:rPr lang="en-US" i="1" u="sng" dirty="0" smtClean="0"/>
              <a:t>VACANT</a:t>
            </a:r>
          </a:p>
          <a:p>
            <a:pPr lvl="1"/>
            <a:r>
              <a:rPr lang="en-US" dirty="0" smtClean="0"/>
              <a:t>Designers/Developers/Surveyors </a:t>
            </a:r>
            <a:r>
              <a:rPr lang="en-US" dirty="0" smtClean="0"/>
              <a:t>– </a:t>
            </a:r>
            <a:r>
              <a:rPr lang="en-US" i="1" u="sng" dirty="0" smtClean="0"/>
              <a:t>VACANT</a:t>
            </a:r>
          </a:p>
          <a:p>
            <a:pPr lvl="1"/>
            <a:r>
              <a:rPr lang="en-US" dirty="0" smtClean="0"/>
              <a:t>General Public - </a:t>
            </a:r>
            <a:r>
              <a:rPr lang="en-US" i="1" u="sng" dirty="0" smtClean="0"/>
              <a:t>VACANT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15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620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Senate Bill 378</vt:lpstr>
      <vt:lpstr>Background…</vt:lpstr>
      <vt:lpstr>What is Senate Bill 378?</vt:lpstr>
      <vt:lpstr>What will be enforced?</vt:lpstr>
      <vt:lpstr>How will the enforcement process work?</vt:lpstr>
      <vt:lpstr>What is the UTC?</vt:lpstr>
      <vt:lpstr>Who will serve on the UTC?</vt:lpstr>
      <vt:lpstr>Who will serve on the UTC?</vt:lpstr>
      <vt:lpstr>Who will serve on the UTC?</vt:lpstr>
      <vt:lpstr>What is primary function of the UTC?</vt:lpstr>
      <vt:lpstr>What are the fines/penalties for non-compliance?</vt:lpstr>
      <vt:lpstr>What if I disagree with the finding of the UTC?</vt:lpstr>
      <vt:lpstr>How will the enforcement process be funded?</vt:lpstr>
      <vt:lpstr>What happens to the monies collected as a result of the fines?</vt:lpstr>
      <vt:lpstr>Additional Resources…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Bill 378</dc:title>
  <dc:creator>AbbyS</dc:creator>
  <cp:lastModifiedBy>AbbyS</cp:lastModifiedBy>
  <cp:revision>15</cp:revision>
  <cp:lastPrinted>2016-01-28T13:00:30Z</cp:lastPrinted>
  <dcterms:created xsi:type="dcterms:W3CDTF">2015-02-04T16:26:45Z</dcterms:created>
  <dcterms:modified xsi:type="dcterms:W3CDTF">2016-03-04T18:02:46Z</dcterms:modified>
</cp:coreProperties>
</file>