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handoutMasterIdLst>
    <p:handoutMasterId r:id="rId25"/>
  </p:handoutMasterIdLst>
  <p:sldIdLst>
    <p:sldId id="676" r:id="rId5"/>
    <p:sldId id="761" r:id="rId6"/>
    <p:sldId id="760" r:id="rId7"/>
    <p:sldId id="734" r:id="rId8"/>
    <p:sldId id="756" r:id="rId9"/>
    <p:sldId id="758" r:id="rId10"/>
    <p:sldId id="731" r:id="rId11"/>
    <p:sldId id="757" r:id="rId12"/>
    <p:sldId id="745" r:id="rId13"/>
    <p:sldId id="747" r:id="rId14"/>
    <p:sldId id="744" r:id="rId15"/>
    <p:sldId id="762" r:id="rId16"/>
    <p:sldId id="750" r:id="rId17"/>
    <p:sldId id="749" r:id="rId18"/>
    <p:sldId id="751" r:id="rId19"/>
    <p:sldId id="759" r:id="rId20"/>
    <p:sldId id="764" r:id="rId21"/>
    <p:sldId id="763" r:id="rId22"/>
    <p:sldId id="753"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0F0"/>
    <a:srgbClr val="993366"/>
    <a:srgbClr val="FFFFCC"/>
    <a:srgbClr val="60229E"/>
    <a:srgbClr val="00DE64"/>
    <a:srgbClr val="FDDEA1"/>
    <a:srgbClr val="DAE0E2"/>
    <a:srgbClr val="F4F298"/>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586" autoAdjust="0"/>
    <p:restoredTop sz="67453" autoAdjust="0"/>
  </p:normalViewPr>
  <p:slideViewPr>
    <p:cSldViewPr snapToGrid="0">
      <p:cViewPr varScale="1">
        <p:scale>
          <a:sx n="50" d="100"/>
          <a:sy n="50" d="100"/>
        </p:scale>
        <p:origin x="1314" y="48"/>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6163"/>
    </p:cViewPr>
  </p:sorterViewPr>
  <p:notesViewPr>
    <p:cSldViewPr snapToGrid="0">
      <p:cViewPr varScale="1">
        <p:scale>
          <a:sx n="63" d="100"/>
          <a:sy n="63" d="100"/>
        </p:scale>
        <p:origin x="-3086"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b" anchorCtr="0"/>
          <a:lstStyle/>
          <a:p>
            <a:pPr algn="l">
              <a:defRPr>
                <a:solidFill>
                  <a:schemeClr val="tx2"/>
                </a:solidFill>
              </a:defRPr>
            </a:pPr>
            <a:r>
              <a:rPr lang="en-US" dirty="0">
                <a:solidFill>
                  <a:schemeClr val="tx2"/>
                </a:solidFill>
              </a:rPr>
              <a:t>Marcellus Estimated</a:t>
            </a:r>
          </a:p>
          <a:p>
            <a:pPr algn="l">
              <a:defRPr>
                <a:solidFill>
                  <a:schemeClr val="tx2"/>
                </a:solidFill>
              </a:defRPr>
            </a:pPr>
            <a:r>
              <a:rPr lang="en-US" dirty="0">
                <a:solidFill>
                  <a:schemeClr val="tx2"/>
                </a:solidFill>
              </a:rPr>
              <a:t>Production Volumes </a:t>
            </a:r>
            <a:r>
              <a:rPr lang="en-US" b="0" dirty="0">
                <a:solidFill>
                  <a:schemeClr val="tx2"/>
                </a:solidFill>
              </a:rPr>
              <a:t>(Bcfd)</a:t>
            </a:r>
          </a:p>
        </c:rich>
      </c:tx>
      <c:layout>
        <c:manualLayout>
          <c:xMode val="edge"/>
          <c:yMode val="edge"/>
          <c:x val="3.8923665791776037E-2"/>
          <c:y val="5.5555555555555552E-2"/>
        </c:manualLayout>
      </c:layout>
      <c:overlay val="0"/>
    </c:title>
    <c:autoTitleDeleted val="0"/>
    <c:plotArea>
      <c:layout>
        <c:manualLayout>
          <c:layoutTarget val="inner"/>
          <c:xMode val="edge"/>
          <c:yMode val="edge"/>
          <c:x val="7.7466025080198314E-2"/>
          <c:y val="0.31752001169865784"/>
          <c:w val="0.8627561971420239"/>
          <c:h val="0.53799248125081178"/>
        </c:manualLayout>
      </c:layout>
      <c:areaChart>
        <c:grouping val="standard"/>
        <c:varyColors val="0"/>
        <c:ser>
          <c:idx val="0"/>
          <c:order val="0"/>
          <c:cat>
            <c:numRef>
              <c:f>Sheet3!$R$9:$R$28</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Sheet3!$T$9:$T$28</c:f>
              <c:numCache>
                <c:formatCode>_(* #,##0.000_);_(* \(#,##0.000\);_(* "-"??_);_(@_)</c:formatCode>
                <c:ptCount val="20"/>
                <c:pt idx="0">
                  <c:v>3.4288864603907103</c:v>
                </c:pt>
                <c:pt idx="1">
                  <c:v>6.6575317414557098</c:v>
                </c:pt>
                <c:pt idx="2">
                  <c:v>9.9276068252462988</c:v>
                </c:pt>
                <c:pt idx="3">
                  <c:v>14.012766740602622</c:v>
                </c:pt>
                <c:pt idx="4">
                  <c:v>16.388084528608498</c:v>
                </c:pt>
                <c:pt idx="5">
                  <c:v>18.528371938286888</c:v>
                </c:pt>
                <c:pt idx="6">
                  <c:v>23.379545016043863</c:v>
                </c:pt>
                <c:pt idx="7">
                  <c:v>25.34905591865628</c:v>
                </c:pt>
                <c:pt idx="8">
                  <c:v>27.084773202238843</c:v>
                </c:pt>
                <c:pt idx="9">
                  <c:v>28.813667508462682</c:v>
                </c:pt>
                <c:pt idx="10">
                  <c:v>29.258405737348255</c:v>
                </c:pt>
                <c:pt idx="11">
                  <c:v>29.994799712926884</c:v>
                </c:pt>
                <c:pt idx="12">
                  <c:v>30.606409723277952</c:v>
                </c:pt>
                <c:pt idx="13">
                  <c:v>31.602797115287284</c:v>
                </c:pt>
                <c:pt idx="14">
                  <c:v>32.963957271974472</c:v>
                </c:pt>
                <c:pt idx="15">
                  <c:v>33.705567233127731</c:v>
                </c:pt>
                <c:pt idx="16">
                  <c:v>34.981190106481677</c:v>
                </c:pt>
                <c:pt idx="17">
                  <c:v>34.836104048409666</c:v>
                </c:pt>
                <c:pt idx="18">
                  <c:v>35.137157946098128</c:v>
                </c:pt>
                <c:pt idx="19">
                  <c:v>36.278004083278603</c:v>
                </c:pt>
              </c:numCache>
            </c:numRef>
          </c:val>
        </c:ser>
        <c:ser>
          <c:idx val="1"/>
          <c:order val="1"/>
          <c:spPr>
            <a:solidFill>
              <a:schemeClr val="bg1"/>
            </a:solidFill>
          </c:spPr>
          <c:cat>
            <c:numRef>
              <c:f>Sheet3!$R$9:$R$28</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Sheet3!$U$9:$U$28</c:f>
              <c:numCache>
                <c:formatCode>_(* #,##0.000_);_(* \(#,##0.000\);_(* "-"??_);_(@_)</c:formatCode>
                <c:ptCount val="20"/>
                <c:pt idx="0">
                  <c:v>3.4000000000000004</c:v>
                </c:pt>
                <c:pt idx="1">
                  <c:v>6.6999999999999993</c:v>
                </c:pt>
                <c:pt idx="2">
                  <c:v>9.8000000000000007</c:v>
                </c:pt>
                <c:pt idx="3">
                  <c:v>14.012766740602622</c:v>
                </c:pt>
                <c:pt idx="4">
                  <c:v>16.388000000000002</c:v>
                </c:pt>
                <c:pt idx="5">
                  <c:v>18.449122949118973</c:v>
                </c:pt>
                <c:pt idx="6">
                  <c:v>19.254147854710283</c:v>
                </c:pt>
                <c:pt idx="7">
                  <c:v>23.224144332995557</c:v>
                </c:pt>
                <c:pt idx="8">
                  <c:v>25.660902986496154</c:v>
                </c:pt>
                <c:pt idx="9">
                  <c:v>26.949434939915292</c:v>
                </c:pt>
                <c:pt idx="10">
                  <c:v>27.148700039528784</c:v>
                </c:pt>
                <c:pt idx="11">
                  <c:v>28.274275028736028</c:v>
                </c:pt>
                <c:pt idx="12">
                  <c:v>27.022874015882095</c:v>
                </c:pt>
                <c:pt idx="13">
                  <c:v>29.084099549053164</c:v>
                </c:pt>
                <c:pt idx="14">
                  <c:v>31.935222649120831</c:v>
                </c:pt>
                <c:pt idx="15">
                  <c:v>32.413912159965555</c:v>
                </c:pt>
                <c:pt idx="16">
                  <c:v>31.350787125044068</c:v>
                </c:pt>
                <c:pt idx="17">
                  <c:v>32.311769182265891</c:v>
                </c:pt>
                <c:pt idx="18">
                  <c:v>32.18357576639572</c:v>
                </c:pt>
                <c:pt idx="19">
                  <c:v>33.079206600478166</c:v>
                </c:pt>
              </c:numCache>
            </c:numRef>
          </c:val>
        </c:ser>
        <c:dLbls>
          <c:showLegendKey val="0"/>
          <c:showVal val="0"/>
          <c:showCatName val="0"/>
          <c:showSerName val="0"/>
          <c:showPercent val="0"/>
          <c:showBubbleSize val="0"/>
        </c:dLbls>
        <c:axId val="299278304"/>
        <c:axId val="299279872"/>
      </c:areaChart>
      <c:catAx>
        <c:axId val="299278304"/>
        <c:scaling>
          <c:orientation val="minMax"/>
        </c:scaling>
        <c:delete val="0"/>
        <c:axPos val="b"/>
        <c:numFmt formatCode="General" sourceLinked="1"/>
        <c:majorTickMark val="out"/>
        <c:minorTickMark val="none"/>
        <c:tickLblPos val="nextTo"/>
        <c:crossAx val="299279872"/>
        <c:crosses val="autoZero"/>
        <c:auto val="1"/>
        <c:lblAlgn val="ctr"/>
        <c:lblOffset val="100"/>
        <c:tickLblSkip val="2"/>
        <c:noMultiLvlLbl val="0"/>
      </c:catAx>
      <c:valAx>
        <c:axId val="299279872"/>
        <c:scaling>
          <c:orientation val="minMax"/>
        </c:scaling>
        <c:delete val="0"/>
        <c:axPos val="l"/>
        <c:majorGridlines/>
        <c:numFmt formatCode="#,##0" sourceLinked="0"/>
        <c:majorTickMark val="out"/>
        <c:minorTickMark val="none"/>
        <c:tickLblPos val="nextTo"/>
        <c:crossAx val="299278304"/>
        <c:crosses val="autoZero"/>
        <c:crossBetween val="midCat"/>
      </c:valAx>
    </c:plotArea>
    <c:plotVisOnly val="1"/>
    <c:dispBlanksAs val="zero"/>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solidFill>
                  <a:schemeClr val="tx2"/>
                </a:solidFill>
              </a:defRPr>
            </a:pPr>
            <a:r>
              <a:rPr lang="en-US" dirty="0">
                <a:solidFill>
                  <a:schemeClr val="tx2"/>
                </a:solidFill>
              </a:rPr>
              <a:t>Utica Estimated </a:t>
            </a:r>
          </a:p>
          <a:p>
            <a:pPr algn="l">
              <a:defRPr>
                <a:solidFill>
                  <a:schemeClr val="tx2"/>
                </a:solidFill>
              </a:defRPr>
            </a:pPr>
            <a:r>
              <a:rPr lang="en-US" dirty="0">
                <a:solidFill>
                  <a:schemeClr val="tx2"/>
                </a:solidFill>
              </a:rPr>
              <a:t>Production Volumes </a:t>
            </a:r>
            <a:r>
              <a:rPr lang="en-US" b="0" dirty="0">
                <a:solidFill>
                  <a:schemeClr val="tx2"/>
                </a:solidFill>
              </a:rPr>
              <a:t>(Bcfd)</a:t>
            </a:r>
          </a:p>
        </c:rich>
      </c:tx>
      <c:layout>
        <c:manualLayout>
          <c:xMode val="edge"/>
          <c:yMode val="edge"/>
          <c:x val="5.7319335083114632E-2"/>
          <c:y val="4.1666666666666664E-2"/>
        </c:manualLayout>
      </c:layout>
      <c:overlay val="0"/>
    </c:title>
    <c:autoTitleDeleted val="0"/>
    <c:plotArea>
      <c:layout/>
      <c:areaChart>
        <c:grouping val="standard"/>
        <c:varyColors val="0"/>
        <c:ser>
          <c:idx val="0"/>
          <c:order val="0"/>
          <c:cat>
            <c:numRef>
              <c:f>Sheet3!$A$9:$A$28</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Sheet3!$X$9:$X$28</c:f>
              <c:numCache>
                <c:formatCode>_(* #,##0.000_);_(* \(#,##0.000\);_(* "-"??_);_(@_)</c:formatCode>
                <c:ptCount val="20"/>
                <c:pt idx="0">
                  <c:v>3.4443235535752396E-2</c:v>
                </c:pt>
                <c:pt idx="1">
                  <c:v>3.1384813747805003E-2</c:v>
                </c:pt>
                <c:pt idx="2">
                  <c:v>0.39157117908918121</c:v>
                </c:pt>
                <c:pt idx="3">
                  <c:v>1.0869931913000901</c:v>
                </c:pt>
                <c:pt idx="4">
                  <c:v>2.5328653519051194</c:v>
                </c:pt>
                <c:pt idx="5">
                  <c:v>3.6971193732581273</c:v>
                </c:pt>
                <c:pt idx="6">
                  <c:v>5.2479033454630075</c:v>
                </c:pt>
                <c:pt idx="7">
                  <c:v>6.0300253851443903</c:v>
                </c:pt>
                <c:pt idx="8">
                  <c:v>6.5118312685481534</c:v>
                </c:pt>
                <c:pt idx="9">
                  <c:v>7.4646062618942421</c:v>
                </c:pt>
                <c:pt idx="10">
                  <c:v>8.3265064270690878</c:v>
                </c:pt>
                <c:pt idx="11">
                  <c:v>9.0798684602256259</c:v>
                </c:pt>
                <c:pt idx="12">
                  <c:v>9.8289742278506811</c:v>
                </c:pt>
                <c:pt idx="13">
                  <c:v>10.47684457558945</c:v>
                </c:pt>
                <c:pt idx="14">
                  <c:v>11.132097498299803</c:v>
                </c:pt>
                <c:pt idx="15">
                  <c:v>11.728373743205253</c:v>
                </c:pt>
                <c:pt idx="16">
                  <c:v>12.284543934927877</c:v>
                </c:pt>
                <c:pt idx="17">
                  <c:v>12.804764353987226</c:v>
                </c:pt>
                <c:pt idx="18">
                  <c:v>13.292856932116848</c:v>
                </c:pt>
                <c:pt idx="19">
                  <c:v>13.722582356943185</c:v>
                </c:pt>
              </c:numCache>
            </c:numRef>
          </c:val>
        </c:ser>
        <c:ser>
          <c:idx val="1"/>
          <c:order val="1"/>
          <c:spPr>
            <a:solidFill>
              <a:schemeClr val="bg1"/>
            </a:solidFill>
          </c:spPr>
          <c:cat>
            <c:numRef>
              <c:f>Sheet3!$A$9:$A$28</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Sheet3!$Y$9:$Y$28</c:f>
              <c:numCache>
                <c:formatCode>_(* #,##0.000_);_(* \(#,##0.000\);_(* "-"??_);_(@_)</c:formatCode>
                <c:ptCount val="20"/>
                <c:pt idx="0">
                  <c:v>3.4443235535752396E-2</c:v>
                </c:pt>
                <c:pt idx="1">
                  <c:v>2.9126326648989398E-2</c:v>
                </c:pt>
                <c:pt idx="2">
                  <c:v>0.39157117908918121</c:v>
                </c:pt>
                <c:pt idx="3">
                  <c:v>1.258</c:v>
                </c:pt>
                <c:pt idx="4">
                  <c:v>2.5340000000000003</c:v>
                </c:pt>
                <c:pt idx="5">
                  <c:v>3.6762639343915127</c:v>
                </c:pt>
                <c:pt idx="6">
                  <c:v>4.2251028228870835</c:v>
                </c:pt>
                <c:pt idx="7">
                  <c:v>5.1889607078595876</c:v>
                </c:pt>
                <c:pt idx="8">
                  <c:v>6.4834843413977001</c:v>
                </c:pt>
                <c:pt idx="9">
                  <c:v>7.0578286536412351</c:v>
                </c:pt>
                <c:pt idx="10">
                  <c:v>7.1690878177475064</c:v>
                </c:pt>
                <c:pt idx="11">
                  <c:v>7.7729370255419603</c:v>
                </c:pt>
                <c:pt idx="12">
                  <c:v>8.3120949168893237</c:v>
                </c:pt>
                <c:pt idx="13">
                  <c:v>8.7249731595502009</c:v>
                </c:pt>
                <c:pt idx="14">
                  <c:v>9.2333194513386676</c:v>
                </c:pt>
                <c:pt idx="15">
                  <c:v>9.6529469279468536</c:v>
                </c:pt>
                <c:pt idx="16">
                  <c:v>10.111341460857794</c:v>
                </c:pt>
                <c:pt idx="17">
                  <c:v>10.630863894209844</c:v>
                </c:pt>
                <c:pt idx="18">
                  <c:v>11.245153688521944</c:v>
                </c:pt>
                <c:pt idx="19">
                  <c:v>11.711386832362306</c:v>
                </c:pt>
              </c:numCache>
            </c:numRef>
          </c:val>
        </c:ser>
        <c:dLbls>
          <c:showLegendKey val="0"/>
          <c:showVal val="0"/>
          <c:showCatName val="0"/>
          <c:showSerName val="0"/>
          <c:showPercent val="0"/>
          <c:showBubbleSize val="0"/>
        </c:dLbls>
        <c:axId val="283758168"/>
        <c:axId val="242782216"/>
      </c:areaChart>
      <c:catAx>
        <c:axId val="283758168"/>
        <c:scaling>
          <c:orientation val="minMax"/>
        </c:scaling>
        <c:delete val="0"/>
        <c:axPos val="b"/>
        <c:numFmt formatCode="General" sourceLinked="1"/>
        <c:majorTickMark val="out"/>
        <c:minorTickMark val="none"/>
        <c:tickLblPos val="nextTo"/>
        <c:crossAx val="242782216"/>
        <c:crosses val="autoZero"/>
        <c:auto val="1"/>
        <c:lblAlgn val="ctr"/>
        <c:lblOffset val="100"/>
        <c:tickLblSkip val="2"/>
        <c:noMultiLvlLbl val="0"/>
      </c:catAx>
      <c:valAx>
        <c:axId val="242782216"/>
        <c:scaling>
          <c:orientation val="minMax"/>
          <c:max val="40"/>
        </c:scaling>
        <c:delete val="0"/>
        <c:axPos val="l"/>
        <c:majorGridlines/>
        <c:numFmt formatCode="#,##0" sourceLinked="0"/>
        <c:majorTickMark val="out"/>
        <c:minorTickMark val="none"/>
        <c:tickLblPos val="nextTo"/>
        <c:crossAx val="283758168"/>
        <c:crosses val="autoZero"/>
        <c:crossBetween val="midCat"/>
      </c:valAx>
    </c:plotArea>
    <c:plotVisOnly val="1"/>
    <c:dispBlanksAs val="zero"/>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0.47814</cdr:x>
      <cdr:y>0.74608</cdr:y>
    </cdr:from>
    <cdr:to>
      <cdr:x>0.94975</cdr:x>
      <cdr:y>0.82386</cdr:y>
    </cdr:to>
    <cdr:sp macro="" textlink="">
      <cdr:nvSpPr>
        <cdr:cNvPr id="2" name="TextBox 1"/>
        <cdr:cNvSpPr txBox="1"/>
      </cdr:nvSpPr>
      <cdr:spPr>
        <a:xfrm xmlns:a="http://schemas.openxmlformats.org/drawingml/2006/main">
          <a:off x="1639530" y="1642835"/>
          <a:ext cx="1617165" cy="1712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i="1" dirty="0"/>
            <a:t>Source:  Various Consultants</a:t>
          </a:r>
        </a:p>
      </cdr:txBody>
    </cdr:sp>
  </cdr:relSizeAnchor>
</c:userShapes>
</file>

<file path=ppt/drawings/drawing2.xml><?xml version="1.0" encoding="utf-8"?>
<c:userShapes xmlns:c="http://schemas.openxmlformats.org/drawingml/2006/chart">
  <cdr:relSizeAnchor xmlns:cdr="http://schemas.openxmlformats.org/drawingml/2006/chartDrawing">
    <cdr:from>
      <cdr:x>0.49554</cdr:x>
      <cdr:y>0.77828</cdr:y>
    </cdr:from>
    <cdr:to>
      <cdr:x>0.925</cdr:x>
      <cdr:y>0.84745</cdr:y>
    </cdr:to>
    <cdr:sp macro="" textlink="">
      <cdr:nvSpPr>
        <cdr:cNvPr id="2" name="TextBox 1"/>
        <cdr:cNvSpPr txBox="1"/>
      </cdr:nvSpPr>
      <cdr:spPr>
        <a:xfrm xmlns:a="http://schemas.openxmlformats.org/drawingml/2006/main">
          <a:off x="1791930" y="1773433"/>
          <a:ext cx="1552948" cy="1576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i="1" dirty="0"/>
            <a:t>Source:  Various Consultants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607" tIns="46804" rIns="93607" bIns="46804" rtlCol="0"/>
          <a:lstStyle>
            <a:lvl1pPr algn="l">
              <a:defRPr sz="1300"/>
            </a:lvl1pPr>
          </a:lstStyle>
          <a:p>
            <a:endParaRPr lang="en-US" dirty="0"/>
          </a:p>
        </p:txBody>
      </p:sp>
      <p:sp>
        <p:nvSpPr>
          <p:cNvPr id="3" name="Date Placeholder 2"/>
          <p:cNvSpPr>
            <a:spLocks noGrp="1"/>
          </p:cNvSpPr>
          <p:nvPr>
            <p:ph type="dt" sz="quarter" idx="1"/>
          </p:nvPr>
        </p:nvSpPr>
        <p:spPr>
          <a:xfrm>
            <a:off x="3970938" y="2"/>
            <a:ext cx="3037840" cy="464820"/>
          </a:xfrm>
          <a:prstGeom prst="rect">
            <a:avLst/>
          </a:prstGeom>
        </p:spPr>
        <p:txBody>
          <a:bodyPr vert="horz" lIns="93607" tIns="46804" rIns="93607" bIns="46804" rtlCol="0"/>
          <a:lstStyle>
            <a:lvl1pPr algn="r">
              <a:defRPr sz="1300"/>
            </a:lvl1pPr>
          </a:lstStyle>
          <a:p>
            <a:fld id="{20A9AAED-87DE-48D1-A94C-7406219D6AFA}" type="datetimeFigureOut">
              <a:rPr lang="en-US" smtClean="0"/>
              <a:pPr/>
              <a:t>7/18/2016</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3607" tIns="46804" rIns="93607" bIns="46804"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9"/>
            <a:ext cx="3037840" cy="464820"/>
          </a:xfrm>
          <a:prstGeom prst="rect">
            <a:avLst/>
          </a:prstGeom>
        </p:spPr>
        <p:txBody>
          <a:bodyPr vert="horz" lIns="93607" tIns="46804" rIns="93607" bIns="46804" rtlCol="0" anchor="b"/>
          <a:lstStyle>
            <a:lvl1pPr algn="r">
              <a:defRPr sz="1300"/>
            </a:lvl1pPr>
          </a:lstStyle>
          <a:p>
            <a:fld id="{37FF5C0B-8022-4D8F-96E7-1F584D121D77}" type="slidenum">
              <a:rPr lang="en-US" smtClean="0"/>
              <a:pPr/>
              <a:t>‹#›</a:t>
            </a:fld>
            <a:endParaRPr lang="en-US" dirty="0"/>
          </a:p>
        </p:txBody>
      </p:sp>
    </p:spTree>
    <p:extLst>
      <p:ext uri="{BB962C8B-B14F-4D97-AF65-F5344CB8AC3E}">
        <p14:creationId xmlns:p14="http://schemas.microsoft.com/office/powerpoint/2010/main" val="23744474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808038" y="420688"/>
            <a:ext cx="5551487" cy="4165600"/>
          </a:xfrm>
          <a:prstGeom prst="rect">
            <a:avLst/>
          </a:prstGeom>
          <a:noFill/>
          <a:ln w="12700">
            <a:solidFill>
              <a:schemeClr val="bg1">
                <a:lumMod val="85000"/>
              </a:schemeClr>
            </a:solidFill>
          </a:ln>
        </p:spPr>
        <p:txBody>
          <a:bodyPr vert="horz" lIns="93607" tIns="46804" rIns="93607" bIns="46804" rtlCol="0" anchor="ctr"/>
          <a:lstStyle/>
          <a:p>
            <a:endParaRPr lang="en-US" dirty="0"/>
          </a:p>
        </p:txBody>
      </p:sp>
      <p:sp>
        <p:nvSpPr>
          <p:cNvPr id="6" name="Footer Placeholder 5"/>
          <p:cNvSpPr>
            <a:spLocks noGrp="1"/>
          </p:cNvSpPr>
          <p:nvPr>
            <p:ph type="ftr" sz="quarter" idx="4"/>
          </p:nvPr>
        </p:nvSpPr>
        <p:spPr>
          <a:xfrm>
            <a:off x="0" y="8829969"/>
            <a:ext cx="3037840" cy="464820"/>
          </a:xfrm>
          <a:prstGeom prst="rect">
            <a:avLst/>
          </a:prstGeom>
        </p:spPr>
        <p:txBody>
          <a:bodyPr vert="horz" lIns="93607" tIns="46804" rIns="93607" bIns="46804"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3607" tIns="46804" rIns="93607" bIns="46804" rtlCol="0" anchor="b"/>
          <a:lstStyle>
            <a:lvl1pPr algn="r">
              <a:defRPr sz="1300">
                <a:solidFill>
                  <a:schemeClr val="bg1">
                    <a:lumMod val="50000"/>
                  </a:schemeClr>
                </a:solidFill>
              </a:defRPr>
            </a:lvl1pPr>
          </a:lstStyle>
          <a:p>
            <a:fld id="{CBAA93FB-9416-456D-8DBA-C55A7EDCBA86}" type="slidenum">
              <a:rPr lang="en-US" smtClean="0"/>
              <a:pPr/>
              <a:t>‹#›</a:t>
            </a:fld>
            <a:endParaRPr lang="en-US" dirty="0"/>
          </a:p>
        </p:txBody>
      </p:sp>
      <p:cxnSp>
        <p:nvCxnSpPr>
          <p:cNvPr id="9" name="Straight Connector 8"/>
          <p:cNvCxnSpPr/>
          <p:nvPr/>
        </p:nvCxnSpPr>
        <p:spPr bwMode="gray">
          <a:xfrm>
            <a:off x="809283" y="4951041"/>
            <a:ext cx="55476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809283" y="5244823"/>
            <a:ext cx="55476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809283" y="5538605"/>
            <a:ext cx="55476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809283" y="5832388"/>
            <a:ext cx="55476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809283" y="6126169"/>
            <a:ext cx="55476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a:off x="809283" y="6419950"/>
            <a:ext cx="55476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809283" y="6713733"/>
            <a:ext cx="55476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809283" y="7007515"/>
            <a:ext cx="55476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gray">
          <a:xfrm>
            <a:off x="809283" y="7301297"/>
            <a:ext cx="55476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809283" y="7595080"/>
            <a:ext cx="55476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809283" y="7888862"/>
            <a:ext cx="55476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809283" y="8182643"/>
            <a:ext cx="55476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a:off x="809283" y="8476425"/>
            <a:ext cx="55476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a:off x="809283" y="8770208"/>
            <a:ext cx="55476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a:off x="809283" y="9063990"/>
            <a:ext cx="55476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Notes Placeholder 4"/>
          <p:cNvSpPr>
            <a:spLocks noGrp="1"/>
          </p:cNvSpPr>
          <p:nvPr>
            <p:ph type="body" sz="quarter" idx="3"/>
          </p:nvPr>
        </p:nvSpPr>
        <p:spPr>
          <a:xfrm>
            <a:off x="778933" y="4725673"/>
            <a:ext cx="5608320" cy="3552553"/>
          </a:xfrm>
          <a:prstGeom prst="rect">
            <a:avLst/>
          </a:prstGeom>
        </p:spPr>
        <p:txBody>
          <a:bodyPr vert="horz" lIns="93607" tIns="46804" rIns="93607" bIns="468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24956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AA93FB-9416-456D-8DBA-C55A7EDCBA86}" type="slidenum">
              <a:rPr lang="en-US" smtClean="0"/>
              <a:pPr/>
              <a:t>1</a:t>
            </a:fld>
            <a:endParaRPr lang="en-US" dirty="0"/>
          </a:p>
        </p:txBody>
      </p:sp>
    </p:spTree>
    <p:extLst>
      <p:ext uri="{BB962C8B-B14F-4D97-AF65-F5344CB8AC3E}">
        <p14:creationId xmlns:p14="http://schemas.microsoft.com/office/powerpoint/2010/main" val="2745973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AA93FB-9416-456D-8DBA-C55A7EDCBA86}" type="slidenum">
              <a:rPr lang="en-US" smtClean="0"/>
              <a:pPr/>
              <a:t>11</a:t>
            </a:fld>
            <a:endParaRPr lang="en-US" dirty="0"/>
          </a:p>
        </p:txBody>
      </p:sp>
    </p:spTree>
    <p:extLst>
      <p:ext uri="{BB962C8B-B14F-4D97-AF65-F5344CB8AC3E}">
        <p14:creationId xmlns:p14="http://schemas.microsoft.com/office/powerpoint/2010/main" val="2096788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A93FB-9416-456D-8DBA-C55A7EDCBA86}" type="slidenum">
              <a:rPr lang="en-US" smtClean="0"/>
              <a:pPr/>
              <a:t>12</a:t>
            </a:fld>
            <a:endParaRPr lang="en-US"/>
          </a:p>
        </p:txBody>
      </p:sp>
    </p:spTree>
    <p:extLst>
      <p:ext uri="{BB962C8B-B14F-4D97-AF65-F5344CB8AC3E}">
        <p14:creationId xmlns:p14="http://schemas.microsoft.com/office/powerpoint/2010/main" val="1661428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A93FB-9416-456D-8DBA-C55A7EDCBA86}" type="slidenum">
              <a:rPr lang="en-US" smtClean="0"/>
              <a:pPr/>
              <a:t>13</a:t>
            </a:fld>
            <a:endParaRPr lang="en-US" dirty="0"/>
          </a:p>
        </p:txBody>
      </p:sp>
    </p:spTree>
    <p:extLst>
      <p:ext uri="{BB962C8B-B14F-4D97-AF65-F5344CB8AC3E}">
        <p14:creationId xmlns:p14="http://schemas.microsoft.com/office/powerpoint/2010/main" val="2278575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BAA93FB-9416-456D-8DBA-C55A7EDCBA86}" type="slidenum">
              <a:rPr lang="en-US" smtClean="0"/>
              <a:pPr/>
              <a:t>14</a:t>
            </a:fld>
            <a:endParaRPr lang="en-US" dirty="0"/>
          </a:p>
        </p:txBody>
      </p:sp>
    </p:spTree>
    <p:extLst>
      <p:ext uri="{BB962C8B-B14F-4D97-AF65-F5344CB8AC3E}">
        <p14:creationId xmlns:p14="http://schemas.microsoft.com/office/powerpoint/2010/main" val="551925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BAA93FB-9416-456D-8DBA-C55A7EDCBA86}" type="slidenum">
              <a:rPr lang="en-US" smtClean="0"/>
              <a:pPr/>
              <a:t>15</a:t>
            </a:fld>
            <a:endParaRPr lang="en-US" dirty="0"/>
          </a:p>
        </p:txBody>
      </p:sp>
    </p:spTree>
    <p:extLst>
      <p:ext uri="{BB962C8B-B14F-4D97-AF65-F5344CB8AC3E}">
        <p14:creationId xmlns:p14="http://schemas.microsoft.com/office/powerpoint/2010/main" val="4255324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A93FB-9416-456D-8DBA-C55A7EDCBA86}" type="slidenum">
              <a:rPr lang="en-US" smtClean="0"/>
              <a:pPr/>
              <a:t>16</a:t>
            </a:fld>
            <a:endParaRPr lang="en-US" dirty="0"/>
          </a:p>
        </p:txBody>
      </p:sp>
    </p:spTree>
    <p:extLst>
      <p:ext uri="{BB962C8B-B14F-4D97-AF65-F5344CB8AC3E}">
        <p14:creationId xmlns:p14="http://schemas.microsoft.com/office/powerpoint/2010/main" val="3938972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AA93FB-9416-456D-8DBA-C55A7EDCBA86}" type="slidenum">
              <a:rPr lang="en-US" smtClean="0"/>
              <a:pPr/>
              <a:t>17</a:t>
            </a:fld>
            <a:endParaRPr lang="en-US"/>
          </a:p>
        </p:txBody>
      </p:sp>
    </p:spTree>
    <p:extLst>
      <p:ext uri="{BB962C8B-B14F-4D97-AF65-F5344CB8AC3E}">
        <p14:creationId xmlns:p14="http://schemas.microsoft.com/office/powerpoint/2010/main" val="1888639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A93FB-9416-456D-8DBA-C55A7EDCBA86}" type="slidenum">
              <a:rPr lang="en-US" smtClean="0"/>
              <a:pPr/>
              <a:t>18</a:t>
            </a:fld>
            <a:endParaRPr lang="en-US" dirty="0"/>
          </a:p>
        </p:txBody>
      </p:sp>
    </p:spTree>
    <p:extLst>
      <p:ext uri="{BB962C8B-B14F-4D97-AF65-F5344CB8AC3E}">
        <p14:creationId xmlns:p14="http://schemas.microsoft.com/office/powerpoint/2010/main" val="1104712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AA93FB-9416-456D-8DBA-C55A7EDCBA86}" type="slidenum">
              <a:rPr lang="en-US" smtClean="0"/>
              <a:pPr/>
              <a:t>19</a:t>
            </a:fld>
            <a:endParaRPr lang="en-US" dirty="0"/>
          </a:p>
        </p:txBody>
      </p:sp>
    </p:spTree>
    <p:extLst>
      <p:ext uri="{BB962C8B-B14F-4D97-AF65-F5344CB8AC3E}">
        <p14:creationId xmlns:p14="http://schemas.microsoft.com/office/powerpoint/2010/main" val="173151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BAA93FB-9416-456D-8DBA-C55A7EDCBA86}" type="slidenum">
              <a:rPr lang="en-US" smtClean="0"/>
              <a:pPr/>
              <a:t>2</a:t>
            </a:fld>
            <a:endParaRPr lang="en-US"/>
          </a:p>
        </p:txBody>
      </p:sp>
      <p:sp>
        <p:nvSpPr>
          <p:cNvPr id="7" name="Slide Image Placeholder 6"/>
          <p:cNvSpPr>
            <a:spLocks noGrp="1" noRot="1" noChangeAspect="1"/>
          </p:cNvSpPr>
          <p:nvPr>
            <p:ph type="sldImg"/>
          </p:nvPr>
        </p:nvSpPr>
        <p:spPr/>
      </p:sp>
      <p:sp>
        <p:nvSpPr>
          <p:cNvPr id="8" name="Notes Placeholder 7"/>
          <p:cNvSpPr>
            <a:spLocks noGrp="1"/>
          </p:cNvSpPr>
          <p:nvPr>
            <p:ph type="body" idx="1"/>
          </p:nvPr>
        </p:nvSpPr>
        <p:spPr/>
        <p:txBody>
          <a:bodyPr>
            <a:normAutofit/>
          </a:bodyPr>
          <a:lstStyle/>
          <a:p>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0822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AA93FB-9416-456D-8DBA-C55A7EDCBA86}" type="slidenum">
              <a:rPr lang="en-US" smtClean="0"/>
              <a:pPr/>
              <a:t>3</a:t>
            </a:fld>
            <a:endParaRPr lang="en-US" dirty="0"/>
          </a:p>
        </p:txBody>
      </p:sp>
    </p:spTree>
    <p:extLst>
      <p:ext uri="{BB962C8B-B14F-4D97-AF65-F5344CB8AC3E}">
        <p14:creationId xmlns:p14="http://schemas.microsoft.com/office/powerpoint/2010/main" val="125950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CBAA93FB-9416-456D-8DBA-C55A7EDCBA86}" type="slidenum">
              <a:rPr lang="en-US" smtClean="0"/>
              <a:pPr/>
              <a:t>4</a:t>
            </a:fld>
            <a:endParaRPr lang="en-US" dirty="0"/>
          </a:p>
        </p:txBody>
      </p:sp>
      <p:sp>
        <p:nvSpPr>
          <p:cNvPr id="9" name="Slide Image Placeholder 8"/>
          <p:cNvSpPr>
            <a:spLocks noGrp="1" noRot="1" noChangeAspect="1"/>
          </p:cNvSpPr>
          <p:nvPr>
            <p:ph type="sldImg"/>
          </p:nvPr>
        </p:nvSpPr>
        <p:spPr>
          <a:xfrm>
            <a:off x="687388" y="514350"/>
            <a:ext cx="5635625" cy="4227513"/>
          </a:xfrm>
        </p:spPr>
      </p:sp>
      <p:sp>
        <p:nvSpPr>
          <p:cNvPr id="10" name="Notes Placeholder 9"/>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22557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CBAA93FB-9416-456D-8DBA-C55A7EDCBA86}" type="slidenum">
              <a:rPr lang="en-US" smtClean="0"/>
              <a:pPr/>
              <a:t>5</a:t>
            </a:fld>
            <a:endParaRPr lang="en-US" dirty="0"/>
          </a:p>
        </p:txBody>
      </p:sp>
      <p:sp>
        <p:nvSpPr>
          <p:cNvPr id="9" name="Slide Image Placeholder 8"/>
          <p:cNvSpPr>
            <a:spLocks noGrp="1" noRot="1" noChangeAspect="1"/>
          </p:cNvSpPr>
          <p:nvPr>
            <p:ph type="sldImg"/>
          </p:nvPr>
        </p:nvSpPr>
        <p:spPr>
          <a:xfrm>
            <a:off x="687388" y="514350"/>
            <a:ext cx="5635625" cy="4227513"/>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2557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804863" y="420688"/>
            <a:ext cx="5554662" cy="4165600"/>
          </a:xfrm>
          <a:noFill/>
          <a:ln>
            <a:solidFill>
              <a:srgbClr val="D9D9D9"/>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endParaRPr lang="en-US" dirty="0" smtClean="0"/>
          </a:p>
        </p:txBody>
      </p:sp>
      <p:sp>
        <p:nvSpPr>
          <p:cNvPr id="4" name="Slide Number Placeholder 3"/>
          <p:cNvSpPr>
            <a:spLocks noGrp="1"/>
          </p:cNvSpPr>
          <p:nvPr>
            <p:ph type="sldNum" sz="quarter" idx="5"/>
          </p:nvPr>
        </p:nvSpPr>
        <p:spPr/>
        <p:txBody>
          <a:bodyPr/>
          <a:lstStyle/>
          <a:p>
            <a:pPr>
              <a:defRPr/>
            </a:pPr>
            <a:fld id="{B8DAB7C5-BF53-4544-AFF1-AD0F5015A1BB}" type="slidenum">
              <a:rPr lang="en-US" smtClean="0"/>
              <a:pPr>
                <a:defRPr/>
              </a:pPr>
              <a:t>6</a:t>
            </a:fld>
            <a:endParaRPr lang="en-US" dirty="0"/>
          </a:p>
        </p:txBody>
      </p:sp>
    </p:spTree>
    <p:extLst>
      <p:ext uri="{BB962C8B-B14F-4D97-AF65-F5344CB8AC3E}">
        <p14:creationId xmlns:p14="http://schemas.microsoft.com/office/powerpoint/2010/main" val="117535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p:txBody>
          <a:bodyPr/>
          <a:lstStyle/>
          <a:p>
            <a:fld id="{61B96783-C443-425D-9FEC-B6C9EA651D52}" type="slidenum">
              <a:rPr lang="en-US" smtClean="0">
                <a:solidFill>
                  <a:prstClr val="black"/>
                </a:solidFill>
              </a:rPr>
              <a:pPr/>
              <a:t>7</a:t>
            </a:fld>
            <a:endParaRPr lang="en-US" dirty="0">
              <a:solidFill>
                <a:prstClr val="black"/>
              </a:solidFill>
            </a:endParaRPr>
          </a:p>
        </p:txBody>
      </p:sp>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76973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420688"/>
            <a:ext cx="5553075" cy="41656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AA93FB-9416-456D-8DBA-C55A7EDCBA86}" type="slidenum">
              <a:rPr lang="en-US" smtClean="0"/>
              <a:pPr/>
              <a:t>9</a:t>
            </a:fld>
            <a:endParaRPr lang="en-US" dirty="0"/>
          </a:p>
        </p:txBody>
      </p:sp>
    </p:spTree>
    <p:extLst>
      <p:ext uri="{BB962C8B-B14F-4D97-AF65-F5344CB8AC3E}">
        <p14:creationId xmlns:p14="http://schemas.microsoft.com/office/powerpoint/2010/main" val="153878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AA93FB-9416-456D-8DBA-C55A7EDCBA86}" type="slidenum">
              <a:rPr lang="en-US" smtClean="0"/>
              <a:pPr/>
              <a:t>10</a:t>
            </a:fld>
            <a:endParaRPr lang="en-US" dirty="0"/>
          </a:p>
        </p:txBody>
      </p:sp>
    </p:spTree>
    <p:extLst>
      <p:ext uri="{BB962C8B-B14F-4D97-AF65-F5344CB8AC3E}">
        <p14:creationId xmlns:p14="http://schemas.microsoft.com/office/powerpoint/2010/main" val="935134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539"/>
          <a:stretch/>
        </p:blipFill>
        <p:spPr>
          <a:xfrm>
            <a:off x="0" y="2454242"/>
            <a:ext cx="2362200" cy="4403757"/>
          </a:xfrm>
          <a:prstGeom prst="round1Rect">
            <a:avLst>
              <a:gd name="adj" fmla="val 12588"/>
            </a:avLst>
          </a:prstGeom>
        </p:spPr>
      </p:pic>
      <p:sp>
        <p:nvSpPr>
          <p:cNvPr id="9" name="Round Single Corner Rectangle 8"/>
          <p:cNvSpPr/>
          <p:nvPr userDrawn="1"/>
        </p:nvSpPr>
        <p:spPr bwMode="invGray">
          <a:xfrm flipH="1">
            <a:off x="2571184" y="2454242"/>
            <a:ext cx="6572816" cy="4403758"/>
          </a:xfrm>
          <a:prstGeom prst="round1Rect">
            <a:avLst>
              <a:gd name="adj" fmla="val 9553"/>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Subtitle 2"/>
          <p:cNvSpPr>
            <a:spLocks noGrp="1"/>
          </p:cNvSpPr>
          <p:nvPr>
            <p:ph type="subTitle" idx="1"/>
          </p:nvPr>
        </p:nvSpPr>
        <p:spPr bwMode="invGray">
          <a:xfrm>
            <a:off x="3133253" y="5409159"/>
            <a:ext cx="5549153" cy="914400"/>
          </a:xfrm>
          <a:noFill/>
          <a:ln w="3175">
            <a:noFill/>
          </a:ln>
        </p:spPr>
        <p:txBody>
          <a:bodyPr anchor="ctr">
            <a:normAutofit/>
          </a:bodyPr>
          <a:lstStyle>
            <a:lvl1pPr marL="0" indent="0" algn="r">
              <a:spcBef>
                <a:spcPts val="0"/>
              </a:spcBef>
              <a:spcAft>
                <a:spcPts val="0"/>
              </a:spcAft>
              <a:buNone/>
              <a:def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bwMode="invGray">
          <a:xfrm>
            <a:off x="3044982" y="3866584"/>
            <a:ext cx="5641818" cy="1228165"/>
          </a:xfrm>
        </p:spPr>
        <p:txBody>
          <a:bodyPr vert="horz" lIns="91440" tIns="45720" rIns="91440" bIns="45720" rtlCol="0" anchor="ctr">
            <a:normAutofit/>
          </a:bodyPr>
          <a:lstStyle>
            <a:lvl1pPr>
              <a:def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lang="en-US" dirty="0" smtClean="0"/>
              <a:t>Click to edit Master title style</a:t>
            </a:r>
            <a:endParaRPr lang="en-US" dirty="0"/>
          </a:p>
        </p:txBody>
      </p:sp>
      <p:grpSp>
        <p:nvGrpSpPr>
          <p:cNvPr id="4" name="Group 5"/>
          <p:cNvGrpSpPr>
            <a:grpSpLocks noChangeAspect="1"/>
          </p:cNvGrpSpPr>
          <p:nvPr userDrawn="1"/>
        </p:nvGrpSpPr>
        <p:grpSpPr bwMode="auto">
          <a:xfrm>
            <a:off x="6553200" y="762000"/>
            <a:ext cx="1891229" cy="762000"/>
            <a:chOff x="662" y="233"/>
            <a:chExt cx="2884" cy="1162"/>
          </a:xfrm>
        </p:grpSpPr>
        <p:sp>
          <p:nvSpPr>
            <p:cNvPr id="5" name="AutoShape 4"/>
            <p:cNvSpPr>
              <a:spLocks noChangeAspect="1" noChangeArrowheads="1" noTextEdit="1"/>
            </p:cNvSpPr>
            <p:nvPr userDrawn="1"/>
          </p:nvSpPr>
          <p:spPr bwMode="auto">
            <a:xfrm>
              <a:off x="662" y="233"/>
              <a:ext cx="2884"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667" y="391"/>
              <a:ext cx="484" cy="610"/>
            </a:xfrm>
            <a:custGeom>
              <a:avLst/>
              <a:gdLst>
                <a:gd name="T0" fmla="*/ 0 w 484"/>
                <a:gd name="T1" fmla="*/ 610 h 610"/>
                <a:gd name="T2" fmla="*/ 0 w 484"/>
                <a:gd name="T3" fmla="*/ 0 h 610"/>
                <a:gd name="T4" fmla="*/ 120 w 484"/>
                <a:gd name="T5" fmla="*/ 0 h 610"/>
                <a:gd name="T6" fmla="*/ 368 w 484"/>
                <a:gd name="T7" fmla="*/ 406 h 610"/>
                <a:gd name="T8" fmla="*/ 368 w 484"/>
                <a:gd name="T9" fmla="*/ 0 h 610"/>
                <a:gd name="T10" fmla="*/ 484 w 484"/>
                <a:gd name="T11" fmla="*/ 0 h 610"/>
                <a:gd name="T12" fmla="*/ 484 w 484"/>
                <a:gd name="T13" fmla="*/ 610 h 610"/>
                <a:gd name="T14" fmla="*/ 361 w 484"/>
                <a:gd name="T15" fmla="*/ 610 h 610"/>
                <a:gd name="T16" fmla="*/ 115 w 484"/>
                <a:gd name="T17" fmla="*/ 213 h 610"/>
                <a:gd name="T18" fmla="*/ 115 w 484"/>
                <a:gd name="T19" fmla="*/ 610 h 610"/>
                <a:gd name="T20" fmla="*/ 0 w 484"/>
                <a:gd name="T21"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4" h="610">
                  <a:moveTo>
                    <a:pt x="0" y="610"/>
                  </a:moveTo>
                  <a:lnTo>
                    <a:pt x="0" y="0"/>
                  </a:lnTo>
                  <a:lnTo>
                    <a:pt x="120" y="0"/>
                  </a:lnTo>
                  <a:lnTo>
                    <a:pt x="368" y="406"/>
                  </a:lnTo>
                  <a:lnTo>
                    <a:pt x="368" y="0"/>
                  </a:lnTo>
                  <a:lnTo>
                    <a:pt x="484" y="0"/>
                  </a:lnTo>
                  <a:lnTo>
                    <a:pt x="484" y="610"/>
                  </a:lnTo>
                  <a:lnTo>
                    <a:pt x="361" y="610"/>
                  </a:lnTo>
                  <a:lnTo>
                    <a:pt x="115" y="213"/>
                  </a:lnTo>
                  <a:lnTo>
                    <a:pt x="115" y="610"/>
                  </a:lnTo>
                  <a:lnTo>
                    <a:pt x="0" y="61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userDrawn="1"/>
          </p:nvSpPr>
          <p:spPr bwMode="auto">
            <a:xfrm>
              <a:off x="1226" y="391"/>
              <a:ext cx="461" cy="610"/>
            </a:xfrm>
            <a:custGeom>
              <a:avLst/>
              <a:gdLst>
                <a:gd name="T0" fmla="*/ 0 w 461"/>
                <a:gd name="T1" fmla="*/ 610 h 610"/>
                <a:gd name="T2" fmla="*/ 0 w 461"/>
                <a:gd name="T3" fmla="*/ 0 h 610"/>
                <a:gd name="T4" fmla="*/ 452 w 461"/>
                <a:gd name="T5" fmla="*/ 0 h 610"/>
                <a:gd name="T6" fmla="*/ 452 w 461"/>
                <a:gd name="T7" fmla="*/ 104 h 610"/>
                <a:gd name="T8" fmla="*/ 123 w 461"/>
                <a:gd name="T9" fmla="*/ 104 h 610"/>
                <a:gd name="T10" fmla="*/ 123 w 461"/>
                <a:gd name="T11" fmla="*/ 239 h 610"/>
                <a:gd name="T12" fmla="*/ 428 w 461"/>
                <a:gd name="T13" fmla="*/ 239 h 610"/>
                <a:gd name="T14" fmla="*/ 428 w 461"/>
                <a:gd name="T15" fmla="*/ 340 h 610"/>
                <a:gd name="T16" fmla="*/ 123 w 461"/>
                <a:gd name="T17" fmla="*/ 340 h 610"/>
                <a:gd name="T18" fmla="*/ 123 w 461"/>
                <a:gd name="T19" fmla="*/ 506 h 610"/>
                <a:gd name="T20" fmla="*/ 461 w 461"/>
                <a:gd name="T21" fmla="*/ 506 h 610"/>
                <a:gd name="T22" fmla="*/ 461 w 461"/>
                <a:gd name="T23" fmla="*/ 610 h 610"/>
                <a:gd name="T24" fmla="*/ 0 w 461"/>
                <a:gd name="T25"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610">
                  <a:moveTo>
                    <a:pt x="0" y="610"/>
                  </a:moveTo>
                  <a:lnTo>
                    <a:pt x="0" y="0"/>
                  </a:lnTo>
                  <a:lnTo>
                    <a:pt x="452" y="0"/>
                  </a:lnTo>
                  <a:lnTo>
                    <a:pt x="452" y="104"/>
                  </a:lnTo>
                  <a:lnTo>
                    <a:pt x="123" y="104"/>
                  </a:lnTo>
                  <a:lnTo>
                    <a:pt x="123" y="239"/>
                  </a:lnTo>
                  <a:lnTo>
                    <a:pt x="428" y="239"/>
                  </a:lnTo>
                  <a:lnTo>
                    <a:pt x="428" y="340"/>
                  </a:lnTo>
                  <a:lnTo>
                    <a:pt x="123" y="340"/>
                  </a:lnTo>
                  <a:lnTo>
                    <a:pt x="123" y="506"/>
                  </a:lnTo>
                  <a:lnTo>
                    <a:pt x="461" y="506"/>
                  </a:lnTo>
                  <a:lnTo>
                    <a:pt x="461" y="610"/>
                  </a:lnTo>
                  <a:lnTo>
                    <a:pt x="0" y="61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userDrawn="1"/>
          </p:nvSpPr>
          <p:spPr bwMode="auto">
            <a:xfrm>
              <a:off x="2351" y="391"/>
              <a:ext cx="484" cy="619"/>
            </a:xfrm>
            <a:custGeom>
              <a:avLst/>
              <a:gdLst>
                <a:gd name="T0" fmla="*/ 0 w 205"/>
                <a:gd name="T1" fmla="*/ 0 h 262"/>
                <a:gd name="T2" fmla="*/ 52 w 205"/>
                <a:gd name="T3" fmla="*/ 0 h 262"/>
                <a:gd name="T4" fmla="*/ 52 w 205"/>
                <a:gd name="T5" fmla="*/ 139 h 262"/>
                <a:gd name="T6" fmla="*/ 54 w 205"/>
                <a:gd name="T7" fmla="*/ 182 h 262"/>
                <a:gd name="T8" fmla="*/ 69 w 205"/>
                <a:gd name="T9" fmla="*/ 208 h 262"/>
                <a:gd name="T10" fmla="*/ 104 w 205"/>
                <a:gd name="T11" fmla="*/ 217 h 262"/>
                <a:gd name="T12" fmla="*/ 137 w 205"/>
                <a:gd name="T13" fmla="*/ 208 h 262"/>
                <a:gd name="T14" fmla="*/ 151 w 205"/>
                <a:gd name="T15" fmla="*/ 186 h 262"/>
                <a:gd name="T16" fmla="*/ 153 w 205"/>
                <a:gd name="T17" fmla="*/ 142 h 262"/>
                <a:gd name="T18" fmla="*/ 153 w 205"/>
                <a:gd name="T19" fmla="*/ 0 h 262"/>
                <a:gd name="T20" fmla="*/ 205 w 205"/>
                <a:gd name="T21" fmla="*/ 0 h 262"/>
                <a:gd name="T22" fmla="*/ 205 w 205"/>
                <a:gd name="T23" fmla="*/ 135 h 262"/>
                <a:gd name="T24" fmla="*/ 201 w 205"/>
                <a:gd name="T25" fmla="*/ 201 h 262"/>
                <a:gd name="T26" fmla="*/ 185 w 205"/>
                <a:gd name="T27" fmla="*/ 233 h 262"/>
                <a:gd name="T28" fmla="*/ 155 w 205"/>
                <a:gd name="T29" fmla="*/ 254 h 262"/>
                <a:gd name="T30" fmla="*/ 105 w 205"/>
                <a:gd name="T31" fmla="*/ 262 h 262"/>
                <a:gd name="T32" fmla="*/ 49 w 205"/>
                <a:gd name="T33" fmla="*/ 253 h 262"/>
                <a:gd name="T34" fmla="*/ 19 w 205"/>
                <a:gd name="T35" fmla="*/ 231 h 262"/>
                <a:gd name="T36" fmla="*/ 5 w 205"/>
                <a:gd name="T37" fmla="*/ 203 h 262"/>
                <a:gd name="T38" fmla="*/ 0 w 205"/>
                <a:gd name="T39" fmla="*/ 137 h 262"/>
                <a:gd name="T40" fmla="*/ 0 w 205"/>
                <a:gd name="T4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262">
                  <a:moveTo>
                    <a:pt x="0" y="0"/>
                  </a:moveTo>
                  <a:cubicBezTo>
                    <a:pt x="52" y="0"/>
                    <a:pt x="52" y="0"/>
                    <a:pt x="52" y="0"/>
                  </a:cubicBezTo>
                  <a:cubicBezTo>
                    <a:pt x="52" y="139"/>
                    <a:pt x="52" y="139"/>
                    <a:pt x="52" y="139"/>
                  </a:cubicBezTo>
                  <a:cubicBezTo>
                    <a:pt x="52" y="162"/>
                    <a:pt x="52" y="176"/>
                    <a:pt x="54" y="182"/>
                  </a:cubicBezTo>
                  <a:cubicBezTo>
                    <a:pt x="56" y="193"/>
                    <a:pt x="61" y="201"/>
                    <a:pt x="69" y="208"/>
                  </a:cubicBezTo>
                  <a:cubicBezTo>
                    <a:pt x="78" y="214"/>
                    <a:pt x="89" y="217"/>
                    <a:pt x="104" y="217"/>
                  </a:cubicBezTo>
                  <a:cubicBezTo>
                    <a:pt x="119" y="217"/>
                    <a:pt x="130" y="214"/>
                    <a:pt x="137" y="208"/>
                  </a:cubicBezTo>
                  <a:cubicBezTo>
                    <a:pt x="145" y="202"/>
                    <a:pt x="149" y="195"/>
                    <a:pt x="151" y="186"/>
                  </a:cubicBezTo>
                  <a:cubicBezTo>
                    <a:pt x="152" y="177"/>
                    <a:pt x="153" y="163"/>
                    <a:pt x="153" y="142"/>
                  </a:cubicBezTo>
                  <a:cubicBezTo>
                    <a:pt x="153" y="0"/>
                    <a:pt x="153" y="0"/>
                    <a:pt x="153" y="0"/>
                  </a:cubicBezTo>
                  <a:cubicBezTo>
                    <a:pt x="205" y="0"/>
                    <a:pt x="205" y="0"/>
                    <a:pt x="205" y="0"/>
                  </a:cubicBezTo>
                  <a:cubicBezTo>
                    <a:pt x="205" y="135"/>
                    <a:pt x="205" y="135"/>
                    <a:pt x="205" y="135"/>
                  </a:cubicBezTo>
                  <a:cubicBezTo>
                    <a:pt x="205" y="166"/>
                    <a:pt x="204" y="188"/>
                    <a:pt x="201" y="201"/>
                  </a:cubicBezTo>
                  <a:cubicBezTo>
                    <a:pt x="198" y="213"/>
                    <a:pt x="193" y="224"/>
                    <a:pt x="185" y="233"/>
                  </a:cubicBezTo>
                  <a:cubicBezTo>
                    <a:pt x="178" y="242"/>
                    <a:pt x="168" y="249"/>
                    <a:pt x="155" y="254"/>
                  </a:cubicBezTo>
                  <a:cubicBezTo>
                    <a:pt x="142" y="259"/>
                    <a:pt x="126" y="262"/>
                    <a:pt x="105" y="262"/>
                  </a:cubicBezTo>
                  <a:cubicBezTo>
                    <a:pt x="81" y="262"/>
                    <a:pt x="62" y="259"/>
                    <a:pt x="49" y="253"/>
                  </a:cubicBezTo>
                  <a:cubicBezTo>
                    <a:pt x="37" y="248"/>
                    <a:pt x="27" y="240"/>
                    <a:pt x="19" y="231"/>
                  </a:cubicBezTo>
                  <a:cubicBezTo>
                    <a:pt x="12" y="222"/>
                    <a:pt x="7" y="213"/>
                    <a:pt x="5" y="203"/>
                  </a:cubicBezTo>
                  <a:cubicBezTo>
                    <a:pt x="1" y="188"/>
                    <a:pt x="0" y="166"/>
                    <a:pt x="0" y="137"/>
                  </a:cubicBezTo>
                  <a:lnTo>
                    <a:pt x="0" y="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2887" y="379"/>
              <a:ext cx="496" cy="631"/>
            </a:xfrm>
            <a:custGeom>
              <a:avLst/>
              <a:gdLst>
                <a:gd name="T0" fmla="*/ 0 w 210"/>
                <a:gd name="T1" fmla="*/ 179 h 267"/>
                <a:gd name="T2" fmla="*/ 51 w 210"/>
                <a:gd name="T3" fmla="*/ 174 h 267"/>
                <a:gd name="T4" fmla="*/ 70 w 210"/>
                <a:gd name="T5" fmla="*/ 211 h 267"/>
                <a:gd name="T6" fmla="*/ 107 w 210"/>
                <a:gd name="T7" fmla="*/ 223 h 267"/>
                <a:gd name="T8" fmla="*/ 145 w 210"/>
                <a:gd name="T9" fmla="*/ 212 h 267"/>
                <a:gd name="T10" fmla="*/ 158 w 210"/>
                <a:gd name="T11" fmla="*/ 188 h 267"/>
                <a:gd name="T12" fmla="*/ 152 w 210"/>
                <a:gd name="T13" fmla="*/ 172 h 267"/>
                <a:gd name="T14" fmla="*/ 134 w 210"/>
                <a:gd name="T15" fmla="*/ 161 h 267"/>
                <a:gd name="T16" fmla="*/ 92 w 210"/>
                <a:gd name="T17" fmla="*/ 150 h 267"/>
                <a:gd name="T18" fmla="*/ 33 w 210"/>
                <a:gd name="T19" fmla="*/ 124 h 267"/>
                <a:gd name="T20" fmla="*/ 10 w 210"/>
                <a:gd name="T21" fmla="*/ 72 h 267"/>
                <a:gd name="T22" fmla="*/ 21 w 210"/>
                <a:gd name="T23" fmla="*/ 36 h 267"/>
                <a:gd name="T24" fmla="*/ 53 w 210"/>
                <a:gd name="T25" fmla="*/ 9 h 267"/>
                <a:gd name="T26" fmla="*/ 104 w 210"/>
                <a:gd name="T27" fmla="*/ 0 h 267"/>
                <a:gd name="T28" fmla="*/ 177 w 210"/>
                <a:gd name="T29" fmla="*/ 22 h 267"/>
                <a:gd name="T30" fmla="*/ 202 w 210"/>
                <a:gd name="T31" fmla="*/ 78 h 267"/>
                <a:gd name="T32" fmla="*/ 150 w 210"/>
                <a:gd name="T33" fmla="*/ 81 h 267"/>
                <a:gd name="T34" fmla="*/ 136 w 210"/>
                <a:gd name="T35" fmla="*/ 52 h 267"/>
                <a:gd name="T36" fmla="*/ 103 w 210"/>
                <a:gd name="T37" fmla="*/ 44 h 267"/>
                <a:gd name="T38" fmla="*/ 68 w 210"/>
                <a:gd name="T39" fmla="*/ 53 h 267"/>
                <a:gd name="T40" fmla="*/ 59 w 210"/>
                <a:gd name="T41" fmla="*/ 69 h 267"/>
                <a:gd name="T42" fmla="*/ 67 w 210"/>
                <a:gd name="T43" fmla="*/ 84 h 267"/>
                <a:gd name="T44" fmla="*/ 115 w 210"/>
                <a:gd name="T45" fmla="*/ 102 h 267"/>
                <a:gd name="T46" fmla="*/ 171 w 210"/>
                <a:gd name="T47" fmla="*/ 120 h 267"/>
                <a:gd name="T48" fmla="*/ 200 w 210"/>
                <a:gd name="T49" fmla="*/ 146 h 267"/>
                <a:gd name="T50" fmla="*/ 210 w 210"/>
                <a:gd name="T51" fmla="*/ 187 h 267"/>
                <a:gd name="T52" fmla="*/ 198 w 210"/>
                <a:gd name="T53" fmla="*/ 229 h 267"/>
                <a:gd name="T54" fmla="*/ 163 w 210"/>
                <a:gd name="T55" fmla="*/ 258 h 267"/>
                <a:gd name="T56" fmla="*/ 107 w 210"/>
                <a:gd name="T57" fmla="*/ 267 h 267"/>
                <a:gd name="T58" fmla="*/ 32 w 210"/>
                <a:gd name="T59" fmla="*/ 244 h 267"/>
                <a:gd name="T60" fmla="*/ 0 w 210"/>
                <a:gd name="T61" fmla="*/ 17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0" h="267">
                  <a:moveTo>
                    <a:pt x="0" y="179"/>
                  </a:moveTo>
                  <a:cubicBezTo>
                    <a:pt x="51" y="174"/>
                    <a:pt x="51" y="174"/>
                    <a:pt x="51" y="174"/>
                  </a:cubicBezTo>
                  <a:cubicBezTo>
                    <a:pt x="54" y="191"/>
                    <a:pt x="60" y="203"/>
                    <a:pt x="70" y="211"/>
                  </a:cubicBezTo>
                  <a:cubicBezTo>
                    <a:pt x="79" y="219"/>
                    <a:pt x="91" y="223"/>
                    <a:pt x="107" y="223"/>
                  </a:cubicBezTo>
                  <a:cubicBezTo>
                    <a:pt x="124" y="223"/>
                    <a:pt x="137" y="220"/>
                    <a:pt x="145" y="212"/>
                  </a:cubicBezTo>
                  <a:cubicBezTo>
                    <a:pt x="154" y="205"/>
                    <a:pt x="158" y="197"/>
                    <a:pt x="158" y="188"/>
                  </a:cubicBezTo>
                  <a:cubicBezTo>
                    <a:pt x="158" y="182"/>
                    <a:pt x="156" y="176"/>
                    <a:pt x="152" y="172"/>
                  </a:cubicBezTo>
                  <a:cubicBezTo>
                    <a:pt x="149" y="168"/>
                    <a:pt x="143" y="164"/>
                    <a:pt x="134" y="161"/>
                  </a:cubicBezTo>
                  <a:cubicBezTo>
                    <a:pt x="128" y="159"/>
                    <a:pt x="114" y="155"/>
                    <a:pt x="92" y="150"/>
                  </a:cubicBezTo>
                  <a:cubicBezTo>
                    <a:pt x="64" y="143"/>
                    <a:pt x="45" y="134"/>
                    <a:pt x="33" y="124"/>
                  </a:cubicBezTo>
                  <a:cubicBezTo>
                    <a:pt x="18" y="110"/>
                    <a:pt x="10" y="93"/>
                    <a:pt x="10" y="72"/>
                  </a:cubicBezTo>
                  <a:cubicBezTo>
                    <a:pt x="10" y="59"/>
                    <a:pt x="13" y="47"/>
                    <a:pt x="21" y="36"/>
                  </a:cubicBezTo>
                  <a:cubicBezTo>
                    <a:pt x="28" y="24"/>
                    <a:pt x="39" y="15"/>
                    <a:pt x="53" y="9"/>
                  </a:cubicBezTo>
                  <a:cubicBezTo>
                    <a:pt x="67" y="3"/>
                    <a:pt x="84" y="0"/>
                    <a:pt x="104" y="0"/>
                  </a:cubicBezTo>
                  <a:cubicBezTo>
                    <a:pt x="136" y="0"/>
                    <a:pt x="160" y="8"/>
                    <a:pt x="177" y="22"/>
                  </a:cubicBezTo>
                  <a:cubicBezTo>
                    <a:pt x="193" y="36"/>
                    <a:pt x="202" y="55"/>
                    <a:pt x="202" y="78"/>
                  </a:cubicBezTo>
                  <a:cubicBezTo>
                    <a:pt x="150" y="81"/>
                    <a:pt x="150" y="81"/>
                    <a:pt x="150" y="81"/>
                  </a:cubicBezTo>
                  <a:cubicBezTo>
                    <a:pt x="148" y="68"/>
                    <a:pt x="143" y="58"/>
                    <a:pt x="136" y="52"/>
                  </a:cubicBezTo>
                  <a:cubicBezTo>
                    <a:pt x="129" y="46"/>
                    <a:pt x="118" y="44"/>
                    <a:pt x="103" y="44"/>
                  </a:cubicBezTo>
                  <a:cubicBezTo>
                    <a:pt x="88" y="44"/>
                    <a:pt x="76" y="47"/>
                    <a:pt x="68" y="53"/>
                  </a:cubicBezTo>
                  <a:cubicBezTo>
                    <a:pt x="62" y="57"/>
                    <a:pt x="59" y="62"/>
                    <a:pt x="59" y="69"/>
                  </a:cubicBezTo>
                  <a:cubicBezTo>
                    <a:pt x="59" y="75"/>
                    <a:pt x="62" y="80"/>
                    <a:pt x="67" y="84"/>
                  </a:cubicBezTo>
                  <a:cubicBezTo>
                    <a:pt x="74" y="90"/>
                    <a:pt x="90" y="96"/>
                    <a:pt x="115" y="102"/>
                  </a:cubicBezTo>
                  <a:cubicBezTo>
                    <a:pt x="140" y="108"/>
                    <a:pt x="159" y="114"/>
                    <a:pt x="171" y="120"/>
                  </a:cubicBezTo>
                  <a:cubicBezTo>
                    <a:pt x="183" y="127"/>
                    <a:pt x="193" y="135"/>
                    <a:pt x="200" y="146"/>
                  </a:cubicBezTo>
                  <a:cubicBezTo>
                    <a:pt x="206" y="157"/>
                    <a:pt x="210" y="171"/>
                    <a:pt x="210" y="187"/>
                  </a:cubicBezTo>
                  <a:cubicBezTo>
                    <a:pt x="210" y="202"/>
                    <a:pt x="206" y="216"/>
                    <a:pt x="198" y="229"/>
                  </a:cubicBezTo>
                  <a:cubicBezTo>
                    <a:pt x="189" y="242"/>
                    <a:pt x="178" y="251"/>
                    <a:pt x="163" y="258"/>
                  </a:cubicBezTo>
                  <a:cubicBezTo>
                    <a:pt x="148" y="264"/>
                    <a:pt x="129" y="267"/>
                    <a:pt x="107" y="267"/>
                  </a:cubicBezTo>
                  <a:cubicBezTo>
                    <a:pt x="74" y="267"/>
                    <a:pt x="49" y="260"/>
                    <a:pt x="32" y="244"/>
                  </a:cubicBezTo>
                  <a:cubicBezTo>
                    <a:pt x="14" y="229"/>
                    <a:pt x="4" y="207"/>
                    <a:pt x="0" y="179"/>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userDrawn="1"/>
          </p:nvSpPr>
          <p:spPr bwMode="auto">
            <a:xfrm>
              <a:off x="1699" y="325"/>
              <a:ext cx="413" cy="352"/>
            </a:xfrm>
            <a:custGeom>
              <a:avLst/>
              <a:gdLst>
                <a:gd name="T0" fmla="*/ 413 w 413"/>
                <a:gd name="T1" fmla="*/ 352 h 352"/>
                <a:gd name="T2" fmla="*/ 182 w 413"/>
                <a:gd name="T3" fmla="*/ 0 h 352"/>
                <a:gd name="T4" fmla="*/ 0 w 413"/>
                <a:gd name="T5" fmla="*/ 0 h 352"/>
                <a:gd name="T6" fmla="*/ 227 w 413"/>
                <a:gd name="T7" fmla="*/ 352 h 352"/>
                <a:gd name="T8" fmla="*/ 413 w 413"/>
                <a:gd name="T9" fmla="*/ 352 h 352"/>
              </a:gdLst>
              <a:ahLst/>
              <a:cxnLst>
                <a:cxn ang="0">
                  <a:pos x="T0" y="T1"/>
                </a:cxn>
                <a:cxn ang="0">
                  <a:pos x="T2" y="T3"/>
                </a:cxn>
                <a:cxn ang="0">
                  <a:pos x="T4" y="T5"/>
                </a:cxn>
                <a:cxn ang="0">
                  <a:pos x="T6" y="T7"/>
                </a:cxn>
                <a:cxn ang="0">
                  <a:pos x="T8" y="T9"/>
                </a:cxn>
              </a:cxnLst>
              <a:rect l="0" t="0" r="r" b="b"/>
              <a:pathLst>
                <a:path w="413" h="352">
                  <a:moveTo>
                    <a:pt x="413" y="352"/>
                  </a:moveTo>
                  <a:lnTo>
                    <a:pt x="182" y="0"/>
                  </a:lnTo>
                  <a:lnTo>
                    <a:pt x="0" y="0"/>
                  </a:lnTo>
                  <a:lnTo>
                    <a:pt x="227" y="352"/>
                  </a:lnTo>
                  <a:lnTo>
                    <a:pt x="413" y="352"/>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p:cNvSpPr>
            <p:nvPr userDrawn="1"/>
          </p:nvSpPr>
          <p:spPr bwMode="auto">
            <a:xfrm>
              <a:off x="1637" y="715"/>
              <a:ext cx="473" cy="439"/>
            </a:xfrm>
            <a:custGeom>
              <a:avLst/>
              <a:gdLst>
                <a:gd name="T0" fmla="*/ 289 w 473"/>
                <a:gd name="T1" fmla="*/ 0 h 439"/>
                <a:gd name="T2" fmla="*/ 0 w 473"/>
                <a:gd name="T3" fmla="*/ 439 h 439"/>
                <a:gd name="T4" fmla="*/ 187 w 473"/>
                <a:gd name="T5" fmla="*/ 439 h 439"/>
                <a:gd name="T6" fmla="*/ 473 w 473"/>
                <a:gd name="T7" fmla="*/ 0 h 439"/>
                <a:gd name="T8" fmla="*/ 289 w 473"/>
                <a:gd name="T9" fmla="*/ 0 h 439"/>
              </a:gdLst>
              <a:ahLst/>
              <a:cxnLst>
                <a:cxn ang="0">
                  <a:pos x="T0" y="T1"/>
                </a:cxn>
                <a:cxn ang="0">
                  <a:pos x="T2" y="T3"/>
                </a:cxn>
                <a:cxn ang="0">
                  <a:pos x="T4" y="T5"/>
                </a:cxn>
                <a:cxn ang="0">
                  <a:pos x="T6" y="T7"/>
                </a:cxn>
                <a:cxn ang="0">
                  <a:pos x="T8" y="T9"/>
                </a:cxn>
              </a:cxnLst>
              <a:rect l="0" t="0" r="r" b="b"/>
              <a:pathLst>
                <a:path w="473" h="439">
                  <a:moveTo>
                    <a:pt x="289" y="0"/>
                  </a:moveTo>
                  <a:lnTo>
                    <a:pt x="0" y="439"/>
                  </a:lnTo>
                  <a:lnTo>
                    <a:pt x="187" y="439"/>
                  </a:lnTo>
                  <a:lnTo>
                    <a:pt x="473" y="0"/>
                  </a:lnTo>
                  <a:lnTo>
                    <a:pt x="289" y="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
            <p:cNvSpPr>
              <a:spLocks/>
            </p:cNvSpPr>
            <p:nvPr userDrawn="1"/>
          </p:nvSpPr>
          <p:spPr bwMode="auto">
            <a:xfrm>
              <a:off x="1926" y="235"/>
              <a:ext cx="474" cy="442"/>
            </a:xfrm>
            <a:custGeom>
              <a:avLst/>
              <a:gdLst>
                <a:gd name="T0" fmla="*/ 186 w 474"/>
                <a:gd name="T1" fmla="*/ 442 h 442"/>
                <a:gd name="T2" fmla="*/ 474 w 474"/>
                <a:gd name="T3" fmla="*/ 0 h 442"/>
                <a:gd name="T4" fmla="*/ 285 w 474"/>
                <a:gd name="T5" fmla="*/ 0 h 442"/>
                <a:gd name="T6" fmla="*/ 0 w 474"/>
                <a:gd name="T7" fmla="*/ 442 h 442"/>
                <a:gd name="T8" fmla="*/ 186 w 474"/>
                <a:gd name="T9" fmla="*/ 442 h 442"/>
              </a:gdLst>
              <a:ahLst/>
              <a:cxnLst>
                <a:cxn ang="0">
                  <a:pos x="T0" y="T1"/>
                </a:cxn>
                <a:cxn ang="0">
                  <a:pos x="T2" y="T3"/>
                </a:cxn>
                <a:cxn ang="0">
                  <a:pos x="T4" y="T5"/>
                </a:cxn>
                <a:cxn ang="0">
                  <a:pos x="T6" y="T7"/>
                </a:cxn>
                <a:cxn ang="0">
                  <a:pos x="T8" y="T9"/>
                </a:cxn>
              </a:cxnLst>
              <a:rect l="0" t="0" r="r" b="b"/>
              <a:pathLst>
                <a:path w="474" h="442">
                  <a:moveTo>
                    <a:pt x="186" y="442"/>
                  </a:moveTo>
                  <a:lnTo>
                    <a:pt x="474" y="0"/>
                  </a:lnTo>
                  <a:lnTo>
                    <a:pt x="285" y="0"/>
                  </a:lnTo>
                  <a:lnTo>
                    <a:pt x="0" y="442"/>
                  </a:lnTo>
                  <a:lnTo>
                    <a:pt x="186" y="442"/>
                  </a:lnTo>
                  <a:close/>
                </a:path>
              </a:pathLst>
            </a:custGeom>
            <a:solidFill>
              <a:srgbClr val="00B2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3"/>
            <p:cNvSpPr>
              <a:spLocks/>
            </p:cNvSpPr>
            <p:nvPr userDrawn="1"/>
          </p:nvSpPr>
          <p:spPr bwMode="auto">
            <a:xfrm>
              <a:off x="1926" y="715"/>
              <a:ext cx="413" cy="349"/>
            </a:xfrm>
            <a:custGeom>
              <a:avLst/>
              <a:gdLst>
                <a:gd name="T0" fmla="*/ 0 w 413"/>
                <a:gd name="T1" fmla="*/ 0 h 349"/>
                <a:gd name="T2" fmla="*/ 229 w 413"/>
                <a:gd name="T3" fmla="*/ 349 h 349"/>
                <a:gd name="T4" fmla="*/ 413 w 413"/>
                <a:gd name="T5" fmla="*/ 349 h 349"/>
                <a:gd name="T6" fmla="*/ 184 w 413"/>
                <a:gd name="T7" fmla="*/ 0 h 349"/>
                <a:gd name="T8" fmla="*/ 0 w 413"/>
                <a:gd name="T9" fmla="*/ 0 h 349"/>
              </a:gdLst>
              <a:ahLst/>
              <a:cxnLst>
                <a:cxn ang="0">
                  <a:pos x="T0" y="T1"/>
                </a:cxn>
                <a:cxn ang="0">
                  <a:pos x="T2" y="T3"/>
                </a:cxn>
                <a:cxn ang="0">
                  <a:pos x="T4" y="T5"/>
                </a:cxn>
                <a:cxn ang="0">
                  <a:pos x="T6" y="T7"/>
                </a:cxn>
                <a:cxn ang="0">
                  <a:pos x="T8" y="T9"/>
                </a:cxn>
              </a:cxnLst>
              <a:rect l="0" t="0" r="r" b="b"/>
              <a:pathLst>
                <a:path w="413" h="349">
                  <a:moveTo>
                    <a:pt x="0" y="0"/>
                  </a:moveTo>
                  <a:lnTo>
                    <a:pt x="229" y="349"/>
                  </a:lnTo>
                  <a:lnTo>
                    <a:pt x="413" y="349"/>
                  </a:lnTo>
                  <a:lnTo>
                    <a:pt x="184" y="0"/>
                  </a:lnTo>
                  <a:lnTo>
                    <a:pt x="0" y="0"/>
                  </a:lnTo>
                  <a:close/>
                </a:path>
              </a:pathLst>
            </a:custGeom>
            <a:solidFill>
              <a:srgbClr val="00B2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4"/>
            <p:cNvSpPr>
              <a:spLocks/>
            </p:cNvSpPr>
            <p:nvPr userDrawn="1"/>
          </p:nvSpPr>
          <p:spPr bwMode="auto">
            <a:xfrm>
              <a:off x="662" y="1263"/>
              <a:ext cx="123" cy="134"/>
            </a:xfrm>
            <a:custGeom>
              <a:avLst/>
              <a:gdLst>
                <a:gd name="T0" fmla="*/ 28 w 52"/>
                <a:gd name="T1" fmla="*/ 34 h 57"/>
                <a:gd name="T2" fmla="*/ 28 w 52"/>
                <a:gd name="T3" fmla="*/ 28 h 57"/>
                <a:gd name="T4" fmla="*/ 52 w 52"/>
                <a:gd name="T5" fmla="*/ 28 h 57"/>
                <a:gd name="T6" fmla="*/ 52 w 52"/>
                <a:gd name="T7" fmla="*/ 49 h 57"/>
                <a:gd name="T8" fmla="*/ 40 w 52"/>
                <a:gd name="T9" fmla="*/ 55 h 57"/>
                <a:gd name="T10" fmla="*/ 28 w 52"/>
                <a:gd name="T11" fmla="*/ 57 h 57"/>
                <a:gd name="T12" fmla="*/ 14 w 52"/>
                <a:gd name="T13" fmla="*/ 54 h 57"/>
                <a:gd name="T14" fmla="*/ 3 w 52"/>
                <a:gd name="T15" fmla="*/ 44 h 57"/>
                <a:gd name="T16" fmla="*/ 0 w 52"/>
                <a:gd name="T17" fmla="*/ 29 h 57"/>
                <a:gd name="T18" fmla="*/ 3 w 52"/>
                <a:gd name="T19" fmla="*/ 14 h 57"/>
                <a:gd name="T20" fmla="*/ 13 w 52"/>
                <a:gd name="T21" fmla="*/ 3 h 57"/>
                <a:gd name="T22" fmla="*/ 28 w 52"/>
                <a:gd name="T23" fmla="*/ 0 h 57"/>
                <a:gd name="T24" fmla="*/ 39 w 52"/>
                <a:gd name="T25" fmla="*/ 2 h 57"/>
                <a:gd name="T26" fmla="*/ 46 w 52"/>
                <a:gd name="T27" fmla="*/ 7 h 57"/>
                <a:gd name="T28" fmla="*/ 51 w 52"/>
                <a:gd name="T29" fmla="*/ 16 h 57"/>
                <a:gd name="T30" fmla="*/ 44 w 52"/>
                <a:gd name="T31" fmla="*/ 18 h 57"/>
                <a:gd name="T32" fmla="*/ 41 w 52"/>
                <a:gd name="T33" fmla="*/ 11 h 57"/>
                <a:gd name="T34" fmla="*/ 36 w 52"/>
                <a:gd name="T35" fmla="*/ 8 h 57"/>
                <a:gd name="T36" fmla="*/ 28 w 52"/>
                <a:gd name="T37" fmla="*/ 6 h 57"/>
                <a:gd name="T38" fmla="*/ 19 w 52"/>
                <a:gd name="T39" fmla="*/ 8 h 57"/>
                <a:gd name="T40" fmla="*/ 13 w 52"/>
                <a:gd name="T41" fmla="*/ 12 h 57"/>
                <a:gd name="T42" fmla="*/ 10 w 52"/>
                <a:gd name="T43" fmla="*/ 17 h 57"/>
                <a:gd name="T44" fmla="*/ 8 w 52"/>
                <a:gd name="T45" fmla="*/ 28 h 57"/>
                <a:gd name="T46" fmla="*/ 10 w 52"/>
                <a:gd name="T47" fmla="*/ 41 h 57"/>
                <a:gd name="T48" fmla="*/ 18 w 52"/>
                <a:gd name="T49" fmla="*/ 48 h 57"/>
                <a:gd name="T50" fmla="*/ 28 w 52"/>
                <a:gd name="T51" fmla="*/ 51 h 57"/>
                <a:gd name="T52" fmla="*/ 37 w 52"/>
                <a:gd name="T53" fmla="*/ 49 h 57"/>
                <a:gd name="T54" fmla="*/ 44 w 52"/>
                <a:gd name="T55" fmla="*/ 45 h 57"/>
                <a:gd name="T56" fmla="*/ 44 w 52"/>
                <a:gd name="T57" fmla="*/ 34 h 57"/>
                <a:gd name="T58" fmla="*/ 28 w 52"/>
                <a:gd name="T5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57">
                  <a:moveTo>
                    <a:pt x="28" y="34"/>
                  </a:moveTo>
                  <a:cubicBezTo>
                    <a:pt x="28" y="28"/>
                    <a:pt x="28" y="28"/>
                    <a:pt x="28" y="28"/>
                  </a:cubicBezTo>
                  <a:cubicBezTo>
                    <a:pt x="52" y="28"/>
                    <a:pt x="52" y="28"/>
                    <a:pt x="52" y="28"/>
                  </a:cubicBezTo>
                  <a:cubicBezTo>
                    <a:pt x="52" y="49"/>
                    <a:pt x="52" y="49"/>
                    <a:pt x="52" y="49"/>
                  </a:cubicBezTo>
                  <a:cubicBezTo>
                    <a:pt x="48" y="51"/>
                    <a:pt x="44" y="54"/>
                    <a:pt x="40" y="55"/>
                  </a:cubicBezTo>
                  <a:cubicBezTo>
                    <a:pt x="36" y="57"/>
                    <a:pt x="33" y="57"/>
                    <a:pt x="28" y="57"/>
                  </a:cubicBezTo>
                  <a:cubicBezTo>
                    <a:pt x="23" y="57"/>
                    <a:pt x="18" y="56"/>
                    <a:pt x="14" y="54"/>
                  </a:cubicBezTo>
                  <a:cubicBezTo>
                    <a:pt x="9" y="51"/>
                    <a:pt x="6" y="48"/>
                    <a:pt x="3" y="44"/>
                  </a:cubicBezTo>
                  <a:cubicBezTo>
                    <a:pt x="1" y="39"/>
                    <a:pt x="0" y="34"/>
                    <a:pt x="0" y="29"/>
                  </a:cubicBezTo>
                  <a:cubicBezTo>
                    <a:pt x="0" y="23"/>
                    <a:pt x="1" y="18"/>
                    <a:pt x="3" y="14"/>
                  </a:cubicBezTo>
                  <a:cubicBezTo>
                    <a:pt x="6" y="9"/>
                    <a:pt x="9" y="5"/>
                    <a:pt x="13" y="3"/>
                  </a:cubicBezTo>
                  <a:cubicBezTo>
                    <a:pt x="17" y="1"/>
                    <a:pt x="22" y="0"/>
                    <a:pt x="28" y="0"/>
                  </a:cubicBezTo>
                  <a:cubicBezTo>
                    <a:pt x="32" y="0"/>
                    <a:pt x="36" y="0"/>
                    <a:pt x="39" y="2"/>
                  </a:cubicBezTo>
                  <a:cubicBezTo>
                    <a:pt x="42" y="3"/>
                    <a:pt x="45" y="5"/>
                    <a:pt x="46" y="7"/>
                  </a:cubicBezTo>
                  <a:cubicBezTo>
                    <a:pt x="48" y="9"/>
                    <a:pt x="50" y="13"/>
                    <a:pt x="51" y="16"/>
                  </a:cubicBezTo>
                  <a:cubicBezTo>
                    <a:pt x="44" y="18"/>
                    <a:pt x="44" y="18"/>
                    <a:pt x="44" y="18"/>
                  </a:cubicBezTo>
                  <a:cubicBezTo>
                    <a:pt x="43" y="15"/>
                    <a:pt x="42" y="13"/>
                    <a:pt x="41" y="11"/>
                  </a:cubicBezTo>
                  <a:cubicBezTo>
                    <a:pt x="40" y="10"/>
                    <a:pt x="38" y="8"/>
                    <a:pt x="36" y="8"/>
                  </a:cubicBezTo>
                  <a:cubicBezTo>
                    <a:pt x="33" y="7"/>
                    <a:pt x="31" y="6"/>
                    <a:pt x="28" y="6"/>
                  </a:cubicBezTo>
                  <a:cubicBezTo>
                    <a:pt x="25" y="6"/>
                    <a:pt x="22" y="7"/>
                    <a:pt x="19" y="8"/>
                  </a:cubicBezTo>
                  <a:cubicBezTo>
                    <a:pt x="17" y="9"/>
                    <a:pt x="15" y="10"/>
                    <a:pt x="13" y="12"/>
                  </a:cubicBezTo>
                  <a:cubicBezTo>
                    <a:pt x="12" y="13"/>
                    <a:pt x="11" y="15"/>
                    <a:pt x="10" y="17"/>
                  </a:cubicBezTo>
                  <a:cubicBezTo>
                    <a:pt x="8" y="21"/>
                    <a:pt x="8" y="24"/>
                    <a:pt x="8" y="28"/>
                  </a:cubicBezTo>
                  <a:cubicBezTo>
                    <a:pt x="8" y="33"/>
                    <a:pt x="9" y="37"/>
                    <a:pt x="10" y="41"/>
                  </a:cubicBezTo>
                  <a:cubicBezTo>
                    <a:pt x="12" y="44"/>
                    <a:pt x="14" y="47"/>
                    <a:pt x="18" y="48"/>
                  </a:cubicBezTo>
                  <a:cubicBezTo>
                    <a:pt x="21" y="50"/>
                    <a:pt x="24" y="51"/>
                    <a:pt x="28" y="51"/>
                  </a:cubicBezTo>
                  <a:cubicBezTo>
                    <a:pt x="31" y="51"/>
                    <a:pt x="34" y="50"/>
                    <a:pt x="37" y="49"/>
                  </a:cubicBezTo>
                  <a:cubicBezTo>
                    <a:pt x="40" y="48"/>
                    <a:pt x="43" y="46"/>
                    <a:pt x="44" y="45"/>
                  </a:cubicBezTo>
                  <a:cubicBezTo>
                    <a:pt x="44" y="34"/>
                    <a:pt x="44" y="34"/>
                    <a:pt x="44" y="34"/>
                  </a:cubicBezTo>
                  <a:lnTo>
                    <a:pt x="28" y="34"/>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noEditPoints="1"/>
            </p:cNvSpPr>
            <p:nvPr userDrawn="1"/>
          </p:nvSpPr>
          <p:spPr bwMode="auto">
            <a:xfrm>
              <a:off x="856" y="1265"/>
              <a:ext cx="122" cy="130"/>
            </a:xfrm>
            <a:custGeom>
              <a:avLst/>
              <a:gdLst>
                <a:gd name="T0" fmla="*/ 0 w 52"/>
                <a:gd name="T1" fmla="*/ 55 h 55"/>
                <a:gd name="T2" fmla="*/ 21 w 52"/>
                <a:gd name="T3" fmla="*/ 0 h 55"/>
                <a:gd name="T4" fmla="*/ 29 w 52"/>
                <a:gd name="T5" fmla="*/ 0 h 55"/>
                <a:gd name="T6" fmla="*/ 52 w 52"/>
                <a:gd name="T7" fmla="*/ 55 h 55"/>
                <a:gd name="T8" fmla="*/ 44 w 52"/>
                <a:gd name="T9" fmla="*/ 55 h 55"/>
                <a:gd name="T10" fmla="*/ 37 w 52"/>
                <a:gd name="T11" fmla="*/ 38 h 55"/>
                <a:gd name="T12" fmla="*/ 14 w 52"/>
                <a:gd name="T13" fmla="*/ 38 h 55"/>
                <a:gd name="T14" fmla="*/ 8 w 52"/>
                <a:gd name="T15" fmla="*/ 55 h 55"/>
                <a:gd name="T16" fmla="*/ 0 w 52"/>
                <a:gd name="T17" fmla="*/ 55 h 55"/>
                <a:gd name="T18" fmla="*/ 16 w 52"/>
                <a:gd name="T19" fmla="*/ 32 h 55"/>
                <a:gd name="T20" fmla="*/ 35 w 52"/>
                <a:gd name="T21" fmla="*/ 32 h 55"/>
                <a:gd name="T22" fmla="*/ 29 w 52"/>
                <a:gd name="T23" fmla="*/ 17 h 55"/>
                <a:gd name="T24" fmla="*/ 25 w 52"/>
                <a:gd name="T25" fmla="*/ 6 h 55"/>
                <a:gd name="T26" fmla="*/ 22 w 52"/>
                <a:gd name="T27" fmla="*/ 16 h 55"/>
                <a:gd name="T28" fmla="*/ 16 w 52"/>
                <a:gd name="T29" fmla="*/ 3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5">
                  <a:moveTo>
                    <a:pt x="0" y="55"/>
                  </a:moveTo>
                  <a:cubicBezTo>
                    <a:pt x="21" y="0"/>
                    <a:pt x="21" y="0"/>
                    <a:pt x="21" y="0"/>
                  </a:cubicBezTo>
                  <a:cubicBezTo>
                    <a:pt x="29" y="0"/>
                    <a:pt x="29" y="0"/>
                    <a:pt x="29" y="0"/>
                  </a:cubicBezTo>
                  <a:cubicBezTo>
                    <a:pt x="52" y="55"/>
                    <a:pt x="52" y="55"/>
                    <a:pt x="52" y="55"/>
                  </a:cubicBezTo>
                  <a:cubicBezTo>
                    <a:pt x="44" y="55"/>
                    <a:pt x="44" y="55"/>
                    <a:pt x="44" y="55"/>
                  </a:cubicBezTo>
                  <a:cubicBezTo>
                    <a:pt x="37" y="38"/>
                    <a:pt x="37" y="38"/>
                    <a:pt x="37" y="38"/>
                  </a:cubicBezTo>
                  <a:cubicBezTo>
                    <a:pt x="14" y="38"/>
                    <a:pt x="14" y="38"/>
                    <a:pt x="14" y="38"/>
                  </a:cubicBezTo>
                  <a:cubicBezTo>
                    <a:pt x="8" y="55"/>
                    <a:pt x="8" y="55"/>
                    <a:pt x="8" y="55"/>
                  </a:cubicBezTo>
                  <a:lnTo>
                    <a:pt x="0" y="55"/>
                  </a:lnTo>
                  <a:close/>
                  <a:moveTo>
                    <a:pt x="16" y="32"/>
                  </a:moveTo>
                  <a:cubicBezTo>
                    <a:pt x="35" y="32"/>
                    <a:pt x="35" y="32"/>
                    <a:pt x="35" y="32"/>
                  </a:cubicBezTo>
                  <a:cubicBezTo>
                    <a:pt x="29" y="17"/>
                    <a:pt x="29" y="17"/>
                    <a:pt x="29" y="17"/>
                  </a:cubicBezTo>
                  <a:cubicBezTo>
                    <a:pt x="27" y="12"/>
                    <a:pt x="26" y="9"/>
                    <a:pt x="25" y="6"/>
                  </a:cubicBezTo>
                  <a:cubicBezTo>
                    <a:pt x="24" y="9"/>
                    <a:pt x="23" y="13"/>
                    <a:pt x="22" y="16"/>
                  </a:cubicBezTo>
                  <a:lnTo>
                    <a:pt x="16" y="32"/>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1047" y="1263"/>
              <a:ext cx="106" cy="134"/>
            </a:xfrm>
            <a:custGeom>
              <a:avLst/>
              <a:gdLst>
                <a:gd name="T0" fmla="*/ 0 w 45"/>
                <a:gd name="T1" fmla="*/ 38 h 57"/>
                <a:gd name="T2" fmla="*/ 7 w 45"/>
                <a:gd name="T3" fmla="*/ 38 h 57"/>
                <a:gd name="T4" fmla="*/ 9 w 45"/>
                <a:gd name="T5" fmla="*/ 45 h 57"/>
                <a:gd name="T6" fmla="*/ 15 w 45"/>
                <a:gd name="T7" fmla="*/ 49 h 57"/>
                <a:gd name="T8" fmla="*/ 24 w 45"/>
                <a:gd name="T9" fmla="*/ 51 h 57"/>
                <a:gd name="T10" fmla="*/ 31 w 45"/>
                <a:gd name="T11" fmla="*/ 49 h 57"/>
                <a:gd name="T12" fmla="*/ 36 w 45"/>
                <a:gd name="T13" fmla="*/ 46 h 57"/>
                <a:gd name="T14" fmla="*/ 37 w 45"/>
                <a:gd name="T15" fmla="*/ 41 h 57"/>
                <a:gd name="T16" fmla="*/ 36 w 45"/>
                <a:gd name="T17" fmla="*/ 37 h 57"/>
                <a:gd name="T18" fmla="*/ 31 w 45"/>
                <a:gd name="T19" fmla="*/ 33 h 57"/>
                <a:gd name="T20" fmla="*/ 21 w 45"/>
                <a:gd name="T21" fmla="*/ 31 h 57"/>
                <a:gd name="T22" fmla="*/ 10 w 45"/>
                <a:gd name="T23" fmla="*/ 27 h 57"/>
                <a:gd name="T24" fmla="*/ 4 w 45"/>
                <a:gd name="T25" fmla="*/ 22 h 57"/>
                <a:gd name="T26" fmla="*/ 2 w 45"/>
                <a:gd name="T27" fmla="*/ 15 h 57"/>
                <a:gd name="T28" fmla="*/ 5 w 45"/>
                <a:gd name="T29" fmla="*/ 7 h 57"/>
                <a:gd name="T30" fmla="*/ 12 w 45"/>
                <a:gd name="T31" fmla="*/ 2 h 57"/>
                <a:gd name="T32" fmla="*/ 22 w 45"/>
                <a:gd name="T33" fmla="*/ 0 h 57"/>
                <a:gd name="T34" fmla="*/ 33 w 45"/>
                <a:gd name="T35" fmla="*/ 2 h 57"/>
                <a:gd name="T36" fmla="*/ 40 w 45"/>
                <a:gd name="T37" fmla="*/ 8 h 57"/>
                <a:gd name="T38" fmla="*/ 43 w 45"/>
                <a:gd name="T39" fmla="*/ 16 h 57"/>
                <a:gd name="T40" fmla="*/ 36 w 45"/>
                <a:gd name="T41" fmla="*/ 17 h 57"/>
                <a:gd name="T42" fmla="*/ 32 w 45"/>
                <a:gd name="T43" fmla="*/ 9 h 57"/>
                <a:gd name="T44" fmla="*/ 22 w 45"/>
                <a:gd name="T45" fmla="*/ 6 h 57"/>
                <a:gd name="T46" fmla="*/ 13 w 45"/>
                <a:gd name="T47" fmla="*/ 9 h 57"/>
                <a:gd name="T48" fmla="*/ 9 w 45"/>
                <a:gd name="T49" fmla="*/ 15 h 57"/>
                <a:gd name="T50" fmla="*/ 12 w 45"/>
                <a:gd name="T51" fmla="*/ 20 h 57"/>
                <a:gd name="T52" fmla="*/ 23 w 45"/>
                <a:gd name="T53" fmla="*/ 23 h 57"/>
                <a:gd name="T54" fmla="*/ 35 w 45"/>
                <a:gd name="T55" fmla="*/ 27 h 57"/>
                <a:gd name="T56" fmla="*/ 42 w 45"/>
                <a:gd name="T57" fmla="*/ 33 h 57"/>
                <a:gd name="T58" fmla="*/ 45 w 45"/>
                <a:gd name="T59" fmla="*/ 41 h 57"/>
                <a:gd name="T60" fmla="*/ 42 w 45"/>
                <a:gd name="T61" fmla="*/ 49 h 57"/>
                <a:gd name="T62" fmla="*/ 35 w 45"/>
                <a:gd name="T63" fmla="*/ 55 h 57"/>
                <a:gd name="T64" fmla="*/ 24 w 45"/>
                <a:gd name="T65" fmla="*/ 57 h 57"/>
                <a:gd name="T66" fmla="*/ 11 w 45"/>
                <a:gd name="T67" fmla="*/ 55 h 57"/>
                <a:gd name="T68" fmla="*/ 3 w 45"/>
                <a:gd name="T69" fmla="*/ 48 h 57"/>
                <a:gd name="T70" fmla="*/ 0 w 45"/>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7">
                  <a:moveTo>
                    <a:pt x="0" y="38"/>
                  </a:moveTo>
                  <a:cubicBezTo>
                    <a:pt x="7" y="38"/>
                    <a:pt x="7" y="38"/>
                    <a:pt x="7" y="38"/>
                  </a:cubicBezTo>
                  <a:cubicBezTo>
                    <a:pt x="8" y="41"/>
                    <a:pt x="8" y="43"/>
                    <a:pt x="9" y="45"/>
                  </a:cubicBezTo>
                  <a:cubicBezTo>
                    <a:pt x="11" y="46"/>
                    <a:pt x="13" y="48"/>
                    <a:pt x="15" y="49"/>
                  </a:cubicBezTo>
                  <a:cubicBezTo>
                    <a:pt x="18" y="50"/>
                    <a:pt x="20" y="51"/>
                    <a:pt x="24" y="51"/>
                  </a:cubicBezTo>
                  <a:cubicBezTo>
                    <a:pt x="26" y="51"/>
                    <a:pt x="29" y="50"/>
                    <a:pt x="31" y="49"/>
                  </a:cubicBezTo>
                  <a:cubicBezTo>
                    <a:pt x="33" y="49"/>
                    <a:pt x="35" y="47"/>
                    <a:pt x="36" y="46"/>
                  </a:cubicBezTo>
                  <a:cubicBezTo>
                    <a:pt x="37" y="45"/>
                    <a:pt x="37" y="43"/>
                    <a:pt x="37" y="41"/>
                  </a:cubicBezTo>
                  <a:cubicBezTo>
                    <a:pt x="37" y="39"/>
                    <a:pt x="37" y="38"/>
                    <a:pt x="36" y="37"/>
                  </a:cubicBezTo>
                  <a:cubicBezTo>
                    <a:pt x="35" y="35"/>
                    <a:pt x="33" y="34"/>
                    <a:pt x="31" y="33"/>
                  </a:cubicBezTo>
                  <a:cubicBezTo>
                    <a:pt x="29" y="33"/>
                    <a:pt x="26" y="32"/>
                    <a:pt x="21" y="31"/>
                  </a:cubicBezTo>
                  <a:cubicBezTo>
                    <a:pt x="16" y="29"/>
                    <a:pt x="12" y="28"/>
                    <a:pt x="10" y="27"/>
                  </a:cubicBezTo>
                  <a:cubicBezTo>
                    <a:pt x="8" y="26"/>
                    <a:pt x="6" y="24"/>
                    <a:pt x="4" y="22"/>
                  </a:cubicBezTo>
                  <a:cubicBezTo>
                    <a:pt x="3" y="20"/>
                    <a:pt x="2" y="18"/>
                    <a:pt x="2" y="15"/>
                  </a:cubicBezTo>
                  <a:cubicBezTo>
                    <a:pt x="2" y="12"/>
                    <a:pt x="3" y="10"/>
                    <a:pt x="5" y="7"/>
                  </a:cubicBezTo>
                  <a:cubicBezTo>
                    <a:pt x="6" y="5"/>
                    <a:pt x="9" y="3"/>
                    <a:pt x="12" y="2"/>
                  </a:cubicBezTo>
                  <a:cubicBezTo>
                    <a:pt x="15" y="0"/>
                    <a:pt x="18" y="0"/>
                    <a:pt x="22" y="0"/>
                  </a:cubicBezTo>
                  <a:cubicBezTo>
                    <a:pt x="26" y="0"/>
                    <a:pt x="30" y="0"/>
                    <a:pt x="33" y="2"/>
                  </a:cubicBezTo>
                  <a:cubicBezTo>
                    <a:pt x="36" y="3"/>
                    <a:pt x="38" y="5"/>
                    <a:pt x="40" y="8"/>
                  </a:cubicBezTo>
                  <a:cubicBezTo>
                    <a:pt x="42" y="10"/>
                    <a:pt x="43" y="13"/>
                    <a:pt x="43" y="16"/>
                  </a:cubicBezTo>
                  <a:cubicBezTo>
                    <a:pt x="36" y="17"/>
                    <a:pt x="36" y="17"/>
                    <a:pt x="36" y="17"/>
                  </a:cubicBezTo>
                  <a:cubicBezTo>
                    <a:pt x="35" y="13"/>
                    <a:pt x="34" y="11"/>
                    <a:pt x="32" y="9"/>
                  </a:cubicBezTo>
                  <a:cubicBezTo>
                    <a:pt x="30" y="7"/>
                    <a:pt x="27" y="6"/>
                    <a:pt x="22" y="6"/>
                  </a:cubicBezTo>
                  <a:cubicBezTo>
                    <a:pt x="18" y="6"/>
                    <a:pt x="15" y="7"/>
                    <a:pt x="13" y="9"/>
                  </a:cubicBezTo>
                  <a:cubicBezTo>
                    <a:pt x="10" y="10"/>
                    <a:pt x="9" y="12"/>
                    <a:pt x="9" y="15"/>
                  </a:cubicBezTo>
                  <a:cubicBezTo>
                    <a:pt x="9" y="17"/>
                    <a:pt x="10" y="18"/>
                    <a:pt x="12" y="20"/>
                  </a:cubicBezTo>
                  <a:cubicBezTo>
                    <a:pt x="13" y="21"/>
                    <a:pt x="17" y="22"/>
                    <a:pt x="23" y="23"/>
                  </a:cubicBezTo>
                  <a:cubicBezTo>
                    <a:pt x="29" y="25"/>
                    <a:pt x="33" y="26"/>
                    <a:pt x="35" y="27"/>
                  </a:cubicBezTo>
                  <a:cubicBezTo>
                    <a:pt x="38" y="29"/>
                    <a:pt x="41" y="30"/>
                    <a:pt x="42" y="33"/>
                  </a:cubicBezTo>
                  <a:cubicBezTo>
                    <a:pt x="44" y="35"/>
                    <a:pt x="45" y="38"/>
                    <a:pt x="45" y="41"/>
                  </a:cubicBezTo>
                  <a:cubicBezTo>
                    <a:pt x="45" y="44"/>
                    <a:pt x="44" y="46"/>
                    <a:pt x="42" y="49"/>
                  </a:cubicBezTo>
                  <a:cubicBezTo>
                    <a:pt x="40" y="52"/>
                    <a:pt x="38" y="54"/>
                    <a:pt x="35" y="55"/>
                  </a:cubicBezTo>
                  <a:cubicBezTo>
                    <a:pt x="32" y="57"/>
                    <a:pt x="28" y="57"/>
                    <a:pt x="24" y="57"/>
                  </a:cubicBezTo>
                  <a:cubicBezTo>
                    <a:pt x="19" y="57"/>
                    <a:pt x="15" y="57"/>
                    <a:pt x="11" y="55"/>
                  </a:cubicBezTo>
                  <a:cubicBezTo>
                    <a:pt x="8" y="54"/>
                    <a:pt x="5" y="51"/>
                    <a:pt x="3" y="48"/>
                  </a:cubicBezTo>
                  <a:cubicBezTo>
                    <a:pt x="1" y="45"/>
                    <a:pt x="0" y="42"/>
                    <a:pt x="0" y="38"/>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1335" y="1265"/>
              <a:ext cx="104" cy="130"/>
            </a:xfrm>
            <a:custGeom>
              <a:avLst/>
              <a:gdLst>
                <a:gd name="T0" fmla="*/ 43 w 104"/>
                <a:gd name="T1" fmla="*/ 130 h 130"/>
                <a:gd name="T2" fmla="*/ 43 w 104"/>
                <a:gd name="T3" fmla="*/ 14 h 130"/>
                <a:gd name="T4" fmla="*/ 0 w 104"/>
                <a:gd name="T5" fmla="*/ 14 h 130"/>
                <a:gd name="T6" fmla="*/ 0 w 104"/>
                <a:gd name="T7" fmla="*/ 0 h 130"/>
                <a:gd name="T8" fmla="*/ 104 w 104"/>
                <a:gd name="T9" fmla="*/ 0 h 130"/>
                <a:gd name="T10" fmla="*/ 104 w 104"/>
                <a:gd name="T11" fmla="*/ 14 h 130"/>
                <a:gd name="T12" fmla="*/ 62 w 104"/>
                <a:gd name="T13" fmla="*/ 14 h 130"/>
                <a:gd name="T14" fmla="*/ 62 w 104"/>
                <a:gd name="T15" fmla="*/ 130 h 130"/>
                <a:gd name="T16" fmla="*/ 43 w 10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30">
                  <a:moveTo>
                    <a:pt x="43" y="130"/>
                  </a:moveTo>
                  <a:lnTo>
                    <a:pt x="43" y="14"/>
                  </a:lnTo>
                  <a:lnTo>
                    <a:pt x="0" y="14"/>
                  </a:lnTo>
                  <a:lnTo>
                    <a:pt x="0" y="0"/>
                  </a:lnTo>
                  <a:lnTo>
                    <a:pt x="104" y="0"/>
                  </a:lnTo>
                  <a:lnTo>
                    <a:pt x="104" y="14"/>
                  </a:lnTo>
                  <a:lnTo>
                    <a:pt x="62" y="14"/>
                  </a:lnTo>
                  <a:lnTo>
                    <a:pt x="62" y="130"/>
                  </a:lnTo>
                  <a:lnTo>
                    <a:pt x="43" y="13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noEditPoints="1"/>
            </p:cNvSpPr>
            <p:nvPr userDrawn="1"/>
          </p:nvSpPr>
          <p:spPr bwMode="auto">
            <a:xfrm>
              <a:off x="1519" y="1265"/>
              <a:ext cx="116" cy="130"/>
            </a:xfrm>
            <a:custGeom>
              <a:avLst/>
              <a:gdLst>
                <a:gd name="T0" fmla="*/ 0 w 49"/>
                <a:gd name="T1" fmla="*/ 55 h 55"/>
                <a:gd name="T2" fmla="*/ 0 w 49"/>
                <a:gd name="T3" fmla="*/ 0 h 55"/>
                <a:gd name="T4" fmla="*/ 24 w 49"/>
                <a:gd name="T5" fmla="*/ 0 h 55"/>
                <a:gd name="T6" fmla="*/ 36 w 49"/>
                <a:gd name="T7" fmla="*/ 1 h 55"/>
                <a:gd name="T8" fmla="*/ 42 w 49"/>
                <a:gd name="T9" fmla="*/ 6 h 55"/>
                <a:gd name="T10" fmla="*/ 44 w 49"/>
                <a:gd name="T11" fmla="*/ 15 h 55"/>
                <a:gd name="T12" fmla="*/ 40 w 49"/>
                <a:gd name="T13" fmla="*/ 25 h 55"/>
                <a:gd name="T14" fmla="*/ 28 w 49"/>
                <a:gd name="T15" fmla="*/ 30 h 55"/>
                <a:gd name="T16" fmla="*/ 33 w 49"/>
                <a:gd name="T17" fmla="*/ 33 h 55"/>
                <a:gd name="T18" fmla="*/ 39 w 49"/>
                <a:gd name="T19" fmla="*/ 40 h 55"/>
                <a:gd name="T20" fmla="*/ 49 w 49"/>
                <a:gd name="T21" fmla="*/ 55 h 55"/>
                <a:gd name="T22" fmla="*/ 39 w 49"/>
                <a:gd name="T23" fmla="*/ 55 h 55"/>
                <a:gd name="T24" fmla="*/ 32 w 49"/>
                <a:gd name="T25" fmla="*/ 44 h 55"/>
                <a:gd name="T26" fmla="*/ 27 w 49"/>
                <a:gd name="T27" fmla="*/ 36 h 55"/>
                <a:gd name="T28" fmla="*/ 23 w 49"/>
                <a:gd name="T29" fmla="*/ 32 h 55"/>
                <a:gd name="T30" fmla="*/ 20 w 49"/>
                <a:gd name="T31" fmla="*/ 31 h 55"/>
                <a:gd name="T32" fmla="*/ 16 w 49"/>
                <a:gd name="T33" fmla="*/ 31 h 55"/>
                <a:gd name="T34" fmla="*/ 7 w 49"/>
                <a:gd name="T35" fmla="*/ 31 h 55"/>
                <a:gd name="T36" fmla="*/ 7 w 49"/>
                <a:gd name="T37" fmla="*/ 55 h 55"/>
                <a:gd name="T38" fmla="*/ 0 w 49"/>
                <a:gd name="T39" fmla="*/ 55 h 55"/>
                <a:gd name="T40" fmla="*/ 7 w 49"/>
                <a:gd name="T41" fmla="*/ 24 h 55"/>
                <a:gd name="T42" fmla="*/ 23 w 49"/>
                <a:gd name="T43" fmla="*/ 24 h 55"/>
                <a:gd name="T44" fmla="*/ 31 w 49"/>
                <a:gd name="T45" fmla="*/ 23 h 55"/>
                <a:gd name="T46" fmla="*/ 35 w 49"/>
                <a:gd name="T47" fmla="*/ 20 h 55"/>
                <a:gd name="T48" fmla="*/ 37 w 49"/>
                <a:gd name="T49" fmla="*/ 15 h 55"/>
                <a:gd name="T50" fmla="*/ 34 w 49"/>
                <a:gd name="T51" fmla="*/ 8 h 55"/>
                <a:gd name="T52" fmla="*/ 25 w 49"/>
                <a:gd name="T53" fmla="*/ 6 h 55"/>
                <a:gd name="T54" fmla="*/ 7 w 49"/>
                <a:gd name="T55" fmla="*/ 6 h 55"/>
                <a:gd name="T56" fmla="*/ 7 w 49"/>
                <a:gd name="T5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5">
                  <a:moveTo>
                    <a:pt x="0" y="55"/>
                  </a:moveTo>
                  <a:cubicBezTo>
                    <a:pt x="0" y="0"/>
                    <a:pt x="0" y="0"/>
                    <a:pt x="0" y="0"/>
                  </a:cubicBezTo>
                  <a:cubicBezTo>
                    <a:pt x="24" y="0"/>
                    <a:pt x="24" y="0"/>
                    <a:pt x="24" y="0"/>
                  </a:cubicBezTo>
                  <a:cubicBezTo>
                    <a:pt x="29" y="0"/>
                    <a:pt x="33" y="0"/>
                    <a:pt x="36" y="1"/>
                  </a:cubicBezTo>
                  <a:cubicBezTo>
                    <a:pt x="38" y="2"/>
                    <a:pt x="40" y="4"/>
                    <a:pt x="42" y="6"/>
                  </a:cubicBezTo>
                  <a:cubicBezTo>
                    <a:pt x="43" y="9"/>
                    <a:pt x="44" y="12"/>
                    <a:pt x="44" y="15"/>
                  </a:cubicBezTo>
                  <a:cubicBezTo>
                    <a:pt x="44" y="19"/>
                    <a:pt x="43" y="22"/>
                    <a:pt x="40" y="25"/>
                  </a:cubicBezTo>
                  <a:cubicBezTo>
                    <a:pt x="38" y="28"/>
                    <a:pt x="34" y="29"/>
                    <a:pt x="28" y="30"/>
                  </a:cubicBezTo>
                  <a:cubicBezTo>
                    <a:pt x="30" y="31"/>
                    <a:pt x="32" y="32"/>
                    <a:pt x="33" y="33"/>
                  </a:cubicBezTo>
                  <a:cubicBezTo>
                    <a:pt x="35" y="35"/>
                    <a:pt x="37" y="37"/>
                    <a:pt x="39" y="40"/>
                  </a:cubicBezTo>
                  <a:cubicBezTo>
                    <a:pt x="49" y="55"/>
                    <a:pt x="49" y="55"/>
                    <a:pt x="49" y="55"/>
                  </a:cubicBezTo>
                  <a:cubicBezTo>
                    <a:pt x="39" y="55"/>
                    <a:pt x="39" y="55"/>
                    <a:pt x="39" y="55"/>
                  </a:cubicBezTo>
                  <a:cubicBezTo>
                    <a:pt x="32" y="44"/>
                    <a:pt x="32" y="44"/>
                    <a:pt x="32" y="44"/>
                  </a:cubicBezTo>
                  <a:cubicBezTo>
                    <a:pt x="30" y="40"/>
                    <a:pt x="28" y="38"/>
                    <a:pt x="27" y="36"/>
                  </a:cubicBezTo>
                  <a:cubicBezTo>
                    <a:pt x="25" y="34"/>
                    <a:pt x="24" y="33"/>
                    <a:pt x="23" y="32"/>
                  </a:cubicBezTo>
                  <a:cubicBezTo>
                    <a:pt x="22" y="32"/>
                    <a:pt x="21" y="31"/>
                    <a:pt x="20" y="31"/>
                  </a:cubicBezTo>
                  <a:cubicBezTo>
                    <a:pt x="19" y="31"/>
                    <a:pt x="17" y="31"/>
                    <a:pt x="16" y="31"/>
                  </a:cubicBezTo>
                  <a:cubicBezTo>
                    <a:pt x="7" y="31"/>
                    <a:pt x="7" y="31"/>
                    <a:pt x="7" y="31"/>
                  </a:cubicBezTo>
                  <a:cubicBezTo>
                    <a:pt x="7" y="55"/>
                    <a:pt x="7" y="55"/>
                    <a:pt x="7" y="55"/>
                  </a:cubicBezTo>
                  <a:lnTo>
                    <a:pt x="0" y="55"/>
                  </a:lnTo>
                  <a:close/>
                  <a:moveTo>
                    <a:pt x="7" y="24"/>
                  </a:moveTo>
                  <a:cubicBezTo>
                    <a:pt x="23" y="24"/>
                    <a:pt x="23" y="24"/>
                    <a:pt x="23" y="24"/>
                  </a:cubicBezTo>
                  <a:cubicBezTo>
                    <a:pt x="26" y="24"/>
                    <a:pt x="29" y="24"/>
                    <a:pt x="31" y="23"/>
                  </a:cubicBezTo>
                  <a:cubicBezTo>
                    <a:pt x="33" y="22"/>
                    <a:pt x="34" y="21"/>
                    <a:pt x="35" y="20"/>
                  </a:cubicBezTo>
                  <a:cubicBezTo>
                    <a:pt x="36" y="18"/>
                    <a:pt x="37" y="17"/>
                    <a:pt x="37" y="15"/>
                  </a:cubicBezTo>
                  <a:cubicBezTo>
                    <a:pt x="37" y="12"/>
                    <a:pt x="36" y="10"/>
                    <a:pt x="34" y="8"/>
                  </a:cubicBezTo>
                  <a:cubicBezTo>
                    <a:pt x="32" y="7"/>
                    <a:pt x="29" y="6"/>
                    <a:pt x="25" y="6"/>
                  </a:cubicBezTo>
                  <a:cubicBezTo>
                    <a:pt x="7" y="6"/>
                    <a:pt x="7" y="6"/>
                    <a:pt x="7" y="6"/>
                  </a:cubicBezTo>
                  <a:lnTo>
                    <a:pt x="7" y="24"/>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9"/>
            <p:cNvSpPr>
              <a:spLocks noEditPoints="1"/>
            </p:cNvSpPr>
            <p:nvPr userDrawn="1"/>
          </p:nvSpPr>
          <p:spPr bwMode="auto">
            <a:xfrm>
              <a:off x="1697" y="1265"/>
              <a:ext cx="122" cy="130"/>
            </a:xfrm>
            <a:custGeom>
              <a:avLst/>
              <a:gdLst>
                <a:gd name="T0" fmla="*/ 0 w 52"/>
                <a:gd name="T1" fmla="*/ 55 h 55"/>
                <a:gd name="T2" fmla="*/ 22 w 52"/>
                <a:gd name="T3" fmla="*/ 0 h 55"/>
                <a:gd name="T4" fmla="*/ 30 w 52"/>
                <a:gd name="T5" fmla="*/ 0 h 55"/>
                <a:gd name="T6" fmla="*/ 52 w 52"/>
                <a:gd name="T7" fmla="*/ 55 h 55"/>
                <a:gd name="T8" fmla="*/ 44 w 52"/>
                <a:gd name="T9" fmla="*/ 55 h 55"/>
                <a:gd name="T10" fmla="*/ 38 w 52"/>
                <a:gd name="T11" fmla="*/ 38 h 55"/>
                <a:gd name="T12" fmla="*/ 14 w 52"/>
                <a:gd name="T13" fmla="*/ 38 h 55"/>
                <a:gd name="T14" fmla="*/ 8 w 52"/>
                <a:gd name="T15" fmla="*/ 55 h 55"/>
                <a:gd name="T16" fmla="*/ 0 w 52"/>
                <a:gd name="T17" fmla="*/ 55 h 55"/>
                <a:gd name="T18" fmla="*/ 16 w 52"/>
                <a:gd name="T19" fmla="*/ 32 h 55"/>
                <a:gd name="T20" fmla="*/ 35 w 52"/>
                <a:gd name="T21" fmla="*/ 32 h 55"/>
                <a:gd name="T22" fmla="*/ 29 w 52"/>
                <a:gd name="T23" fmla="*/ 17 h 55"/>
                <a:gd name="T24" fmla="*/ 26 w 52"/>
                <a:gd name="T25" fmla="*/ 6 h 55"/>
                <a:gd name="T26" fmla="*/ 23 w 52"/>
                <a:gd name="T27" fmla="*/ 16 h 55"/>
                <a:gd name="T28" fmla="*/ 16 w 52"/>
                <a:gd name="T29" fmla="*/ 3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5">
                  <a:moveTo>
                    <a:pt x="0" y="55"/>
                  </a:moveTo>
                  <a:cubicBezTo>
                    <a:pt x="22" y="0"/>
                    <a:pt x="22" y="0"/>
                    <a:pt x="22" y="0"/>
                  </a:cubicBezTo>
                  <a:cubicBezTo>
                    <a:pt x="30" y="0"/>
                    <a:pt x="30" y="0"/>
                    <a:pt x="30" y="0"/>
                  </a:cubicBezTo>
                  <a:cubicBezTo>
                    <a:pt x="52" y="55"/>
                    <a:pt x="52" y="55"/>
                    <a:pt x="52" y="55"/>
                  </a:cubicBezTo>
                  <a:cubicBezTo>
                    <a:pt x="44" y="55"/>
                    <a:pt x="44" y="55"/>
                    <a:pt x="44" y="55"/>
                  </a:cubicBezTo>
                  <a:cubicBezTo>
                    <a:pt x="38" y="38"/>
                    <a:pt x="38" y="38"/>
                    <a:pt x="38" y="38"/>
                  </a:cubicBezTo>
                  <a:cubicBezTo>
                    <a:pt x="14" y="38"/>
                    <a:pt x="14" y="38"/>
                    <a:pt x="14" y="38"/>
                  </a:cubicBezTo>
                  <a:cubicBezTo>
                    <a:pt x="8" y="55"/>
                    <a:pt x="8" y="55"/>
                    <a:pt x="8" y="55"/>
                  </a:cubicBezTo>
                  <a:lnTo>
                    <a:pt x="0" y="55"/>
                  </a:lnTo>
                  <a:close/>
                  <a:moveTo>
                    <a:pt x="16" y="32"/>
                  </a:moveTo>
                  <a:cubicBezTo>
                    <a:pt x="35" y="32"/>
                    <a:pt x="35" y="32"/>
                    <a:pt x="35" y="32"/>
                  </a:cubicBezTo>
                  <a:cubicBezTo>
                    <a:pt x="29" y="17"/>
                    <a:pt x="29" y="17"/>
                    <a:pt x="29" y="17"/>
                  </a:cubicBezTo>
                  <a:cubicBezTo>
                    <a:pt x="28" y="12"/>
                    <a:pt x="26" y="9"/>
                    <a:pt x="26" y="6"/>
                  </a:cubicBezTo>
                  <a:cubicBezTo>
                    <a:pt x="25" y="9"/>
                    <a:pt x="24" y="13"/>
                    <a:pt x="23" y="16"/>
                  </a:cubicBezTo>
                  <a:lnTo>
                    <a:pt x="16" y="32"/>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0"/>
            <p:cNvSpPr>
              <a:spLocks/>
            </p:cNvSpPr>
            <p:nvPr userDrawn="1"/>
          </p:nvSpPr>
          <p:spPr bwMode="auto">
            <a:xfrm>
              <a:off x="1895" y="1265"/>
              <a:ext cx="104" cy="130"/>
            </a:xfrm>
            <a:custGeom>
              <a:avLst/>
              <a:gdLst>
                <a:gd name="T0" fmla="*/ 0 w 104"/>
                <a:gd name="T1" fmla="*/ 130 h 130"/>
                <a:gd name="T2" fmla="*/ 0 w 104"/>
                <a:gd name="T3" fmla="*/ 0 h 130"/>
                <a:gd name="T4" fmla="*/ 19 w 104"/>
                <a:gd name="T5" fmla="*/ 0 h 130"/>
                <a:gd name="T6" fmla="*/ 87 w 104"/>
                <a:gd name="T7" fmla="*/ 102 h 130"/>
                <a:gd name="T8" fmla="*/ 87 w 104"/>
                <a:gd name="T9" fmla="*/ 0 h 130"/>
                <a:gd name="T10" fmla="*/ 104 w 104"/>
                <a:gd name="T11" fmla="*/ 0 h 130"/>
                <a:gd name="T12" fmla="*/ 104 w 104"/>
                <a:gd name="T13" fmla="*/ 130 h 130"/>
                <a:gd name="T14" fmla="*/ 85 w 104"/>
                <a:gd name="T15" fmla="*/ 130 h 130"/>
                <a:gd name="T16" fmla="*/ 16 w 104"/>
                <a:gd name="T17" fmla="*/ 28 h 130"/>
                <a:gd name="T18" fmla="*/ 16 w 104"/>
                <a:gd name="T19" fmla="*/ 130 h 130"/>
                <a:gd name="T20" fmla="*/ 0 w 104"/>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0">
                  <a:moveTo>
                    <a:pt x="0" y="130"/>
                  </a:moveTo>
                  <a:lnTo>
                    <a:pt x="0" y="0"/>
                  </a:lnTo>
                  <a:lnTo>
                    <a:pt x="19" y="0"/>
                  </a:lnTo>
                  <a:lnTo>
                    <a:pt x="87" y="102"/>
                  </a:lnTo>
                  <a:lnTo>
                    <a:pt x="87" y="0"/>
                  </a:lnTo>
                  <a:lnTo>
                    <a:pt x="104" y="0"/>
                  </a:lnTo>
                  <a:lnTo>
                    <a:pt x="104" y="130"/>
                  </a:lnTo>
                  <a:lnTo>
                    <a:pt x="85" y="130"/>
                  </a:lnTo>
                  <a:lnTo>
                    <a:pt x="16" y="28"/>
                  </a:lnTo>
                  <a:lnTo>
                    <a:pt x="16" y="130"/>
                  </a:lnTo>
                  <a:lnTo>
                    <a:pt x="0" y="13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1"/>
            <p:cNvSpPr>
              <a:spLocks/>
            </p:cNvSpPr>
            <p:nvPr userDrawn="1"/>
          </p:nvSpPr>
          <p:spPr bwMode="auto">
            <a:xfrm>
              <a:off x="2082" y="1263"/>
              <a:ext cx="106" cy="134"/>
            </a:xfrm>
            <a:custGeom>
              <a:avLst/>
              <a:gdLst>
                <a:gd name="T0" fmla="*/ 0 w 45"/>
                <a:gd name="T1" fmla="*/ 38 h 57"/>
                <a:gd name="T2" fmla="*/ 7 w 45"/>
                <a:gd name="T3" fmla="*/ 38 h 57"/>
                <a:gd name="T4" fmla="*/ 10 w 45"/>
                <a:gd name="T5" fmla="*/ 45 h 57"/>
                <a:gd name="T6" fmla="*/ 15 w 45"/>
                <a:gd name="T7" fmla="*/ 49 h 57"/>
                <a:gd name="T8" fmla="*/ 24 w 45"/>
                <a:gd name="T9" fmla="*/ 51 h 57"/>
                <a:gd name="T10" fmla="*/ 31 w 45"/>
                <a:gd name="T11" fmla="*/ 49 h 57"/>
                <a:gd name="T12" fmla="*/ 36 w 45"/>
                <a:gd name="T13" fmla="*/ 46 h 57"/>
                <a:gd name="T14" fmla="*/ 38 w 45"/>
                <a:gd name="T15" fmla="*/ 41 h 57"/>
                <a:gd name="T16" fmla="*/ 36 w 45"/>
                <a:gd name="T17" fmla="*/ 37 h 57"/>
                <a:gd name="T18" fmla="*/ 31 w 45"/>
                <a:gd name="T19" fmla="*/ 33 h 57"/>
                <a:gd name="T20" fmla="*/ 21 w 45"/>
                <a:gd name="T21" fmla="*/ 31 h 57"/>
                <a:gd name="T22" fmla="*/ 10 w 45"/>
                <a:gd name="T23" fmla="*/ 27 h 57"/>
                <a:gd name="T24" fmla="*/ 5 w 45"/>
                <a:gd name="T25" fmla="*/ 22 h 57"/>
                <a:gd name="T26" fmla="*/ 3 w 45"/>
                <a:gd name="T27" fmla="*/ 15 h 57"/>
                <a:gd name="T28" fmla="*/ 5 w 45"/>
                <a:gd name="T29" fmla="*/ 7 h 57"/>
                <a:gd name="T30" fmla="*/ 12 w 45"/>
                <a:gd name="T31" fmla="*/ 2 h 57"/>
                <a:gd name="T32" fmla="*/ 22 w 45"/>
                <a:gd name="T33" fmla="*/ 0 h 57"/>
                <a:gd name="T34" fmla="*/ 33 w 45"/>
                <a:gd name="T35" fmla="*/ 2 h 57"/>
                <a:gd name="T36" fmla="*/ 40 w 45"/>
                <a:gd name="T37" fmla="*/ 8 h 57"/>
                <a:gd name="T38" fmla="*/ 43 w 45"/>
                <a:gd name="T39" fmla="*/ 16 h 57"/>
                <a:gd name="T40" fmla="*/ 36 w 45"/>
                <a:gd name="T41" fmla="*/ 17 h 57"/>
                <a:gd name="T42" fmla="*/ 32 w 45"/>
                <a:gd name="T43" fmla="*/ 9 h 57"/>
                <a:gd name="T44" fmla="*/ 22 w 45"/>
                <a:gd name="T45" fmla="*/ 6 h 57"/>
                <a:gd name="T46" fmla="*/ 13 w 45"/>
                <a:gd name="T47" fmla="*/ 9 h 57"/>
                <a:gd name="T48" fmla="*/ 10 w 45"/>
                <a:gd name="T49" fmla="*/ 15 h 57"/>
                <a:gd name="T50" fmla="*/ 12 w 45"/>
                <a:gd name="T51" fmla="*/ 20 h 57"/>
                <a:gd name="T52" fmla="*/ 23 w 45"/>
                <a:gd name="T53" fmla="*/ 23 h 57"/>
                <a:gd name="T54" fmla="*/ 35 w 45"/>
                <a:gd name="T55" fmla="*/ 27 h 57"/>
                <a:gd name="T56" fmla="*/ 42 w 45"/>
                <a:gd name="T57" fmla="*/ 33 h 57"/>
                <a:gd name="T58" fmla="*/ 45 w 45"/>
                <a:gd name="T59" fmla="*/ 41 h 57"/>
                <a:gd name="T60" fmla="*/ 42 w 45"/>
                <a:gd name="T61" fmla="*/ 49 h 57"/>
                <a:gd name="T62" fmla="*/ 35 w 45"/>
                <a:gd name="T63" fmla="*/ 55 h 57"/>
                <a:gd name="T64" fmla="*/ 24 w 45"/>
                <a:gd name="T65" fmla="*/ 57 h 57"/>
                <a:gd name="T66" fmla="*/ 12 w 45"/>
                <a:gd name="T67" fmla="*/ 55 h 57"/>
                <a:gd name="T68" fmla="*/ 4 w 45"/>
                <a:gd name="T69" fmla="*/ 48 h 57"/>
                <a:gd name="T70" fmla="*/ 0 w 45"/>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7">
                  <a:moveTo>
                    <a:pt x="0" y="38"/>
                  </a:moveTo>
                  <a:cubicBezTo>
                    <a:pt x="7" y="38"/>
                    <a:pt x="7" y="38"/>
                    <a:pt x="7" y="38"/>
                  </a:cubicBezTo>
                  <a:cubicBezTo>
                    <a:pt x="8" y="41"/>
                    <a:pt x="8" y="43"/>
                    <a:pt x="10" y="45"/>
                  </a:cubicBezTo>
                  <a:cubicBezTo>
                    <a:pt x="11" y="46"/>
                    <a:pt x="13" y="48"/>
                    <a:pt x="15" y="49"/>
                  </a:cubicBezTo>
                  <a:cubicBezTo>
                    <a:pt x="18" y="50"/>
                    <a:pt x="21" y="51"/>
                    <a:pt x="24" y="51"/>
                  </a:cubicBezTo>
                  <a:cubicBezTo>
                    <a:pt x="27" y="51"/>
                    <a:pt x="29" y="50"/>
                    <a:pt x="31" y="49"/>
                  </a:cubicBezTo>
                  <a:cubicBezTo>
                    <a:pt x="33" y="49"/>
                    <a:pt x="35" y="47"/>
                    <a:pt x="36" y="46"/>
                  </a:cubicBezTo>
                  <a:cubicBezTo>
                    <a:pt x="37" y="45"/>
                    <a:pt x="38" y="43"/>
                    <a:pt x="38" y="41"/>
                  </a:cubicBezTo>
                  <a:cubicBezTo>
                    <a:pt x="38" y="39"/>
                    <a:pt x="37" y="38"/>
                    <a:pt x="36" y="37"/>
                  </a:cubicBezTo>
                  <a:cubicBezTo>
                    <a:pt x="35" y="35"/>
                    <a:pt x="33" y="34"/>
                    <a:pt x="31" y="33"/>
                  </a:cubicBezTo>
                  <a:cubicBezTo>
                    <a:pt x="30" y="33"/>
                    <a:pt x="26" y="32"/>
                    <a:pt x="21" y="31"/>
                  </a:cubicBezTo>
                  <a:cubicBezTo>
                    <a:pt x="16" y="29"/>
                    <a:pt x="13" y="28"/>
                    <a:pt x="10" y="27"/>
                  </a:cubicBezTo>
                  <a:cubicBezTo>
                    <a:pt x="8" y="26"/>
                    <a:pt x="6" y="24"/>
                    <a:pt x="5" y="22"/>
                  </a:cubicBezTo>
                  <a:cubicBezTo>
                    <a:pt x="3" y="20"/>
                    <a:pt x="3" y="18"/>
                    <a:pt x="3" y="15"/>
                  </a:cubicBezTo>
                  <a:cubicBezTo>
                    <a:pt x="3" y="12"/>
                    <a:pt x="3" y="10"/>
                    <a:pt x="5" y="7"/>
                  </a:cubicBezTo>
                  <a:cubicBezTo>
                    <a:pt x="7" y="5"/>
                    <a:pt x="9" y="3"/>
                    <a:pt x="12" y="2"/>
                  </a:cubicBezTo>
                  <a:cubicBezTo>
                    <a:pt x="15" y="0"/>
                    <a:pt x="18" y="0"/>
                    <a:pt x="22" y="0"/>
                  </a:cubicBezTo>
                  <a:cubicBezTo>
                    <a:pt x="26" y="0"/>
                    <a:pt x="30" y="0"/>
                    <a:pt x="33" y="2"/>
                  </a:cubicBezTo>
                  <a:cubicBezTo>
                    <a:pt x="36" y="3"/>
                    <a:pt x="39" y="5"/>
                    <a:pt x="40" y="8"/>
                  </a:cubicBezTo>
                  <a:cubicBezTo>
                    <a:pt x="42" y="10"/>
                    <a:pt x="43" y="13"/>
                    <a:pt x="43" y="16"/>
                  </a:cubicBezTo>
                  <a:cubicBezTo>
                    <a:pt x="36" y="17"/>
                    <a:pt x="36" y="17"/>
                    <a:pt x="36" y="17"/>
                  </a:cubicBezTo>
                  <a:cubicBezTo>
                    <a:pt x="36" y="13"/>
                    <a:pt x="34" y="11"/>
                    <a:pt x="32" y="9"/>
                  </a:cubicBezTo>
                  <a:cubicBezTo>
                    <a:pt x="30" y="7"/>
                    <a:pt x="27" y="6"/>
                    <a:pt x="22" y="6"/>
                  </a:cubicBezTo>
                  <a:cubicBezTo>
                    <a:pt x="18" y="6"/>
                    <a:pt x="15" y="7"/>
                    <a:pt x="13" y="9"/>
                  </a:cubicBezTo>
                  <a:cubicBezTo>
                    <a:pt x="11" y="10"/>
                    <a:pt x="10" y="12"/>
                    <a:pt x="10" y="15"/>
                  </a:cubicBezTo>
                  <a:cubicBezTo>
                    <a:pt x="10" y="17"/>
                    <a:pt x="10" y="18"/>
                    <a:pt x="12" y="20"/>
                  </a:cubicBezTo>
                  <a:cubicBezTo>
                    <a:pt x="13" y="21"/>
                    <a:pt x="17" y="22"/>
                    <a:pt x="23" y="23"/>
                  </a:cubicBezTo>
                  <a:cubicBezTo>
                    <a:pt x="29" y="25"/>
                    <a:pt x="33" y="26"/>
                    <a:pt x="35" y="27"/>
                  </a:cubicBezTo>
                  <a:cubicBezTo>
                    <a:pt x="38" y="29"/>
                    <a:pt x="41" y="30"/>
                    <a:pt x="42" y="33"/>
                  </a:cubicBezTo>
                  <a:cubicBezTo>
                    <a:pt x="44" y="35"/>
                    <a:pt x="45" y="38"/>
                    <a:pt x="45" y="41"/>
                  </a:cubicBezTo>
                  <a:cubicBezTo>
                    <a:pt x="45" y="44"/>
                    <a:pt x="44" y="46"/>
                    <a:pt x="42" y="49"/>
                  </a:cubicBezTo>
                  <a:cubicBezTo>
                    <a:pt x="40" y="52"/>
                    <a:pt x="38" y="54"/>
                    <a:pt x="35" y="55"/>
                  </a:cubicBezTo>
                  <a:cubicBezTo>
                    <a:pt x="32" y="57"/>
                    <a:pt x="28" y="57"/>
                    <a:pt x="24" y="57"/>
                  </a:cubicBezTo>
                  <a:cubicBezTo>
                    <a:pt x="19" y="57"/>
                    <a:pt x="15" y="57"/>
                    <a:pt x="12" y="55"/>
                  </a:cubicBezTo>
                  <a:cubicBezTo>
                    <a:pt x="8" y="54"/>
                    <a:pt x="5" y="51"/>
                    <a:pt x="4" y="48"/>
                  </a:cubicBezTo>
                  <a:cubicBezTo>
                    <a:pt x="2" y="45"/>
                    <a:pt x="1" y="42"/>
                    <a:pt x="0" y="38"/>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2"/>
            <p:cNvSpPr>
              <a:spLocks/>
            </p:cNvSpPr>
            <p:nvPr userDrawn="1"/>
          </p:nvSpPr>
          <p:spPr bwMode="auto">
            <a:xfrm>
              <a:off x="2270" y="1265"/>
              <a:ext cx="126" cy="130"/>
            </a:xfrm>
            <a:custGeom>
              <a:avLst/>
              <a:gdLst>
                <a:gd name="T0" fmla="*/ 0 w 53"/>
                <a:gd name="T1" fmla="*/ 55 h 55"/>
                <a:gd name="T2" fmla="*/ 0 w 53"/>
                <a:gd name="T3" fmla="*/ 0 h 55"/>
                <a:gd name="T4" fmla="*/ 11 w 53"/>
                <a:gd name="T5" fmla="*/ 0 h 55"/>
                <a:gd name="T6" fmla="*/ 25 w 53"/>
                <a:gd name="T7" fmla="*/ 39 h 55"/>
                <a:gd name="T8" fmla="*/ 27 w 53"/>
                <a:gd name="T9" fmla="*/ 47 h 55"/>
                <a:gd name="T10" fmla="*/ 30 w 53"/>
                <a:gd name="T11" fmla="*/ 38 h 55"/>
                <a:gd name="T12" fmla="*/ 44 w 53"/>
                <a:gd name="T13" fmla="*/ 0 h 55"/>
                <a:gd name="T14" fmla="*/ 53 w 53"/>
                <a:gd name="T15" fmla="*/ 0 h 55"/>
                <a:gd name="T16" fmla="*/ 53 w 53"/>
                <a:gd name="T17" fmla="*/ 55 h 55"/>
                <a:gd name="T18" fmla="*/ 46 w 53"/>
                <a:gd name="T19" fmla="*/ 55 h 55"/>
                <a:gd name="T20" fmla="*/ 46 w 53"/>
                <a:gd name="T21" fmla="*/ 9 h 55"/>
                <a:gd name="T22" fmla="*/ 30 w 53"/>
                <a:gd name="T23" fmla="*/ 55 h 55"/>
                <a:gd name="T24" fmla="*/ 24 w 53"/>
                <a:gd name="T25" fmla="*/ 55 h 55"/>
                <a:gd name="T26" fmla="*/ 7 w 53"/>
                <a:gd name="T27" fmla="*/ 8 h 55"/>
                <a:gd name="T28" fmla="*/ 7 w 53"/>
                <a:gd name="T29" fmla="*/ 55 h 55"/>
                <a:gd name="T30" fmla="*/ 0 w 53"/>
                <a:gd name="T3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5">
                  <a:moveTo>
                    <a:pt x="0" y="55"/>
                  </a:moveTo>
                  <a:cubicBezTo>
                    <a:pt x="0" y="0"/>
                    <a:pt x="0" y="0"/>
                    <a:pt x="0" y="0"/>
                  </a:cubicBezTo>
                  <a:cubicBezTo>
                    <a:pt x="11" y="0"/>
                    <a:pt x="11" y="0"/>
                    <a:pt x="11" y="0"/>
                  </a:cubicBezTo>
                  <a:cubicBezTo>
                    <a:pt x="25" y="39"/>
                    <a:pt x="25" y="39"/>
                    <a:pt x="25" y="39"/>
                  </a:cubicBezTo>
                  <a:cubicBezTo>
                    <a:pt x="26" y="43"/>
                    <a:pt x="27" y="45"/>
                    <a:pt x="27" y="47"/>
                  </a:cubicBezTo>
                  <a:cubicBezTo>
                    <a:pt x="28" y="45"/>
                    <a:pt x="29" y="42"/>
                    <a:pt x="30" y="38"/>
                  </a:cubicBezTo>
                  <a:cubicBezTo>
                    <a:pt x="44" y="0"/>
                    <a:pt x="44" y="0"/>
                    <a:pt x="44" y="0"/>
                  </a:cubicBezTo>
                  <a:cubicBezTo>
                    <a:pt x="53" y="0"/>
                    <a:pt x="53" y="0"/>
                    <a:pt x="53" y="0"/>
                  </a:cubicBezTo>
                  <a:cubicBezTo>
                    <a:pt x="53" y="55"/>
                    <a:pt x="53" y="55"/>
                    <a:pt x="53" y="55"/>
                  </a:cubicBezTo>
                  <a:cubicBezTo>
                    <a:pt x="46" y="55"/>
                    <a:pt x="46" y="55"/>
                    <a:pt x="46" y="55"/>
                  </a:cubicBezTo>
                  <a:cubicBezTo>
                    <a:pt x="46" y="9"/>
                    <a:pt x="46" y="9"/>
                    <a:pt x="46" y="9"/>
                  </a:cubicBezTo>
                  <a:cubicBezTo>
                    <a:pt x="30" y="55"/>
                    <a:pt x="30" y="55"/>
                    <a:pt x="30" y="55"/>
                  </a:cubicBezTo>
                  <a:cubicBezTo>
                    <a:pt x="24" y="55"/>
                    <a:pt x="24" y="55"/>
                    <a:pt x="24" y="55"/>
                  </a:cubicBezTo>
                  <a:cubicBezTo>
                    <a:pt x="7" y="8"/>
                    <a:pt x="7" y="8"/>
                    <a:pt x="7" y="8"/>
                  </a:cubicBezTo>
                  <a:cubicBezTo>
                    <a:pt x="7" y="55"/>
                    <a:pt x="7" y="55"/>
                    <a:pt x="7" y="55"/>
                  </a:cubicBezTo>
                  <a:lnTo>
                    <a:pt x="0" y="55"/>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3"/>
            <p:cNvSpPr>
              <a:spLocks noChangeArrowheads="1"/>
            </p:cNvSpPr>
            <p:nvPr userDrawn="1"/>
          </p:nvSpPr>
          <p:spPr bwMode="auto">
            <a:xfrm>
              <a:off x="2488" y="1265"/>
              <a:ext cx="19" cy="130"/>
            </a:xfrm>
            <a:prstGeom prst="rect">
              <a:avLst/>
            </a:prstGeom>
            <a:solidFill>
              <a:srgbClr val="0079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4"/>
            <p:cNvSpPr>
              <a:spLocks/>
            </p:cNvSpPr>
            <p:nvPr userDrawn="1"/>
          </p:nvSpPr>
          <p:spPr bwMode="auto">
            <a:xfrm>
              <a:off x="2592" y="1263"/>
              <a:ext cx="104" cy="134"/>
            </a:xfrm>
            <a:custGeom>
              <a:avLst/>
              <a:gdLst>
                <a:gd name="T0" fmla="*/ 0 w 44"/>
                <a:gd name="T1" fmla="*/ 38 h 57"/>
                <a:gd name="T2" fmla="*/ 7 w 44"/>
                <a:gd name="T3" fmla="*/ 38 h 57"/>
                <a:gd name="T4" fmla="*/ 9 w 44"/>
                <a:gd name="T5" fmla="*/ 45 h 57"/>
                <a:gd name="T6" fmla="*/ 15 w 44"/>
                <a:gd name="T7" fmla="*/ 49 h 57"/>
                <a:gd name="T8" fmla="*/ 23 w 44"/>
                <a:gd name="T9" fmla="*/ 51 h 57"/>
                <a:gd name="T10" fmla="*/ 31 w 44"/>
                <a:gd name="T11" fmla="*/ 49 h 57"/>
                <a:gd name="T12" fmla="*/ 36 w 44"/>
                <a:gd name="T13" fmla="*/ 46 h 57"/>
                <a:gd name="T14" fmla="*/ 37 w 44"/>
                <a:gd name="T15" fmla="*/ 41 h 57"/>
                <a:gd name="T16" fmla="*/ 36 w 44"/>
                <a:gd name="T17" fmla="*/ 37 h 57"/>
                <a:gd name="T18" fmla="*/ 31 w 44"/>
                <a:gd name="T19" fmla="*/ 33 h 57"/>
                <a:gd name="T20" fmla="*/ 21 w 44"/>
                <a:gd name="T21" fmla="*/ 31 h 57"/>
                <a:gd name="T22" fmla="*/ 10 w 44"/>
                <a:gd name="T23" fmla="*/ 27 h 57"/>
                <a:gd name="T24" fmla="*/ 4 w 44"/>
                <a:gd name="T25" fmla="*/ 22 h 57"/>
                <a:gd name="T26" fmla="*/ 2 w 44"/>
                <a:gd name="T27" fmla="*/ 15 h 57"/>
                <a:gd name="T28" fmla="*/ 4 w 44"/>
                <a:gd name="T29" fmla="*/ 7 h 57"/>
                <a:gd name="T30" fmla="*/ 11 w 44"/>
                <a:gd name="T31" fmla="*/ 2 h 57"/>
                <a:gd name="T32" fmla="*/ 22 w 44"/>
                <a:gd name="T33" fmla="*/ 0 h 57"/>
                <a:gd name="T34" fmla="*/ 33 w 44"/>
                <a:gd name="T35" fmla="*/ 2 h 57"/>
                <a:gd name="T36" fmla="*/ 40 w 44"/>
                <a:gd name="T37" fmla="*/ 8 h 57"/>
                <a:gd name="T38" fmla="*/ 43 w 44"/>
                <a:gd name="T39" fmla="*/ 16 h 57"/>
                <a:gd name="T40" fmla="*/ 35 w 44"/>
                <a:gd name="T41" fmla="*/ 17 h 57"/>
                <a:gd name="T42" fmla="*/ 32 w 44"/>
                <a:gd name="T43" fmla="*/ 9 h 57"/>
                <a:gd name="T44" fmla="*/ 22 w 44"/>
                <a:gd name="T45" fmla="*/ 6 h 57"/>
                <a:gd name="T46" fmla="*/ 12 w 44"/>
                <a:gd name="T47" fmla="*/ 9 h 57"/>
                <a:gd name="T48" fmla="*/ 9 w 44"/>
                <a:gd name="T49" fmla="*/ 15 h 57"/>
                <a:gd name="T50" fmla="*/ 11 w 44"/>
                <a:gd name="T51" fmla="*/ 20 h 57"/>
                <a:gd name="T52" fmla="*/ 22 w 44"/>
                <a:gd name="T53" fmla="*/ 23 h 57"/>
                <a:gd name="T54" fmla="*/ 35 w 44"/>
                <a:gd name="T55" fmla="*/ 27 h 57"/>
                <a:gd name="T56" fmla="*/ 42 w 44"/>
                <a:gd name="T57" fmla="*/ 33 h 57"/>
                <a:gd name="T58" fmla="*/ 44 w 44"/>
                <a:gd name="T59" fmla="*/ 41 h 57"/>
                <a:gd name="T60" fmla="*/ 42 w 44"/>
                <a:gd name="T61" fmla="*/ 49 h 57"/>
                <a:gd name="T62" fmla="*/ 34 w 44"/>
                <a:gd name="T63" fmla="*/ 55 h 57"/>
                <a:gd name="T64" fmla="*/ 24 w 44"/>
                <a:gd name="T65" fmla="*/ 57 h 57"/>
                <a:gd name="T66" fmla="*/ 11 w 44"/>
                <a:gd name="T67" fmla="*/ 55 h 57"/>
                <a:gd name="T68" fmla="*/ 3 w 44"/>
                <a:gd name="T69" fmla="*/ 48 h 57"/>
                <a:gd name="T70" fmla="*/ 0 w 44"/>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7">
                  <a:moveTo>
                    <a:pt x="0" y="38"/>
                  </a:moveTo>
                  <a:cubicBezTo>
                    <a:pt x="7" y="38"/>
                    <a:pt x="7" y="38"/>
                    <a:pt x="7" y="38"/>
                  </a:cubicBezTo>
                  <a:cubicBezTo>
                    <a:pt x="7" y="41"/>
                    <a:pt x="8" y="43"/>
                    <a:pt x="9" y="45"/>
                  </a:cubicBezTo>
                  <a:cubicBezTo>
                    <a:pt x="10" y="46"/>
                    <a:pt x="12" y="48"/>
                    <a:pt x="15" y="49"/>
                  </a:cubicBezTo>
                  <a:cubicBezTo>
                    <a:pt x="17" y="50"/>
                    <a:pt x="20" y="51"/>
                    <a:pt x="23" y="51"/>
                  </a:cubicBezTo>
                  <a:cubicBezTo>
                    <a:pt x="26" y="51"/>
                    <a:pt x="29" y="50"/>
                    <a:pt x="31" y="49"/>
                  </a:cubicBezTo>
                  <a:cubicBezTo>
                    <a:pt x="33" y="49"/>
                    <a:pt x="34" y="47"/>
                    <a:pt x="36" y="46"/>
                  </a:cubicBezTo>
                  <a:cubicBezTo>
                    <a:pt x="37" y="45"/>
                    <a:pt x="37" y="43"/>
                    <a:pt x="37" y="41"/>
                  </a:cubicBezTo>
                  <a:cubicBezTo>
                    <a:pt x="37" y="39"/>
                    <a:pt x="37" y="38"/>
                    <a:pt x="36" y="37"/>
                  </a:cubicBezTo>
                  <a:cubicBezTo>
                    <a:pt x="35" y="35"/>
                    <a:pt x="33" y="34"/>
                    <a:pt x="31" y="33"/>
                  </a:cubicBezTo>
                  <a:cubicBezTo>
                    <a:pt x="29" y="33"/>
                    <a:pt x="26" y="32"/>
                    <a:pt x="21" y="31"/>
                  </a:cubicBezTo>
                  <a:cubicBezTo>
                    <a:pt x="16" y="29"/>
                    <a:pt x="12" y="28"/>
                    <a:pt x="10" y="27"/>
                  </a:cubicBezTo>
                  <a:cubicBezTo>
                    <a:pt x="7" y="26"/>
                    <a:pt x="5" y="24"/>
                    <a:pt x="4" y="22"/>
                  </a:cubicBezTo>
                  <a:cubicBezTo>
                    <a:pt x="3" y="20"/>
                    <a:pt x="2" y="18"/>
                    <a:pt x="2" y="15"/>
                  </a:cubicBezTo>
                  <a:cubicBezTo>
                    <a:pt x="2" y="12"/>
                    <a:pt x="3" y="10"/>
                    <a:pt x="4" y="7"/>
                  </a:cubicBezTo>
                  <a:cubicBezTo>
                    <a:pt x="6" y="5"/>
                    <a:pt x="8" y="3"/>
                    <a:pt x="11" y="2"/>
                  </a:cubicBezTo>
                  <a:cubicBezTo>
                    <a:pt x="14" y="0"/>
                    <a:pt x="18" y="0"/>
                    <a:pt x="22" y="0"/>
                  </a:cubicBezTo>
                  <a:cubicBezTo>
                    <a:pt x="26" y="0"/>
                    <a:pt x="29" y="0"/>
                    <a:pt x="33" y="2"/>
                  </a:cubicBezTo>
                  <a:cubicBezTo>
                    <a:pt x="36" y="3"/>
                    <a:pt x="38" y="5"/>
                    <a:pt x="40" y="8"/>
                  </a:cubicBezTo>
                  <a:cubicBezTo>
                    <a:pt x="41" y="10"/>
                    <a:pt x="42" y="13"/>
                    <a:pt x="43" y="16"/>
                  </a:cubicBezTo>
                  <a:cubicBezTo>
                    <a:pt x="35" y="17"/>
                    <a:pt x="35" y="17"/>
                    <a:pt x="35" y="17"/>
                  </a:cubicBezTo>
                  <a:cubicBezTo>
                    <a:pt x="35" y="13"/>
                    <a:pt x="34" y="11"/>
                    <a:pt x="32" y="9"/>
                  </a:cubicBezTo>
                  <a:cubicBezTo>
                    <a:pt x="29" y="7"/>
                    <a:pt x="26" y="6"/>
                    <a:pt x="22" y="6"/>
                  </a:cubicBezTo>
                  <a:cubicBezTo>
                    <a:pt x="17" y="6"/>
                    <a:pt x="14" y="7"/>
                    <a:pt x="12" y="9"/>
                  </a:cubicBezTo>
                  <a:cubicBezTo>
                    <a:pt x="10" y="10"/>
                    <a:pt x="9" y="12"/>
                    <a:pt x="9" y="15"/>
                  </a:cubicBezTo>
                  <a:cubicBezTo>
                    <a:pt x="9" y="17"/>
                    <a:pt x="10" y="18"/>
                    <a:pt x="11" y="20"/>
                  </a:cubicBezTo>
                  <a:cubicBezTo>
                    <a:pt x="13" y="21"/>
                    <a:pt x="16" y="22"/>
                    <a:pt x="22" y="23"/>
                  </a:cubicBezTo>
                  <a:cubicBezTo>
                    <a:pt x="28" y="25"/>
                    <a:pt x="32" y="26"/>
                    <a:pt x="35" y="27"/>
                  </a:cubicBezTo>
                  <a:cubicBezTo>
                    <a:pt x="38" y="29"/>
                    <a:pt x="40" y="30"/>
                    <a:pt x="42" y="33"/>
                  </a:cubicBezTo>
                  <a:cubicBezTo>
                    <a:pt x="43" y="35"/>
                    <a:pt x="44" y="38"/>
                    <a:pt x="44" y="41"/>
                  </a:cubicBezTo>
                  <a:cubicBezTo>
                    <a:pt x="44" y="44"/>
                    <a:pt x="43" y="46"/>
                    <a:pt x="42" y="49"/>
                  </a:cubicBezTo>
                  <a:cubicBezTo>
                    <a:pt x="40" y="52"/>
                    <a:pt x="38" y="54"/>
                    <a:pt x="34" y="55"/>
                  </a:cubicBezTo>
                  <a:cubicBezTo>
                    <a:pt x="31" y="57"/>
                    <a:pt x="28" y="57"/>
                    <a:pt x="24" y="57"/>
                  </a:cubicBezTo>
                  <a:cubicBezTo>
                    <a:pt x="19" y="57"/>
                    <a:pt x="14" y="57"/>
                    <a:pt x="11" y="55"/>
                  </a:cubicBezTo>
                  <a:cubicBezTo>
                    <a:pt x="8" y="54"/>
                    <a:pt x="5" y="51"/>
                    <a:pt x="3" y="48"/>
                  </a:cubicBezTo>
                  <a:cubicBezTo>
                    <a:pt x="1" y="45"/>
                    <a:pt x="0" y="42"/>
                    <a:pt x="0" y="38"/>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5"/>
            <p:cNvSpPr>
              <a:spLocks/>
            </p:cNvSpPr>
            <p:nvPr userDrawn="1"/>
          </p:nvSpPr>
          <p:spPr bwMode="auto">
            <a:xfrm>
              <a:off x="2776" y="1263"/>
              <a:ext cx="104" cy="134"/>
            </a:xfrm>
            <a:custGeom>
              <a:avLst/>
              <a:gdLst>
                <a:gd name="T0" fmla="*/ 0 w 44"/>
                <a:gd name="T1" fmla="*/ 38 h 57"/>
                <a:gd name="T2" fmla="*/ 6 w 44"/>
                <a:gd name="T3" fmla="*/ 38 h 57"/>
                <a:gd name="T4" fmla="*/ 9 w 44"/>
                <a:gd name="T5" fmla="*/ 45 h 57"/>
                <a:gd name="T6" fmla="*/ 14 w 44"/>
                <a:gd name="T7" fmla="*/ 49 h 57"/>
                <a:gd name="T8" fmla="*/ 23 w 44"/>
                <a:gd name="T9" fmla="*/ 51 h 57"/>
                <a:gd name="T10" fmla="*/ 30 w 44"/>
                <a:gd name="T11" fmla="*/ 49 h 57"/>
                <a:gd name="T12" fmla="*/ 35 w 44"/>
                <a:gd name="T13" fmla="*/ 46 h 57"/>
                <a:gd name="T14" fmla="*/ 37 w 44"/>
                <a:gd name="T15" fmla="*/ 41 h 57"/>
                <a:gd name="T16" fmla="*/ 35 w 44"/>
                <a:gd name="T17" fmla="*/ 37 h 57"/>
                <a:gd name="T18" fmla="*/ 30 w 44"/>
                <a:gd name="T19" fmla="*/ 33 h 57"/>
                <a:gd name="T20" fmla="*/ 20 w 44"/>
                <a:gd name="T21" fmla="*/ 31 h 57"/>
                <a:gd name="T22" fmla="*/ 10 w 44"/>
                <a:gd name="T23" fmla="*/ 27 h 57"/>
                <a:gd name="T24" fmla="*/ 4 w 44"/>
                <a:gd name="T25" fmla="*/ 22 h 57"/>
                <a:gd name="T26" fmla="*/ 2 w 44"/>
                <a:gd name="T27" fmla="*/ 15 h 57"/>
                <a:gd name="T28" fmla="*/ 4 w 44"/>
                <a:gd name="T29" fmla="*/ 7 h 57"/>
                <a:gd name="T30" fmla="*/ 11 w 44"/>
                <a:gd name="T31" fmla="*/ 2 h 57"/>
                <a:gd name="T32" fmla="*/ 21 w 44"/>
                <a:gd name="T33" fmla="*/ 0 h 57"/>
                <a:gd name="T34" fmla="*/ 32 w 44"/>
                <a:gd name="T35" fmla="*/ 2 h 57"/>
                <a:gd name="T36" fmla="*/ 39 w 44"/>
                <a:gd name="T37" fmla="*/ 8 h 57"/>
                <a:gd name="T38" fmla="*/ 42 w 44"/>
                <a:gd name="T39" fmla="*/ 16 h 57"/>
                <a:gd name="T40" fmla="*/ 35 w 44"/>
                <a:gd name="T41" fmla="*/ 17 h 57"/>
                <a:gd name="T42" fmla="*/ 31 w 44"/>
                <a:gd name="T43" fmla="*/ 9 h 57"/>
                <a:gd name="T44" fmla="*/ 22 w 44"/>
                <a:gd name="T45" fmla="*/ 6 h 57"/>
                <a:gd name="T46" fmla="*/ 12 w 44"/>
                <a:gd name="T47" fmla="*/ 9 h 57"/>
                <a:gd name="T48" fmla="*/ 9 w 44"/>
                <a:gd name="T49" fmla="*/ 15 h 57"/>
                <a:gd name="T50" fmla="*/ 11 w 44"/>
                <a:gd name="T51" fmla="*/ 20 h 57"/>
                <a:gd name="T52" fmla="*/ 22 w 44"/>
                <a:gd name="T53" fmla="*/ 23 h 57"/>
                <a:gd name="T54" fmla="*/ 34 w 44"/>
                <a:gd name="T55" fmla="*/ 27 h 57"/>
                <a:gd name="T56" fmla="*/ 41 w 44"/>
                <a:gd name="T57" fmla="*/ 33 h 57"/>
                <a:gd name="T58" fmla="*/ 44 w 44"/>
                <a:gd name="T59" fmla="*/ 41 h 57"/>
                <a:gd name="T60" fmla="*/ 41 w 44"/>
                <a:gd name="T61" fmla="*/ 49 h 57"/>
                <a:gd name="T62" fmla="*/ 34 w 44"/>
                <a:gd name="T63" fmla="*/ 55 h 57"/>
                <a:gd name="T64" fmla="*/ 23 w 44"/>
                <a:gd name="T65" fmla="*/ 57 h 57"/>
                <a:gd name="T66" fmla="*/ 11 w 44"/>
                <a:gd name="T67" fmla="*/ 55 h 57"/>
                <a:gd name="T68" fmla="*/ 3 w 44"/>
                <a:gd name="T69" fmla="*/ 48 h 57"/>
                <a:gd name="T70" fmla="*/ 0 w 44"/>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7">
                  <a:moveTo>
                    <a:pt x="0" y="38"/>
                  </a:moveTo>
                  <a:cubicBezTo>
                    <a:pt x="6" y="38"/>
                    <a:pt x="6" y="38"/>
                    <a:pt x="6" y="38"/>
                  </a:cubicBezTo>
                  <a:cubicBezTo>
                    <a:pt x="7" y="41"/>
                    <a:pt x="8" y="43"/>
                    <a:pt x="9" y="45"/>
                  </a:cubicBezTo>
                  <a:cubicBezTo>
                    <a:pt x="10" y="46"/>
                    <a:pt x="12" y="48"/>
                    <a:pt x="14" y="49"/>
                  </a:cubicBezTo>
                  <a:cubicBezTo>
                    <a:pt x="17" y="50"/>
                    <a:pt x="20" y="51"/>
                    <a:pt x="23" y="51"/>
                  </a:cubicBezTo>
                  <a:cubicBezTo>
                    <a:pt x="26" y="51"/>
                    <a:pt x="28" y="50"/>
                    <a:pt x="30" y="49"/>
                  </a:cubicBezTo>
                  <a:cubicBezTo>
                    <a:pt x="32" y="49"/>
                    <a:pt x="34" y="47"/>
                    <a:pt x="35" y="46"/>
                  </a:cubicBezTo>
                  <a:cubicBezTo>
                    <a:pt x="36" y="45"/>
                    <a:pt x="37" y="43"/>
                    <a:pt x="37" y="41"/>
                  </a:cubicBezTo>
                  <a:cubicBezTo>
                    <a:pt x="37" y="39"/>
                    <a:pt x="36" y="38"/>
                    <a:pt x="35" y="37"/>
                  </a:cubicBezTo>
                  <a:cubicBezTo>
                    <a:pt x="34" y="35"/>
                    <a:pt x="33" y="34"/>
                    <a:pt x="30" y="33"/>
                  </a:cubicBezTo>
                  <a:cubicBezTo>
                    <a:pt x="29" y="33"/>
                    <a:pt x="25" y="32"/>
                    <a:pt x="20" y="31"/>
                  </a:cubicBezTo>
                  <a:cubicBezTo>
                    <a:pt x="15" y="29"/>
                    <a:pt x="12" y="28"/>
                    <a:pt x="10" y="27"/>
                  </a:cubicBezTo>
                  <a:cubicBezTo>
                    <a:pt x="7" y="26"/>
                    <a:pt x="5" y="24"/>
                    <a:pt x="4" y="22"/>
                  </a:cubicBezTo>
                  <a:cubicBezTo>
                    <a:pt x="2" y="20"/>
                    <a:pt x="2" y="18"/>
                    <a:pt x="2" y="15"/>
                  </a:cubicBezTo>
                  <a:cubicBezTo>
                    <a:pt x="2" y="12"/>
                    <a:pt x="2" y="10"/>
                    <a:pt x="4" y="7"/>
                  </a:cubicBezTo>
                  <a:cubicBezTo>
                    <a:pt x="6" y="5"/>
                    <a:pt x="8" y="3"/>
                    <a:pt x="11" y="2"/>
                  </a:cubicBezTo>
                  <a:cubicBezTo>
                    <a:pt x="14" y="0"/>
                    <a:pt x="17" y="0"/>
                    <a:pt x="21" y="0"/>
                  </a:cubicBezTo>
                  <a:cubicBezTo>
                    <a:pt x="25" y="0"/>
                    <a:pt x="29" y="0"/>
                    <a:pt x="32" y="2"/>
                  </a:cubicBezTo>
                  <a:cubicBezTo>
                    <a:pt x="35" y="3"/>
                    <a:pt x="38" y="5"/>
                    <a:pt x="39" y="8"/>
                  </a:cubicBezTo>
                  <a:cubicBezTo>
                    <a:pt x="41" y="10"/>
                    <a:pt x="42" y="13"/>
                    <a:pt x="42" y="16"/>
                  </a:cubicBezTo>
                  <a:cubicBezTo>
                    <a:pt x="35" y="17"/>
                    <a:pt x="35" y="17"/>
                    <a:pt x="35" y="17"/>
                  </a:cubicBezTo>
                  <a:cubicBezTo>
                    <a:pt x="35" y="13"/>
                    <a:pt x="33" y="11"/>
                    <a:pt x="31" y="9"/>
                  </a:cubicBezTo>
                  <a:cubicBezTo>
                    <a:pt x="29" y="7"/>
                    <a:pt x="26" y="6"/>
                    <a:pt x="22" y="6"/>
                  </a:cubicBezTo>
                  <a:cubicBezTo>
                    <a:pt x="17" y="6"/>
                    <a:pt x="14" y="7"/>
                    <a:pt x="12" y="9"/>
                  </a:cubicBezTo>
                  <a:cubicBezTo>
                    <a:pt x="10" y="10"/>
                    <a:pt x="9" y="12"/>
                    <a:pt x="9" y="15"/>
                  </a:cubicBezTo>
                  <a:cubicBezTo>
                    <a:pt x="9" y="17"/>
                    <a:pt x="9" y="18"/>
                    <a:pt x="11" y="20"/>
                  </a:cubicBezTo>
                  <a:cubicBezTo>
                    <a:pt x="12" y="21"/>
                    <a:pt x="16" y="22"/>
                    <a:pt x="22" y="23"/>
                  </a:cubicBezTo>
                  <a:cubicBezTo>
                    <a:pt x="28" y="25"/>
                    <a:pt x="32" y="26"/>
                    <a:pt x="34" y="27"/>
                  </a:cubicBezTo>
                  <a:cubicBezTo>
                    <a:pt x="38" y="29"/>
                    <a:pt x="40" y="30"/>
                    <a:pt x="41" y="33"/>
                  </a:cubicBezTo>
                  <a:cubicBezTo>
                    <a:pt x="43" y="35"/>
                    <a:pt x="44" y="38"/>
                    <a:pt x="44" y="41"/>
                  </a:cubicBezTo>
                  <a:cubicBezTo>
                    <a:pt x="44" y="44"/>
                    <a:pt x="43" y="46"/>
                    <a:pt x="41" y="49"/>
                  </a:cubicBezTo>
                  <a:cubicBezTo>
                    <a:pt x="40" y="52"/>
                    <a:pt x="37" y="54"/>
                    <a:pt x="34" y="55"/>
                  </a:cubicBezTo>
                  <a:cubicBezTo>
                    <a:pt x="31" y="57"/>
                    <a:pt x="27" y="57"/>
                    <a:pt x="23" y="57"/>
                  </a:cubicBezTo>
                  <a:cubicBezTo>
                    <a:pt x="18" y="57"/>
                    <a:pt x="14" y="57"/>
                    <a:pt x="11" y="55"/>
                  </a:cubicBezTo>
                  <a:cubicBezTo>
                    <a:pt x="7" y="54"/>
                    <a:pt x="5" y="51"/>
                    <a:pt x="3" y="48"/>
                  </a:cubicBezTo>
                  <a:cubicBezTo>
                    <a:pt x="1" y="45"/>
                    <a:pt x="0" y="42"/>
                    <a:pt x="0" y="38"/>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6"/>
            <p:cNvSpPr>
              <a:spLocks noChangeArrowheads="1"/>
            </p:cNvSpPr>
            <p:nvPr userDrawn="1"/>
          </p:nvSpPr>
          <p:spPr bwMode="auto">
            <a:xfrm>
              <a:off x="2967" y="1265"/>
              <a:ext cx="17" cy="130"/>
            </a:xfrm>
            <a:prstGeom prst="rect">
              <a:avLst/>
            </a:prstGeom>
            <a:solidFill>
              <a:srgbClr val="0079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7"/>
            <p:cNvSpPr>
              <a:spLocks noEditPoints="1"/>
            </p:cNvSpPr>
            <p:nvPr userDrawn="1"/>
          </p:nvSpPr>
          <p:spPr bwMode="auto">
            <a:xfrm>
              <a:off x="3071" y="1263"/>
              <a:ext cx="125" cy="134"/>
            </a:xfrm>
            <a:custGeom>
              <a:avLst/>
              <a:gdLst>
                <a:gd name="T0" fmla="*/ 0 w 53"/>
                <a:gd name="T1" fmla="*/ 29 h 57"/>
                <a:gd name="T2" fmla="*/ 7 w 53"/>
                <a:gd name="T3" fmla="*/ 8 h 57"/>
                <a:gd name="T4" fmla="*/ 26 w 53"/>
                <a:gd name="T5" fmla="*/ 0 h 57"/>
                <a:gd name="T6" fmla="*/ 40 w 53"/>
                <a:gd name="T7" fmla="*/ 3 h 57"/>
                <a:gd name="T8" fmla="*/ 50 w 53"/>
                <a:gd name="T9" fmla="*/ 14 h 57"/>
                <a:gd name="T10" fmla="*/ 53 w 53"/>
                <a:gd name="T11" fmla="*/ 29 h 57"/>
                <a:gd name="T12" fmla="*/ 50 w 53"/>
                <a:gd name="T13" fmla="*/ 44 h 57"/>
                <a:gd name="T14" fmla="*/ 40 w 53"/>
                <a:gd name="T15" fmla="*/ 54 h 57"/>
                <a:gd name="T16" fmla="*/ 26 w 53"/>
                <a:gd name="T17" fmla="*/ 57 h 57"/>
                <a:gd name="T18" fmla="*/ 12 w 53"/>
                <a:gd name="T19" fmla="*/ 53 h 57"/>
                <a:gd name="T20" fmla="*/ 3 w 53"/>
                <a:gd name="T21" fmla="*/ 43 h 57"/>
                <a:gd name="T22" fmla="*/ 0 w 53"/>
                <a:gd name="T23" fmla="*/ 29 h 57"/>
                <a:gd name="T24" fmla="*/ 7 w 53"/>
                <a:gd name="T25" fmla="*/ 29 h 57"/>
                <a:gd name="T26" fmla="*/ 13 w 53"/>
                <a:gd name="T27" fmla="*/ 45 h 57"/>
                <a:gd name="T28" fmla="*/ 26 w 53"/>
                <a:gd name="T29" fmla="*/ 51 h 57"/>
                <a:gd name="T30" fmla="*/ 40 w 53"/>
                <a:gd name="T31" fmla="*/ 45 h 57"/>
                <a:gd name="T32" fmla="*/ 45 w 53"/>
                <a:gd name="T33" fmla="*/ 29 h 57"/>
                <a:gd name="T34" fmla="*/ 43 w 53"/>
                <a:gd name="T35" fmla="*/ 17 h 57"/>
                <a:gd name="T36" fmla="*/ 36 w 53"/>
                <a:gd name="T37" fmla="*/ 9 h 57"/>
                <a:gd name="T38" fmla="*/ 26 w 53"/>
                <a:gd name="T39" fmla="*/ 6 h 57"/>
                <a:gd name="T40" fmla="*/ 13 w 53"/>
                <a:gd name="T41" fmla="*/ 11 h 57"/>
                <a:gd name="T42" fmla="*/ 7 w 53"/>
                <a:gd name="T43"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57">
                  <a:moveTo>
                    <a:pt x="0" y="29"/>
                  </a:moveTo>
                  <a:cubicBezTo>
                    <a:pt x="0" y="20"/>
                    <a:pt x="2" y="13"/>
                    <a:pt x="7" y="8"/>
                  </a:cubicBezTo>
                  <a:cubicBezTo>
                    <a:pt x="12" y="2"/>
                    <a:pt x="19" y="0"/>
                    <a:pt x="26" y="0"/>
                  </a:cubicBezTo>
                  <a:cubicBezTo>
                    <a:pt x="32" y="0"/>
                    <a:pt x="36" y="1"/>
                    <a:pt x="40" y="3"/>
                  </a:cubicBezTo>
                  <a:cubicBezTo>
                    <a:pt x="44" y="6"/>
                    <a:pt x="48" y="9"/>
                    <a:pt x="50" y="14"/>
                  </a:cubicBezTo>
                  <a:cubicBezTo>
                    <a:pt x="52" y="18"/>
                    <a:pt x="53" y="23"/>
                    <a:pt x="53" y="29"/>
                  </a:cubicBezTo>
                  <a:cubicBezTo>
                    <a:pt x="53" y="34"/>
                    <a:pt x="52" y="39"/>
                    <a:pt x="50" y="44"/>
                  </a:cubicBezTo>
                  <a:cubicBezTo>
                    <a:pt x="47" y="48"/>
                    <a:pt x="44" y="52"/>
                    <a:pt x="40" y="54"/>
                  </a:cubicBezTo>
                  <a:cubicBezTo>
                    <a:pt x="36" y="56"/>
                    <a:pt x="31" y="57"/>
                    <a:pt x="26" y="57"/>
                  </a:cubicBezTo>
                  <a:cubicBezTo>
                    <a:pt x="21" y="57"/>
                    <a:pt x="16" y="56"/>
                    <a:pt x="12" y="53"/>
                  </a:cubicBezTo>
                  <a:cubicBezTo>
                    <a:pt x="8" y="51"/>
                    <a:pt x="5" y="47"/>
                    <a:pt x="3" y="43"/>
                  </a:cubicBezTo>
                  <a:cubicBezTo>
                    <a:pt x="1" y="39"/>
                    <a:pt x="0" y="34"/>
                    <a:pt x="0" y="29"/>
                  </a:cubicBezTo>
                  <a:close/>
                  <a:moveTo>
                    <a:pt x="7" y="29"/>
                  </a:moveTo>
                  <a:cubicBezTo>
                    <a:pt x="7" y="36"/>
                    <a:pt x="9" y="41"/>
                    <a:pt x="13" y="45"/>
                  </a:cubicBezTo>
                  <a:cubicBezTo>
                    <a:pt x="16" y="49"/>
                    <a:pt x="21" y="51"/>
                    <a:pt x="26" y="51"/>
                  </a:cubicBezTo>
                  <a:cubicBezTo>
                    <a:pt x="32" y="51"/>
                    <a:pt x="36" y="49"/>
                    <a:pt x="40" y="45"/>
                  </a:cubicBezTo>
                  <a:cubicBezTo>
                    <a:pt x="44" y="41"/>
                    <a:pt x="45" y="36"/>
                    <a:pt x="45" y="29"/>
                  </a:cubicBezTo>
                  <a:cubicBezTo>
                    <a:pt x="45" y="24"/>
                    <a:pt x="45" y="20"/>
                    <a:pt x="43" y="17"/>
                  </a:cubicBezTo>
                  <a:cubicBezTo>
                    <a:pt x="42" y="13"/>
                    <a:pt x="39" y="11"/>
                    <a:pt x="36" y="9"/>
                  </a:cubicBezTo>
                  <a:cubicBezTo>
                    <a:pt x="33" y="7"/>
                    <a:pt x="30" y="6"/>
                    <a:pt x="26" y="6"/>
                  </a:cubicBezTo>
                  <a:cubicBezTo>
                    <a:pt x="21" y="6"/>
                    <a:pt x="17" y="8"/>
                    <a:pt x="13" y="11"/>
                  </a:cubicBezTo>
                  <a:cubicBezTo>
                    <a:pt x="9" y="15"/>
                    <a:pt x="7" y="21"/>
                    <a:pt x="7" y="29"/>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8" name="Freeform 28"/>
            <p:cNvSpPr>
              <a:spLocks/>
            </p:cNvSpPr>
            <p:nvPr userDrawn="1"/>
          </p:nvSpPr>
          <p:spPr bwMode="auto">
            <a:xfrm>
              <a:off x="3279" y="1265"/>
              <a:ext cx="104" cy="130"/>
            </a:xfrm>
            <a:custGeom>
              <a:avLst/>
              <a:gdLst>
                <a:gd name="T0" fmla="*/ 0 w 104"/>
                <a:gd name="T1" fmla="*/ 130 h 130"/>
                <a:gd name="T2" fmla="*/ 0 w 104"/>
                <a:gd name="T3" fmla="*/ 0 h 130"/>
                <a:gd name="T4" fmla="*/ 19 w 104"/>
                <a:gd name="T5" fmla="*/ 0 h 130"/>
                <a:gd name="T6" fmla="*/ 87 w 104"/>
                <a:gd name="T7" fmla="*/ 102 h 130"/>
                <a:gd name="T8" fmla="*/ 87 w 104"/>
                <a:gd name="T9" fmla="*/ 0 h 130"/>
                <a:gd name="T10" fmla="*/ 104 w 104"/>
                <a:gd name="T11" fmla="*/ 0 h 130"/>
                <a:gd name="T12" fmla="*/ 104 w 104"/>
                <a:gd name="T13" fmla="*/ 130 h 130"/>
                <a:gd name="T14" fmla="*/ 85 w 104"/>
                <a:gd name="T15" fmla="*/ 130 h 130"/>
                <a:gd name="T16" fmla="*/ 17 w 104"/>
                <a:gd name="T17" fmla="*/ 28 h 130"/>
                <a:gd name="T18" fmla="*/ 17 w 104"/>
                <a:gd name="T19" fmla="*/ 130 h 130"/>
                <a:gd name="T20" fmla="*/ 0 w 104"/>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0">
                  <a:moveTo>
                    <a:pt x="0" y="130"/>
                  </a:moveTo>
                  <a:lnTo>
                    <a:pt x="0" y="0"/>
                  </a:lnTo>
                  <a:lnTo>
                    <a:pt x="19" y="0"/>
                  </a:lnTo>
                  <a:lnTo>
                    <a:pt x="87" y="102"/>
                  </a:lnTo>
                  <a:lnTo>
                    <a:pt x="87" y="0"/>
                  </a:lnTo>
                  <a:lnTo>
                    <a:pt x="104" y="0"/>
                  </a:lnTo>
                  <a:lnTo>
                    <a:pt x="104" y="130"/>
                  </a:lnTo>
                  <a:lnTo>
                    <a:pt x="85" y="130"/>
                  </a:lnTo>
                  <a:lnTo>
                    <a:pt x="17" y="28"/>
                  </a:lnTo>
                  <a:lnTo>
                    <a:pt x="17" y="130"/>
                  </a:lnTo>
                  <a:lnTo>
                    <a:pt x="0" y="13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9" name="Freeform 29"/>
            <p:cNvSpPr>
              <a:spLocks/>
            </p:cNvSpPr>
            <p:nvPr userDrawn="1"/>
          </p:nvSpPr>
          <p:spPr bwMode="auto">
            <a:xfrm>
              <a:off x="3388" y="925"/>
              <a:ext cx="63" cy="85"/>
            </a:xfrm>
            <a:custGeom>
              <a:avLst/>
              <a:gdLst>
                <a:gd name="T0" fmla="*/ 0 w 27"/>
                <a:gd name="T1" fmla="*/ 24 h 36"/>
                <a:gd name="T2" fmla="*/ 4 w 27"/>
                <a:gd name="T3" fmla="*/ 24 h 36"/>
                <a:gd name="T4" fmla="*/ 6 w 27"/>
                <a:gd name="T5" fmla="*/ 28 h 36"/>
                <a:gd name="T6" fmla="*/ 9 w 27"/>
                <a:gd name="T7" fmla="*/ 30 h 36"/>
                <a:gd name="T8" fmla="*/ 14 w 27"/>
                <a:gd name="T9" fmla="*/ 32 h 36"/>
                <a:gd name="T10" fmla="*/ 19 w 27"/>
                <a:gd name="T11" fmla="*/ 31 h 36"/>
                <a:gd name="T12" fmla="*/ 22 w 27"/>
                <a:gd name="T13" fmla="*/ 29 h 36"/>
                <a:gd name="T14" fmla="*/ 23 w 27"/>
                <a:gd name="T15" fmla="*/ 26 h 36"/>
                <a:gd name="T16" fmla="*/ 22 w 27"/>
                <a:gd name="T17" fmla="*/ 23 h 36"/>
                <a:gd name="T18" fmla="*/ 19 w 27"/>
                <a:gd name="T19" fmla="*/ 21 h 36"/>
                <a:gd name="T20" fmla="*/ 13 w 27"/>
                <a:gd name="T21" fmla="*/ 19 h 36"/>
                <a:gd name="T22" fmla="*/ 6 w 27"/>
                <a:gd name="T23" fmla="*/ 17 h 36"/>
                <a:gd name="T24" fmla="*/ 2 w 27"/>
                <a:gd name="T25" fmla="*/ 14 h 36"/>
                <a:gd name="T26" fmla="*/ 1 w 27"/>
                <a:gd name="T27" fmla="*/ 10 h 36"/>
                <a:gd name="T28" fmla="*/ 3 w 27"/>
                <a:gd name="T29" fmla="*/ 5 h 36"/>
                <a:gd name="T30" fmla="*/ 7 w 27"/>
                <a:gd name="T31" fmla="*/ 1 h 36"/>
                <a:gd name="T32" fmla="*/ 13 w 27"/>
                <a:gd name="T33" fmla="*/ 0 h 36"/>
                <a:gd name="T34" fmla="*/ 20 w 27"/>
                <a:gd name="T35" fmla="*/ 1 h 36"/>
                <a:gd name="T36" fmla="*/ 24 w 27"/>
                <a:gd name="T37" fmla="*/ 5 h 36"/>
                <a:gd name="T38" fmla="*/ 26 w 27"/>
                <a:gd name="T39" fmla="*/ 10 h 36"/>
                <a:gd name="T40" fmla="*/ 22 w 27"/>
                <a:gd name="T41" fmla="*/ 11 h 36"/>
                <a:gd name="T42" fmla="*/ 19 w 27"/>
                <a:gd name="T43" fmla="*/ 6 h 36"/>
                <a:gd name="T44" fmla="*/ 13 w 27"/>
                <a:gd name="T45" fmla="*/ 4 h 36"/>
                <a:gd name="T46" fmla="*/ 7 w 27"/>
                <a:gd name="T47" fmla="*/ 6 h 36"/>
                <a:gd name="T48" fmla="*/ 6 w 27"/>
                <a:gd name="T49" fmla="*/ 9 h 36"/>
                <a:gd name="T50" fmla="*/ 7 w 27"/>
                <a:gd name="T51" fmla="*/ 12 h 36"/>
                <a:gd name="T52" fmla="*/ 14 w 27"/>
                <a:gd name="T53" fmla="*/ 15 h 36"/>
                <a:gd name="T54" fmla="*/ 21 w 27"/>
                <a:gd name="T55" fmla="*/ 17 h 36"/>
                <a:gd name="T56" fmla="*/ 26 w 27"/>
                <a:gd name="T57" fmla="*/ 20 h 36"/>
                <a:gd name="T58" fmla="*/ 27 w 27"/>
                <a:gd name="T59" fmla="*/ 25 h 36"/>
                <a:gd name="T60" fmla="*/ 26 w 27"/>
                <a:gd name="T61" fmla="*/ 30 h 36"/>
                <a:gd name="T62" fmla="*/ 21 w 27"/>
                <a:gd name="T63" fmla="*/ 34 h 36"/>
                <a:gd name="T64" fmla="*/ 14 w 27"/>
                <a:gd name="T65" fmla="*/ 36 h 36"/>
                <a:gd name="T66" fmla="*/ 7 w 27"/>
                <a:gd name="T67" fmla="*/ 34 h 36"/>
                <a:gd name="T68" fmla="*/ 2 w 27"/>
                <a:gd name="T69" fmla="*/ 30 h 36"/>
                <a:gd name="T70" fmla="*/ 0 w 27"/>
                <a:gd name="T7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6">
                  <a:moveTo>
                    <a:pt x="0" y="24"/>
                  </a:moveTo>
                  <a:cubicBezTo>
                    <a:pt x="4" y="24"/>
                    <a:pt x="4" y="24"/>
                    <a:pt x="4" y="24"/>
                  </a:cubicBezTo>
                  <a:cubicBezTo>
                    <a:pt x="4" y="25"/>
                    <a:pt x="5" y="27"/>
                    <a:pt x="6" y="28"/>
                  </a:cubicBezTo>
                  <a:cubicBezTo>
                    <a:pt x="6" y="29"/>
                    <a:pt x="7" y="30"/>
                    <a:pt x="9" y="30"/>
                  </a:cubicBezTo>
                  <a:cubicBezTo>
                    <a:pt x="11" y="31"/>
                    <a:pt x="12" y="32"/>
                    <a:pt x="14" y="32"/>
                  </a:cubicBezTo>
                  <a:cubicBezTo>
                    <a:pt x="16" y="32"/>
                    <a:pt x="18" y="31"/>
                    <a:pt x="19" y="31"/>
                  </a:cubicBezTo>
                  <a:cubicBezTo>
                    <a:pt x="20" y="30"/>
                    <a:pt x="21" y="30"/>
                    <a:pt x="22" y="29"/>
                  </a:cubicBezTo>
                  <a:cubicBezTo>
                    <a:pt x="22" y="28"/>
                    <a:pt x="23" y="27"/>
                    <a:pt x="23" y="26"/>
                  </a:cubicBezTo>
                  <a:cubicBezTo>
                    <a:pt x="23" y="25"/>
                    <a:pt x="22" y="24"/>
                    <a:pt x="22" y="23"/>
                  </a:cubicBezTo>
                  <a:cubicBezTo>
                    <a:pt x="21" y="22"/>
                    <a:pt x="20" y="21"/>
                    <a:pt x="19" y="21"/>
                  </a:cubicBezTo>
                  <a:cubicBezTo>
                    <a:pt x="18" y="20"/>
                    <a:pt x="16" y="20"/>
                    <a:pt x="13" y="19"/>
                  </a:cubicBezTo>
                  <a:cubicBezTo>
                    <a:pt x="9" y="18"/>
                    <a:pt x="7" y="18"/>
                    <a:pt x="6" y="17"/>
                  </a:cubicBezTo>
                  <a:cubicBezTo>
                    <a:pt x="4" y="16"/>
                    <a:pt x="3" y="15"/>
                    <a:pt x="2" y="14"/>
                  </a:cubicBezTo>
                  <a:cubicBezTo>
                    <a:pt x="2" y="13"/>
                    <a:pt x="1" y="11"/>
                    <a:pt x="1" y="10"/>
                  </a:cubicBezTo>
                  <a:cubicBezTo>
                    <a:pt x="1" y="8"/>
                    <a:pt x="2" y="6"/>
                    <a:pt x="3" y="5"/>
                  </a:cubicBezTo>
                  <a:cubicBezTo>
                    <a:pt x="4" y="3"/>
                    <a:pt x="5" y="2"/>
                    <a:pt x="7" y="1"/>
                  </a:cubicBezTo>
                  <a:cubicBezTo>
                    <a:pt x="9" y="0"/>
                    <a:pt x="11" y="0"/>
                    <a:pt x="13" y="0"/>
                  </a:cubicBezTo>
                  <a:cubicBezTo>
                    <a:pt x="16" y="0"/>
                    <a:pt x="18" y="0"/>
                    <a:pt x="20" y="1"/>
                  </a:cubicBezTo>
                  <a:cubicBezTo>
                    <a:pt x="22" y="2"/>
                    <a:pt x="23" y="3"/>
                    <a:pt x="24" y="5"/>
                  </a:cubicBezTo>
                  <a:cubicBezTo>
                    <a:pt x="26" y="7"/>
                    <a:pt x="26" y="8"/>
                    <a:pt x="26" y="10"/>
                  </a:cubicBezTo>
                  <a:cubicBezTo>
                    <a:pt x="22" y="11"/>
                    <a:pt x="22" y="11"/>
                    <a:pt x="22" y="11"/>
                  </a:cubicBezTo>
                  <a:cubicBezTo>
                    <a:pt x="22" y="8"/>
                    <a:pt x="21" y="7"/>
                    <a:pt x="19" y="6"/>
                  </a:cubicBezTo>
                  <a:cubicBezTo>
                    <a:pt x="18" y="5"/>
                    <a:pt x="16" y="4"/>
                    <a:pt x="13" y="4"/>
                  </a:cubicBezTo>
                  <a:cubicBezTo>
                    <a:pt x="11" y="4"/>
                    <a:pt x="9" y="5"/>
                    <a:pt x="7" y="6"/>
                  </a:cubicBezTo>
                  <a:cubicBezTo>
                    <a:pt x="6" y="7"/>
                    <a:pt x="6" y="8"/>
                    <a:pt x="6" y="9"/>
                  </a:cubicBezTo>
                  <a:cubicBezTo>
                    <a:pt x="6" y="10"/>
                    <a:pt x="6" y="11"/>
                    <a:pt x="7" y="12"/>
                  </a:cubicBezTo>
                  <a:cubicBezTo>
                    <a:pt x="8" y="13"/>
                    <a:pt x="10" y="14"/>
                    <a:pt x="14" y="15"/>
                  </a:cubicBezTo>
                  <a:cubicBezTo>
                    <a:pt x="17" y="16"/>
                    <a:pt x="20" y="16"/>
                    <a:pt x="21" y="17"/>
                  </a:cubicBezTo>
                  <a:cubicBezTo>
                    <a:pt x="23" y="18"/>
                    <a:pt x="25" y="19"/>
                    <a:pt x="26" y="20"/>
                  </a:cubicBezTo>
                  <a:cubicBezTo>
                    <a:pt x="27" y="22"/>
                    <a:pt x="27" y="23"/>
                    <a:pt x="27" y="25"/>
                  </a:cubicBezTo>
                  <a:cubicBezTo>
                    <a:pt x="27" y="27"/>
                    <a:pt x="27" y="29"/>
                    <a:pt x="26" y="30"/>
                  </a:cubicBezTo>
                  <a:cubicBezTo>
                    <a:pt x="25" y="32"/>
                    <a:pt x="23" y="33"/>
                    <a:pt x="21" y="34"/>
                  </a:cubicBezTo>
                  <a:cubicBezTo>
                    <a:pt x="19" y="35"/>
                    <a:pt x="17" y="36"/>
                    <a:pt x="14" y="36"/>
                  </a:cubicBezTo>
                  <a:cubicBezTo>
                    <a:pt x="11" y="36"/>
                    <a:pt x="9" y="35"/>
                    <a:pt x="7" y="34"/>
                  </a:cubicBezTo>
                  <a:cubicBezTo>
                    <a:pt x="5" y="33"/>
                    <a:pt x="3" y="32"/>
                    <a:pt x="2" y="30"/>
                  </a:cubicBezTo>
                  <a:cubicBezTo>
                    <a:pt x="1" y="28"/>
                    <a:pt x="0" y="26"/>
                    <a:pt x="0" y="24"/>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1" name="Freeform 30"/>
            <p:cNvSpPr>
              <a:spLocks/>
            </p:cNvSpPr>
            <p:nvPr userDrawn="1"/>
          </p:nvSpPr>
          <p:spPr bwMode="auto">
            <a:xfrm>
              <a:off x="3466" y="927"/>
              <a:ext cx="78" cy="81"/>
            </a:xfrm>
            <a:custGeom>
              <a:avLst/>
              <a:gdLst>
                <a:gd name="T0" fmla="*/ 0 w 33"/>
                <a:gd name="T1" fmla="*/ 34 h 34"/>
                <a:gd name="T2" fmla="*/ 0 w 33"/>
                <a:gd name="T3" fmla="*/ 0 h 34"/>
                <a:gd name="T4" fmla="*/ 7 w 33"/>
                <a:gd name="T5" fmla="*/ 0 h 34"/>
                <a:gd name="T6" fmla="*/ 15 w 33"/>
                <a:gd name="T7" fmla="*/ 24 h 34"/>
                <a:gd name="T8" fmla="*/ 17 w 33"/>
                <a:gd name="T9" fmla="*/ 29 h 34"/>
                <a:gd name="T10" fmla="*/ 19 w 33"/>
                <a:gd name="T11" fmla="*/ 24 h 34"/>
                <a:gd name="T12" fmla="*/ 27 w 33"/>
                <a:gd name="T13" fmla="*/ 0 h 34"/>
                <a:gd name="T14" fmla="*/ 33 w 33"/>
                <a:gd name="T15" fmla="*/ 0 h 34"/>
                <a:gd name="T16" fmla="*/ 33 w 33"/>
                <a:gd name="T17" fmla="*/ 34 h 34"/>
                <a:gd name="T18" fmla="*/ 29 w 33"/>
                <a:gd name="T19" fmla="*/ 34 h 34"/>
                <a:gd name="T20" fmla="*/ 29 w 33"/>
                <a:gd name="T21" fmla="*/ 5 h 34"/>
                <a:gd name="T22" fmla="*/ 19 w 33"/>
                <a:gd name="T23" fmla="*/ 34 h 34"/>
                <a:gd name="T24" fmla="*/ 15 w 33"/>
                <a:gd name="T25" fmla="*/ 34 h 34"/>
                <a:gd name="T26" fmla="*/ 5 w 33"/>
                <a:gd name="T27" fmla="*/ 5 h 34"/>
                <a:gd name="T28" fmla="*/ 5 w 33"/>
                <a:gd name="T29" fmla="*/ 34 h 34"/>
                <a:gd name="T30" fmla="*/ 0 w 33"/>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4">
                  <a:moveTo>
                    <a:pt x="0" y="34"/>
                  </a:moveTo>
                  <a:cubicBezTo>
                    <a:pt x="0" y="0"/>
                    <a:pt x="0" y="0"/>
                    <a:pt x="0" y="0"/>
                  </a:cubicBezTo>
                  <a:cubicBezTo>
                    <a:pt x="7" y="0"/>
                    <a:pt x="7" y="0"/>
                    <a:pt x="7" y="0"/>
                  </a:cubicBezTo>
                  <a:cubicBezTo>
                    <a:pt x="15" y="24"/>
                    <a:pt x="15" y="24"/>
                    <a:pt x="15" y="24"/>
                  </a:cubicBezTo>
                  <a:cubicBezTo>
                    <a:pt x="16" y="26"/>
                    <a:pt x="17" y="28"/>
                    <a:pt x="17" y="29"/>
                  </a:cubicBezTo>
                  <a:cubicBezTo>
                    <a:pt x="17" y="28"/>
                    <a:pt x="18" y="26"/>
                    <a:pt x="19" y="24"/>
                  </a:cubicBezTo>
                  <a:cubicBezTo>
                    <a:pt x="27" y="0"/>
                    <a:pt x="27" y="0"/>
                    <a:pt x="27" y="0"/>
                  </a:cubicBezTo>
                  <a:cubicBezTo>
                    <a:pt x="33" y="0"/>
                    <a:pt x="33" y="0"/>
                    <a:pt x="33" y="0"/>
                  </a:cubicBezTo>
                  <a:cubicBezTo>
                    <a:pt x="33" y="34"/>
                    <a:pt x="33" y="34"/>
                    <a:pt x="33" y="34"/>
                  </a:cubicBezTo>
                  <a:cubicBezTo>
                    <a:pt x="29" y="34"/>
                    <a:pt x="29" y="34"/>
                    <a:pt x="29" y="34"/>
                  </a:cubicBezTo>
                  <a:cubicBezTo>
                    <a:pt x="29" y="5"/>
                    <a:pt x="29" y="5"/>
                    <a:pt x="29" y="5"/>
                  </a:cubicBezTo>
                  <a:cubicBezTo>
                    <a:pt x="19" y="34"/>
                    <a:pt x="19" y="34"/>
                    <a:pt x="19" y="34"/>
                  </a:cubicBezTo>
                  <a:cubicBezTo>
                    <a:pt x="15" y="34"/>
                    <a:pt x="15" y="34"/>
                    <a:pt x="15" y="34"/>
                  </a:cubicBezTo>
                  <a:cubicBezTo>
                    <a:pt x="5" y="5"/>
                    <a:pt x="5" y="5"/>
                    <a:pt x="5" y="5"/>
                  </a:cubicBezTo>
                  <a:cubicBezTo>
                    <a:pt x="5" y="34"/>
                    <a:pt x="5" y="34"/>
                    <a:pt x="5" y="34"/>
                  </a:cubicBezTo>
                  <a:lnTo>
                    <a:pt x="0" y="34"/>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8" name="Rectangle 27"/>
          <p:cNvSpPr/>
          <p:nvPr userDrawn="1"/>
        </p:nvSpPr>
        <p:spPr bwMode="invGray">
          <a:xfrm>
            <a:off x="0" y="0"/>
            <a:ext cx="9144000" cy="304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pic>
        <p:nvPicPr>
          <p:cNvPr id="37" name="Picture 36" descr="351_MG_3411.jpg"/>
          <p:cNvPicPr>
            <a:picLocks noChangeAspect="1"/>
          </p:cNvPicPr>
          <p:nvPr userDrawn="1"/>
        </p:nvPicPr>
        <p:blipFill>
          <a:blip r:embed="rId2" cstate="screen"/>
          <a:srcRect/>
          <a:stretch>
            <a:fillRect/>
          </a:stretch>
        </p:blipFill>
        <p:spPr>
          <a:xfrm>
            <a:off x="0" y="1981200"/>
            <a:ext cx="9144000" cy="4249271"/>
          </a:xfrm>
          <a:prstGeom prst="round1Rect">
            <a:avLst>
              <a:gd name="adj" fmla="val 14576"/>
            </a:avLst>
          </a:prstGeom>
        </p:spPr>
      </p:pic>
      <p:sp>
        <p:nvSpPr>
          <p:cNvPr id="38" name="Round Single Corner Rectangle 37"/>
          <p:cNvSpPr/>
          <p:nvPr userDrawn="1"/>
        </p:nvSpPr>
        <p:spPr>
          <a:xfrm flipH="1">
            <a:off x="-1" y="5685576"/>
            <a:ext cx="9143999" cy="1172424"/>
          </a:xfrm>
          <a:prstGeom prst="round1Rect">
            <a:avLst>
              <a:gd name="adj" fmla="val 34688"/>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grpSp>
        <p:nvGrpSpPr>
          <p:cNvPr id="45" name="Group 41"/>
          <p:cNvGrpSpPr/>
          <p:nvPr userDrawn="1"/>
        </p:nvGrpSpPr>
        <p:grpSpPr bwMode="gray">
          <a:xfrm>
            <a:off x="644350" y="5871663"/>
            <a:ext cx="728782" cy="718371"/>
            <a:chOff x="457200" y="5257800"/>
            <a:chExt cx="844647" cy="822960"/>
          </a:xfrm>
          <a:effectLst/>
        </p:grpSpPr>
        <p:sp>
          <p:nvSpPr>
            <p:cNvPr id="46" name="Freeform 5"/>
            <p:cNvSpPr>
              <a:spLocks/>
            </p:cNvSpPr>
            <p:nvPr/>
          </p:nvSpPr>
          <p:spPr bwMode="gray">
            <a:xfrm>
              <a:off x="457200" y="5828329"/>
              <a:ext cx="198811" cy="249418"/>
            </a:xfrm>
            <a:custGeom>
              <a:avLst/>
              <a:gdLst/>
              <a:ahLst/>
              <a:cxnLst>
                <a:cxn ang="0">
                  <a:pos x="0" y="0"/>
                </a:cxn>
                <a:cxn ang="0">
                  <a:pos x="125" y="0"/>
                </a:cxn>
                <a:cxn ang="0">
                  <a:pos x="254" y="299"/>
                </a:cxn>
                <a:cxn ang="0">
                  <a:pos x="254" y="0"/>
                </a:cxn>
                <a:cxn ang="0">
                  <a:pos x="330" y="0"/>
                </a:cxn>
                <a:cxn ang="0">
                  <a:pos x="330" y="414"/>
                </a:cxn>
                <a:cxn ang="0">
                  <a:pos x="219" y="414"/>
                </a:cxn>
                <a:cxn ang="0">
                  <a:pos x="77" y="87"/>
                </a:cxn>
                <a:cxn ang="0">
                  <a:pos x="77" y="414"/>
                </a:cxn>
                <a:cxn ang="0">
                  <a:pos x="0" y="414"/>
                </a:cxn>
                <a:cxn ang="0">
                  <a:pos x="0" y="0"/>
                </a:cxn>
              </a:cxnLst>
              <a:rect l="0" t="0" r="r" b="b"/>
              <a:pathLst>
                <a:path w="330" h="414">
                  <a:moveTo>
                    <a:pt x="0" y="0"/>
                  </a:moveTo>
                  <a:lnTo>
                    <a:pt x="125" y="0"/>
                  </a:lnTo>
                  <a:lnTo>
                    <a:pt x="254" y="299"/>
                  </a:lnTo>
                  <a:lnTo>
                    <a:pt x="254" y="0"/>
                  </a:lnTo>
                  <a:lnTo>
                    <a:pt x="330" y="0"/>
                  </a:lnTo>
                  <a:lnTo>
                    <a:pt x="330" y="414"/>
                  </a:lnTo>
                  <a:lnTo>
                    <a:pt x="219" y="414"/>
                  </a:lnTo>
                  <a:lnTo>
                    <a:pt x="77" y="87"/>
                  </a:lnTo>
                  <a:lnTo>
                    <a:pt x="77" y="414"/>
                  </a:lnTo>
                  <a:lnTo>
                    <a:pt x="0" y="4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6"/>
            <p:cNvSpPr>
              <a:spLocks/>
            </p:cNvSpPr>
            <p:nvPr/>
          </p:nvSpPr>
          <p:spPr bwMode="gray">
            <a:xfrm>
              <a:off x="676495" y="5828329"/>
              <a:ext cx="217488" cy="249418"/>
            </a:xfrm>
            <a:custGeom>
              <a:avLst/>
              <a:gdLst/>
              <a:ahLst/>
              <a:cxnLst>
                <a:cxn ang="0">
                  <a:pos x="0" y="0"/>
                </a:cxn>
                <a:cxn ang="0">
                  <a:pos x="97" y="0"/>
                </a:cxn>
                <a:cxn ang="0">
                  <a:pos x="188" y="183"/>
                </a:cxn>
                <a:cxn ang="0">
                  <a:pos x="277" y="0"/>
                </a:cxn>
                <a:cxn ang="0">
                  <a:pos x="361" y="0"/>
                </a:cxn>
                <a:cxn ang="0">
                  <a:pos x="224" y="256"/>
                </a:cxn>
                <a:cxn ang="0">
                  <a:pos x="224" y="414"/>
                </a:cxn>
                <a:cxn ang="0">
                  <a:pos x="136" y="414"/>
                </a:cxn>
                <a:cxn ang="0">
                  <a:pos x="136" y="256"/>
                </a:cxn>
                <a:cxn ang="0">
                  <a:pos x="0" y="0"/>
                </a:cxn>
              </a:cxnLst>
              <a:rect l="0" t="0" r="r" b="b"/>
              <a:pathLst>
                <a:path w="361" h="414">
                  <a:moveTo>
                    <a:pt x="0" y="0"/>
                  </a:moveTo>
                  <a:lnTo>
                    <a:pt x="97" y="0"/>
                  </a:lnTo>
                  <a:lnTo>
                    <a:pt x="188" y="183"/>
                  </a:lnTo>
                  <a:lnTo>
                    <a:pt x="277" y="0"/>
                  </a:lnTo>
                  <a:lnTo>
                    <a:pt x="361" y="0"/>
                  </a:lnTo>
                  <a:lnTo>
                    <a:pt x="224" y="256"/>
                  </a:lnTo>
                  <a:lnTo>
                    <a:pt x="224" y="414"/>
                  </a:lnTo>
                  <a:lnTo>
                    <a:pt x="136" y="414"/>
                  </a:lnTo>
                  <a:lnTo>
                    <a:pt x="136" y="256"/>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Freeform 7"/>
            <p:cNvSpPr>
              <a:spLocks/>
            </p:cNvSpPr>
            <p:nvPr/>
          </p:nvSpPr>
          <p:spPr bwMode="gray">
            <a:xfrm>
              <a:off x="1104240" y="5828329"/>
              <a:ext cx="154229" cy="249418"/>
            </a:xfrm>
            <a:custGeom>
              <a:avLst/>
              <a:gdLst/>
              <a:ahLst/>
              <a:cxnLst>
                <a:cxn ang="0">
                  <a:pos x="0" y="0"/>
                </a:cxn>
                <a:cxn ang="0">
                  <a:pos x="249" y="0"/>
                </a:cxn>
                <a:cxn ang="0">
                  <a:pos x="249" y="59"/>
                </a:cxn>
                <a:cxn ang="0">
                  <a:pos x="85" y="59"/>
                </a:cxn>
                <a:cxn ang="0">
                  <a:pos x="85" y="171"/>
                </a:cxn>
                <a:cxn ang="0">
                  <a:pos x="235" y="171"/>
                </a:cxn>
                <a:cxn ang="0">
                  <a:pos x="235" y="230"/>
                </a:cxn>
                <a:cxn ang="0">
                  <a:pos x="85" y="230"/>
                </a:cxn>
                <a:cxn ang="0">
                  <a:pos x="85" y="355"/>
                </a:cxn>
                <a:cxn ang="0">
                  <a:pos x="256" y="355"/>
                </a:cxn>
                <a:cxn ang="0">
                  <a:pos x="256" y="414"/>
                </a:cxn>
                <a:cxn ang="0">
                  <a:pos x="0" y="414"/>
                </a:cxn>
                <a:cxn ang="0">
                  <a:pos x="0" y="0"/>
                </a:cxn>
              </a:cxnLst>
              <a:rect l="0" t="0" r="r" b="b"/>
              <a:pathLst>
                <a:path w="256" h="414">
                  <a:moveTo>
                    <a:pt x="0" y="0"/>
                  </a:moveTo>
                  <a:lnTo>
                    <a:pt x="249" y="0"/>
                  </a:lnTo>
                  <a:lnTo>
                    <a:pt x="249" y="59"/>
                  </a:lnTo>
                  <a:lnTo>
                    <a:pt x="85" y="59"/>
                  </a:lnTo>
                  <a:lnTo>
                    <a:pt x="85" y="171"/>
                  </a:lnTo>
                  <a:lnTo>
                    <a:pt x="235" y="171"/>
                  </a:lnTo>
                  <a:lnTo>
                    <a:pt x="235" y="230"/>
                  </a:lnTo>
                  <a:lnTo>
                    <a:pt x="85" y="230"/>
                  </a:lnTo>
                  <a:lnTo>
                    <a:pt x="85" y="355"/>
                  </a:lnTo>
                  <a:lnTo>
                    <a:pt x="256" y="355"/>
                  </a:lnTo>
                  <a:lnTo>
                    <a:pt x="256" y="414"/>
                  </a:lnTo>
                  <a:lnTo>
                    <a:pt x="0" y="4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Freeform 8"/>
            <p:cNvSpPr>
              <a:spLocks/>
            </p:cNvSpPr>
            <p:nvPr/>
          </p:nvSpPr>
          <p:spPr bwMode="gray">
            <a:xfrm>
              <a:off x="901814" y="5825317"/>
              <a:ext cx="163266" cy="255443"/>
            </a:xfrm>
            <a:custGeom>
              <a:avLst/>
              <a:gdLst/>
              <a:ahLst/>
              <a:cxnLst>
                <a:cxn ang="0">
                  <a:pos x="170" y="1"/>
                </a:cxn>
                <a:cxn ang="0">
                  <a:pos x="212" y="8"/>
                </a:cxn>
                <a:cxn ang="0">
                  <a:pos x="247" y="19"/>
                </a:cxn>
                <a:cxn ang="0">
                  <a:pos x="225" y="72"/>
                </a:cxn>
                <a:cxn ang="0">
                  <a:pos x="179" y="61"/>
                </a:cxn>
                <a:cxn ang="0">
                  <a:pos x="141" y="60"/>
                </a:cxn>
                <a:cxn ang="0">
                  <a:pos x="118" y="64"/>
                </a:cxn>
                <a:cxn ang="0">
                  <a:pos x="100" y="73"/>
                </a:cxn>
                <a:cxn ang="0">
                  <a:pos x="89" y="87"/>
                </a:cxn>
                <a:cxn ang="0">
                  <a:pos x="84" y="105"/>
                </a:cxn>
                <a:cxn ang="0">
                  <a:pos x="87" y="121"/>
                </a:cxn>
                <a:cxn ang="0">
                  <a:pos x="94" y="134"/>
                </a:cxn>
                <a:cxn ang="0">
                  <a:pos x="109" y="146"/>
                </a:cxn>
                <a:cxn ang="0">
                  <a:pos x="131" y="158"/>
                </a:cxn>
                <a:cxn ang="0">
                  <a:pos x="161" y="172"/>
                </a:cxn>
                <a:cxn ang="0">
                  <a:pos x="202" y="193"/>
                </a:cxn>
                <a:cxn ang="0">
                  <a:pos x="232" y="214"/>
                </a:cxn>
                <a:cxn ang="0">
                  <a:pos x="253" y="235"/>
                </a:cxn>
                <a:cxn ang="0">
                  <a:pos x="265" y="260"/>
                </a:cxn>
                <a:cxn ang="0">
                  <a:pos x="271" y="288"/>
                </a:cxn>
                <a:cxn ang="0">
                  <a:pos x="270" y="319"/>
                </a:cxn>
                <a:cxn ang="0">
                  <a:pos x="263" y="347"/>
                </a:cxn>
                <a:cxn ang="0">
                  <a:pos x="248" y="372"/>
                </a:cxn>
                <a:cxn ang="0">
                  <a:pos x="227" y="394"/>
                </a:cxn>
                <a:cxn ang="0">
                  <a:pos x="200" y="409"/>
                </a:cxn>
                <a:cxn ang="0">
                  <a:pos x="166" y="420"/>
                </a:cxn>
                <a:cxn ang="0">
                  <a:pos x="126" y="424"/>
                </a:cxn>
                <a:cxn ang="0">
                  <a:pos x="78" y="421"/>
                </a:cxn>
                <a:cxn ang="0">
                  <a:pos x="30" y="411"/>
                </a:cxn>
                <a:cxn ang="0">
                  <a:pos x="6" y="341"/>
                </a:cxn>
                <a:cxn ang="0">
                  <a:pos x="50" y="355"/>
                </a:cxn>
                <a:cxn ang="0">
                  <a:pos x="93" y="362"/>
                </a:cxn>
                <a:cxn ang="0">
                  <a:pos x="130" y="362"/>
                </a:cxn>
                <a:cxn ang="0">
                  <a:pos x="155" y="356"/>
                </a:cxn>
                <a:cxn ang="0">
                  <a:pos x="172" y="346"/>
                </a:cxn>
                <a:cxn ang="0">
                  <a:pos x="182" y="331"/>
                </a:cxn>
                <a:cxn ang="0">
                  <a:pos x="186" y="311"/>
                </a:cxn>
                <a:cxn ang="0">
                  <a:pos x="184" y="295"/>
                </a:cxn>
                <a:cxn ang="0">
                  <a:pos x="177" y="282"/>
                </a:cxn>
                <a:cxn ang="0">
                  <a:pos x="164" y="271"/>
                </a:cxn>
                <a:cxn ang="0">
                  <a:pos x="144" y="259"/>
                </a:cxn>
                <a:cxn ang="0">
                  <a:pos x="101" y="237"/>
                </a:cxn>
                <a:cxn ang="0">
                  <a:pos x="72" y="223"/>
                </a:cxn>
                <a:cxn ang="0">
                  <a:pos x="48" y="208"/>
                </a:cxn>
                <a:cxn ang="0">
                  <a:pos x="28" y="191"/>
                </a:cxn>
                <a:cxn ang="0">
                  <a:pos x="13" y="171"/>
                </a:cxn>
                <a:cxn ang="0">
                  <a:pos x="3" y="147"/>
                </a:cxn>
                <a:cxn ang="0">
                  <a:pos x="0" y="118"/>
                </a:cxn>
                <a:cxn ang="0">
                  <a:pos x="3" y="87"/>
                </a:cxn>
                <a:cxn ang="0">
                  <a:pos x="15" y="59"/>
                </a:cxn>
                <a:cxn ang="0">
                  <a:pos x="34" y="37"/>
                </a:cxn>
                <a:cxn ang="0">
                  <a:pos x="59" y="19"/>
                </a:cxn>
                <a:cxn ang="0">
                  <a:pos x="91" y="7"/>
                </a:cxn>
                <a:cxn ang="0">
                  <a:pos x="127" y="1"/>
                </a:cxn>
              </a:cxnLst>
              <a:rect l="0" t="0" r="r" b="b"/>
              <a:pathLst>
                <a:path w="271" h="424">
                  <a:moveTo>
                    <a:pt x="147" y="0"/>
                  </a:moveTo>
                  <a:lnTo>
                    <a:pt x="170" y="1"/>
                  </a:lnTo>
                  <a:lnTo>
                    <a:pt x="191" y="4"/>
                  </a:lnTo>
                  <a:lnTo>
                    <a:pt x="212" y="8"/>
                  </a:lnTo>
                  <a:lnTo>
                    <a:pt x="230" y="13"/>
                  </a:lnTo>
                  <a:lnTo>
                    <a:pt x="247" y="19"/>
                  </a:lnTo>
                  <a:lnTo>
                    <a:pt x="247" y="80"/>
                  </a:lnTo>
                  <a:lnTo>
                    <a:pt x="225" y="72"/>
                  </a:lnTo>
                  <a:lnTo>
                    <a:pt x="202" y="66"/>
                  </a:lnTo>
                  <a:lnTo>
                    <a:pt x="179" y="61"/>
                  </a:lnTo>
                  <a:lnTo>
                    <a:pt x="155" y="60"/>
                  </a:lnTo>
                  <a:lnTo>
                    <a:pt x="141" y="60"/>
                  </a:lnTo>
                  <a:lnTo>
                    <a:pt x="129" y="62"/>
                  </a:lnTo>
                  <a:lnTo>
                    <a:pt x="118" y="64"/>
                  </a:lnTo>
                  <a:lnTo>
                    <a:pt x="108" y="68"/>
                  </a:lnTo>
                  <a:lnTo>
                    <a:pt x="100" y="73"/>
                  </a:lnTo>
                  <a:lnTo>
                    <a:pt x="93" y="79"/>
                  </a:lnTo>
                  <a:lnTo>
                    <a:pt x="89" y="87"/>
                  </a:lnTo>
                  <a:lnTo>
                    <a:pt x="86" y="95"/>
                  </a:lnTo>
                  <a:lnTo>
                    <a:pt x="84" y="105"/>
                  </a:lnTo>
                  <a:lnTo>
                    <a:pt x="85" y="114"/>
                  </a:lnTo>
                  <a:lnTo>
                    <a:pt x="87" y="121"/>
                  </a:lnTo>
                  <a:lnTo>
                    <a:pt x="89" y="128"/>
                  </a:lnTo>
                  <a:lnTo>
                    <a:pt x="94" y="134"/>
                  </a:lnTo>
                  <a:lnTo>
                    <a:pt x="101" y="140"/>
                  </a:lnTo>
                  <a:lnTo>
                    <a:pt x="109" y="146"/>
                  </a:lnTo>
                  <a:lnTo>
                    <a:pt x="119" y="152"/>
                  </a:lnTo>
                  <a:lnTo>
                    <a:pt x="131" y="158"/>
                  </a:lnTo>
                  <a:lnTo>
                    <a:pt x="145" y="164"/>
                  </a:lnTo>
                  <a:lnTo>
                    <a:pt x="161" y="172"/>
                  </a:lnTo>
                  <a:lnTo>
                    <a:pt x="183" y="182"/>
                  </a:lnTo>
                  <a:lnTo>
                    <a:pt x="202" y="193"/>
                  </a:lnTo>
                  <a:lnTo>
                    <a:pt x="218" y="203"/>
                  </a:lnTo>
                  <a:lnTo>
                    <a:pt x="232" y="214"/>
                  </a:lnTo>
                  <a:lnTo>
                    <a:pt x="243" y="224"/>
                  </a:lnTo>
                  <a:lnTo>
                    <a:pt x="253" y="235"/>
                  </a:lnTo>
                  <a:lnTo>
                    <a:pt x="260" y="247"/>
                  </a:lnTo>
                  <a:lnTo>
                    <a:pt x="265" y="260"/>
                  </a:lnTo>
                  <a:lnTo>
                    <a:pt x="269" y="273"/>
                  </a:lnTo>
                  <a:lnTo>
                    <a:pt x="271" y="288"/>
                  </a:lnTo>
                  <a:lnTo>
                    <a:pt x="271" y="303"/>
                  </a:lnTo>
                  <a:lnTo>
                    <a:pt x="270" y="319"/>
                  </a:lnTo>
                  <a:lnTo>
                    <a:pt x="268" y="333"/>
                  </a:lnTo>
                  <a:lnTo>
                    <a:pt x="263" y="347"/>
                  </a:lnTo>
                  <a:lnTo>
                    <a:pt x="257" y="360"/>
                  </a:lnTo>
                  <a:lnTo>
                    <a:pt x="248" y="372"/>
                  </a:lnTo>
                  <a:lnTo>
                    <a:pt x="239" y="383"/>
                  </a:lnTo>
                  <a:lnTo>
                    <a:pt x="227" y="394"/>
                  </a:lnTo>
                  <a:lnTo>
                    <a:pt x="214" y="402"/>
                  </a:lnTo>
                  <a:lnTo>
                    <a:pt x="200" y="409"/>
                  </a:lnTo>
                  <a:lnTo>
                    <a:pt x="184" y="416"/>
                  </a:lnTo>
                  <a:lnTo>
                    <a:pt x="166" y="420"/>
                  </a:lnTo>
                  <a:lnTo>
                    <a:pt x="147" y="423"/>
                  </a:lnTo>
                  <a:lnTo>
                    <a:pt x="126" y="424"/>
                  </a:lnTo>
                  <a:lnTo>
                    <a:pt x="103" y="423"/>
                  </a:lnTo>
                  <a:lnTo>
                    <a:pt x="78" y="421"/>
                  </a:lnTo>
                  <a:lnTo>
                    <a:pt x="54" y="417"/>
                  </a:lnTo>
                  <a:lnTo>
                    <a:pt x="30" y="411"/>
                  </a:lnTo>
                  <a:lnTo>
                    <a:pt x="6" y="404"/>
                  </a:lnTo>
                  <a:lnTo>
                    <a:pt x="6" y="341"/>
                  </a:lnTo>
                  <a:lnTo>
                    <a:pt x="28" y="349"/>
                  </a:lnTo>
                  <a:lnTo>
                    <a:pt x="50" y="355"/>
                  </a:lnTo>
                  <a:lnTo>
                    <a:pt x="72" y="359"/>
                  </a:lnTo>
                  <a:lnTo>
                    <a:pt x="93" y="362"/>
                  </a:lnTo>
                  <a:lnTo>
                    <a:pt x="115" y="363"/>
                  </a:lnTo>
                  <a:lnTo>
                    <a:pt x="130" y="362"/>
                  </a:lnTo>
                  <a:lnTo>
                    <a:pt x="143" y="359"/>
                  </a:lnTo>
                  <a:lnTo>
                    <a:pt x="155" y="356"/>
                  </a:lnTo>
                  <a:lnTo>
                    <a:pt x="164" y="352"/>
                  </a:lnTo>
                  <a:lnTo>
                    <a:pt x="172" y="346"/>
                  </a:lnTo>
                  <a:lnTo>
                    <a:pt x="178" y="339"/>
                  </a:lnTo>
                  <a:lnTo>
                    <a:pt x="182" y="331"/>
                  </a:lnTo>
                  <a:lnTo>
                    <a:pt x="185" y="321"/>
                  </a:lnTo>
                  <a:lnTo>
                    <a:pt x="186" y="311"/>
                  </a:lnTo>
                  <a:lnTo>
                    <a:pt x="185" y="302"/>
                  </a:lnTo>
                  <a:lnTo>
                    <a:pt x="184" y="295"/>
                  </a:lnTo>
                  <a:lnTo>
                    <a:pt x="181" y="288"/>
                  </a:lnTo>
                  <a:lnTo>
                    <a:pt x="177" y="282"/>
                  </a:lnTo>
                  <a:lnTo>
                    <a:pt x="171" y="276"/>
                  </a:lnTo>
                  <a:lnTo>
                    <a:pt x="164" y="271"/>
                  </a:lnTo>
                  <a:lnTo>
                    <a:pt x="155" y="265"/>
                  </a:lnTo>
                  <a:lnTo>
                    <a:pt x="144" y="259"/>
                  </a:lnTo>
                  <a:lnTo>
                    <a:pt x="132" y="252"/>
                  </a:lnTo>
                  <a:lnTo>
                    <a:pt x="101" y="237"/>
                  </a:lnTo>
                  <a:lnTo>
                    <a:pt x="86" y="230"/>
                  </a:lnTo>
                  <a:lnTo>
                    <a:pt x="72" y="223"/>
                  </a:lnTo>
                  <a:lnTo>
                    <a:pt x="60" y="215"/>
                  </a:lnTo>
                  <a:lnTo>
                    <a:pt x="48" y="208"/>
                  </a:lnTo>
                  <a:lnTo>
                    <a:pt x="37" y="199"/>
                  </a:lnTo>
                  <a:lnTo>
                    <a:pt x="28" y="191"/>
                  </a:lnTo>
                  <a:lnTo>
                    <a:pt x="20" y="182"/>
                  </a:lnTo>
                  <a:lnTo>
                    <a:pt x="13" y="171"/>
                  </a:lnTo>
                  <a:lnTo>
                    <a:pt x="7" y="160"/>
                  </a:lnTo>
                  <a:lnTo>
                    <a:pt x="3" y="147"/>
                  </a:lnTo>
                  <a:lnTo>
                    <a:pt x="0" y="133"/>
                  </a:lnTo>
                  <a:lnTo>
                    <a:pt x="0" y="118"/>
                  </a:lnTo>
                  <a:lnTo>
                    <a:pt x="0" y="102"/>
                  </a:lnTo>
                  <a:lnTo>
                    <a:pt x="3" y="87"/>
                  </a:lnTo>
                  <a:lnTo>
                    <a:pt x="8" y="73"/>
                  </a:lnTo>
                  <a:lnTo>
                    <a:pt x="15" y="59"/>
                  </a:lnTo>
                  <a:lnTo>
                    <a:pt x="23" y="48"/>
                  </a:lnTo>
                  <a:lnTo>
                    <a:pt x="34" y="37"/>
                  </a:lnTo>
                  <a:lnTo>
                    <a:pt x="46" y="27"/>
                  </a:lnTo>
                  <a:lnTo>
                    <a:pt x="59" y="19"/>
                  </a:lnTo>
                  <a:lnTo>
                    <a:pt x="74" y="12"/>
                  </a:lnTo>
                  <a:lnTo>
                    <a:pt x="91" y="7"/>
                  </a:lnTo>
                  <a:lnTo>
                    <a:pt x="108" y="3"/>
                  </a:lnTo>
                  <a:lnTo>
                    <a:pt x="127" y="1"/>
                  </a:lnTo>
                  <a:lnTo>
                    <a:pt x="14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Rectangle 9"/>
            <p:cNvSpPr>
              <a:spLocks noChangeArrowheads="1"/>
            </p:cNvSpPr>
            <p:nvPr/>
          </p:nvSpPr>
          <p:spPr bwMode="gray">
            <a:xfrm>
              <a:off x="457200" y="5542763"/>
              <a:ext cx="800667" cy="233152"/>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 name="Freeform 10"/>
            <p:cNvSpPr>
              <a:spLocks/>
            </p:cNvSpPr>
            <p:nvPr/>
          </p:nvSpPr>
          <p:spPr bwMode="gray">
            <a:xfrm>
              <a:off x="510819" y="5593973"/>
              <a:ext cx="100611" cy="130131"/>
            </a:xfrm>
            <a:custGeom>
              <a:avLst/>
              <a:gdLst/>
              <a:ahLst/>
              <a:cxnLst>
                <a:cxn ang="0">
                  <a:pos x="1" y="0"/>
                </a:cxn>
                <a:cxn ang="0">
                  <a:pos x="96" y="0"/>
                </a:cxn>
                <a:cxn ang="0">
                  <a:pos x="96" y="10"/>
                </a:cxn>
                <a:cxn ang="0">
                  <a:pos x="87" y="11"/>
                </a:cxn>
                <a:cxn ang="0">
                  <a:pos x="81" y="12"/>
                </a:cxn>
                <a:cxn ang="0">
                  <a:pos x="75" y="14"/>
                </a:cxn>
                <a:cxn ang="0">
                  <a:pos x="72" y="17"/>
                </a:cxn>
                <a:cxn ang="0">
                  <a:pos x="69" y="22"/>
                </a:cxn>
                <a:cxn ang="0">
                  <a:pos x="68" y="29"/>
                </a:cxn>
                <a:cxn ang="0">
                  <a:pos x="67" y="38"/>
                </a:cxn>
                <a:cxn ang="0">
                  <a:pos x="67" y="166"/>
                </a:cxn>
                <a:cxn ang="0">
                  <a:pos x="68" y="176"/>
                </a:cxn>
                <a:cxn ang="0">
                  <a:pos x="69" y="184"/>
                </a:cxn>
                <a:cxn ang="0">
                  <a:pos x="70" y="191"/>
                </a:cxn>
                <a:cxn ang="0">
                  <a:pos x="72" y="195"/>
                </a:cxn>
                <a:cxn ang="0">
                  <a:pos x="75" y="198"/>
                </a:cxn>
                <a:cxn ang="0">
                  <a:pos x="80" y="201"/>
                </a:cxn>
                <a:cxn ang="0">
                  <a:pos x="87" y="202"/>
                </a:cxn>
                <a:cxn ang="0">
                  <a:pos x="94" y="203"/>
                </a:cxn>
                <a:cxn ang="0">
                  <a:pos x="110" y="203"/>
                </a:cxn>
                <a:cxn ang="0">
                  <a:pos x="124" y="201"/>
                </a:cxn>
                <a:cxn ang="0">
                  <a:pos x="131" y="199"/>
                </a:cxn>
                <a:cxn ang="0">
                  <a:pos x="136" y="197"/>
                </a:cxn>
                <a:cxn ang="0">
                  <a:pos x="140" y="193"/>
                </a:cxn>
                <a:cxn ang="0">
                  <a:pos x="144" y="188"/>
                </a:cxn>
                <a:cxn ang="0">
                  <a:pos x="148" y="180"/>
                </a:cxn>
                <a:cxn ang="0">
                  <a:pos x="153" y="171"/>
                </a:cxn>
                <a:cxn ang="0">
                  <a:pos x="156" y="160"/>
                </a:cxn>
                <a:cxn ang="0">
                  <a:pos x="167" y="162"/>
                </a:cxn>
                <a:cxn ang="0">
                  <a:pos x="166" y="167"/>
                </a:cxn>
                <a:cxn ang="0">
                  <a:pos x="165" y="173"/>
                </a:cxn>
                <a:cxn ang="0">
                  <a:pos x="163" y="181"/>
                </a:cxn>
                <a:cxn ang="0">
                  <a:pos x="161" y="189"/>
                </a:cxn>
                <a:cxn ang="0">
                  <a:pos x="159" y="198"/>
                </a:cxn>
                <a:cxn ang="0">
                  <a:pos x="158" y="205"/>
                </a:cxn>
                <a:cxn ang="0">
                  <a:pos x="156" y="212"/>
                </a:cxn>
                <a:cxn ang="0">
                  <a:pos x="155" y="216"/>
                </a:cxn>
                <a:cxn ang="0">
                  <a:pos x="0" y="216"/>
                </a:cxn>
                <a:cxn ang="0">
                  <a:pos x="0" y="207"/>
                </a:cxn>
                <a:cxn ang="0">
                  <a:pos x="9" y="206"/>
                </a:cxn>
                <a:cxn ang="0">
                  <a:pos x="17" y="205"/>
                </a:cxn>
                <a:cxn ang="0">
                  <a:pos x="22" y="203"/>
                </a:cxn>
                <a:cxn ang="0">
                  <a:pos x="26" y="199"/>
                </a:cxn>
                <a:cxn ang="0">
                  <a:pos x="28" y="195"/>
                </a:cxn>
                <a:cxn ang="0">
                  <a:pos x="29" y="188"/>
                </a:cxn>
                <a:cxn ang="0">
                  <a:pos x="30" y="178"/>
                </a:cxn>
                <a:cxn ang="0">
                  <a:pos x="30" y="38"/>
                </a:cxn>
                <a:cxn ang="0">
                  <a:pos x="29" y="29"/>
                </a:cxn>
                <a:cxn ang="0">
                  <a:pos x="28" y="22"/>
                </a:cxn>
                <a:cxn ang="0">
                  <a:pos x="26" y="17"/>
                </a:cxn>
                <a:cxn ang="0">
                  <a:pos x="22" y="14"/>
                </a:cxn>
                <a:cxn ang="0">
                  <a:pos x="17" y="12"/>
                </a:cxn>
                <a:cxn ang="0">
                  <a:pos x="10" y="11"/>
                </a:cxn>
                <a:cxn ang="0">
                  <a:pos x="1" y="10"/>
                </a:cxn>
                <a:cxn ang="0">
                  <a:pos x="1" y="0"/>
                </a:cxn>
              </a:cxnLst>
              <a:rect l="0" t="0" r="r" b="b"/>
              <a:pathLst>
                <a:path w="167" h="216">
                  <a:moveTo>
                    <a:pt x="1" y="0"/>
                  </a:moveTo>
                  <a:lnTo>
                    <a:pt x="96" y="0"/>
                  </a:lnTo>
                  <a:lnTo>
                    <a:pt x="96" y="10"/>
                  </a:lnTo>
                  <a:lnTo>
                    <a:pt x="87" y="11"/>
                  </a:lnTo>
                  <a:lnTo>
                    <a:pt x="81" y="12"/>
                  </a:lnTo>
                  <a:lnTo>
                    <a:pt x="75" y="14"/>
                  </a:lnTo>
                  <a:lnTo>
                    <a:pt x="72" y="17"/>
                  </a:lnTo>
                  <a:lnTo>
                    <a:pt x="69" y="22"/>
                  </a:lnTo>
                  <a:lnTo>
                    <a:pt x="68" y="29"/>
                  </a:lnTo>
                  <a:lnTo>
                    <a:pt x="67" y="38"/>
                  </a:lnTo>
                  <a:lnTo>
                    <a:pt x="67" y="166"/>
                  </a:lnTo>
                  <a:lnTo>
                    <a:pt x="68" y="176"/>
                  </a:lnTo>
                  <a:lnTo>
                    <a:pt x="69" y="184"/>
                  </a:lnTo>
                  <a:lnTo>
                    <a:pt x="70" y="191"/>
                  </a:lnTo>
                  <a:lnTo>
                    <a:pt x="72" y="195"/>
                  </a:lnTo>
                  <a:lnTo>
                    <a:pt x="75" y="198"/>
                  </a:lnTo>
                  <a:lnTo>
                    <a:pt x="80" y="201"/>
                  </a:lnTo>
                  <a:lnTo>
                    <a:pt x="87" y="202"/>
                  </a:lnTo>
                  <a:lnTo>
                    <a:pt x="94" y="203"/>
                  </a:lnTo>
                  <a:lnTo>
                    <a:pt x="110" y="203"/>
                  </a:lnTo>
                  <a:lnTo>
                    <a:pt x="124" y="201"/>
                  </a:lnTo>
                  <a:lnTo>
                    <a:pt x="131" y="199"/>
                  </a:lnTo>
                  <a:lnTo>
                    <a:pt x="136" y="197"/>
                  </a:lnTo>
                  <a:lnTo>
                    <a:pt x="140" y="193"/>
                  </a:lnTo>
                  <a:lnTo>
                    <a:pt x="144" y="188"/>
                  </a:lnTo>
                  <a:lnTo>
                    <a:pt x="148" y="180"/>
                  </a:lnTo>
                  <a:lnTo>
                    <a:pt x="153" y="171"/>
                  </a:lnTo>
                  <a:lnTo>
                    <a:pt x="156" y="160"/>
                  </a:lnTo>
                  <a:lnTo>
                    <a:pt x="167" y="162"/>
                  </a:lnTo>
                  <a:lnTo>
                    <a:pt x="166" y="167"/>
                  </a:lnTo>
                  <a:lnTo>
                    <a:pt x="165" y="173"/>
                  </a:lnTo>
                  <a:lnTo>
                    <a:pt x="163" y="181"/>
                  </a:lnTo>
                  <a:lnTo>
                    <a:pt x="161" y="189"/>
                  </a:lnTo>
                  <a:lnTo>
                    <a:pt x="159" y="198"/>
                  </a:lnTo>
                  <a:lnTo>
                    <a:pt x="158" y="205"/>
                  </a:lnTo>
                  <a:lnTo>
                    <a:pt x="156" y="212"/>
                  </a:lnTo>
                  <a:lnTo>
                    <a:pt x="155" y="216"/>
                  </a:lnTo>
                  <a:lnTo>
                    <a:pt x="0" y="216"/>
                  </a:lnTo>
                  <a:lnTo>
                    <a:pt x="0" y="207"/>
                  </a:lnTo>
                  <a:lnTo>
                    <a:pt x="9" y="206"/>
                  </a:lnTo>
                  <a:lnTo>
                    <a:pt x="17" y="205"/>
                  </a:lnTo>
                  <a:lnTo>
                    <a:pt x="22" y="203"/>
                  </a:lnTo>
                  <a:lnTo>
                    <a:pt x="26" y="199"/>
                  </a:lnTo>
                  <a:lnTo>
                    <a:pt x="28" y="195"/>
                  </a:lnTo>
                  <a:lnTo>
                    <a:pt x="29" y="188"/>
                  </a:lnTo>
                  <a:lnTo>
                    <a:pt x="30" y="178"/>
                  </a:lnTo>
                  <a:lnTo>
                    <a:pt x="30" y="38"/>
                  </a:lnTo>
                  <a:lnTo>
                    <a:pt x="29" y="29"/>
                  </a:lnTo>
                  <a:lnTo>
                    <a:pt x="28" y="22"/>
                  </a:lnTo>
                  <a:lnTo>
                    <a:pt x="26" y="17"/>
                  </a:lnTo>
                  <a:lnTo>
                    <a:pt x="22" y="14"/>
                  </a:lnTo>
                  <a:lnTo>
                    <a:pt x="17" y="12"/>
                  </a:lnTo>
                  <a:lnTo>
                    <a:pt x="10" y="11"/>
                  </a:lnTo>
                  <a:lnTo>
                    <a:pt x="1" y="10"/>
                  </a:lnTo>
                  <a:lnTo>
                    <a:pt x="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Freeform 11"/>
            <p:cNvSpPr>
              <a:spLocks/>
            </p:cNvSpPr>
            <p:nvPr/>
          </p:nvSpPr>
          <p:spPr bwMode="gray">
            <a:xfrm>
              <a:off x="628901" y="5593973"/>
              <a:ext cx="56631" cy="130131"/>
            </a:xfrm>
            <a:custGeom>
              <a:avLst/>
              <a:gdLst/>
              <a:ahLst/>
              <a:cxnLst>
                <a:cxn ang="0">
                  <a:pos x="0" y="0"/>
                </a:cxn>
                <a:cxn ang="0">
                  <a:pos x="94" y="0"/>
                </a:cxn>
                <a:cxn ang="0">
                  <a:pos x="94" y="10"/>
                </a:cxn>
                <a:cxn ang="0">
                  <a:pos x="85" y="11"/>
                </a:cxn>
                <a:cxn ang="0">
                  <a:pos x="79" y="12"/>
                </a:cxn>
                <a:cxn ang="0">
                  <a:pos x="74" y="14"/>
                </a:cxn>
                <a:cxn ang="0">
                  <a:pos x="70" y="17"/>
                </a:cxn>
                <a:cxn ang="0">
                  <a:pos x="68" y="22"/>
                </a:cxn>
                <a:cxn ang="0">
                  <a:pos x="67" y="29"/>
                </a:cxn>
                <a:cxn ang="0">
                  <a:pos x="66" y="38"/>
                </a:cxn>
                <a:cxn ang="0">
                  <a:pos x="66" y="178"/>
                </a:cxn>
                <a:cxn ang="0">
                  <a:pos x="67" y="188"/>
                </a:cxn>
                <a:cxn ang="0">
                  <a:pos x="68" y="195"/>
                </a:cxn>
                <a:cxn ang="0">
                  <a:pos x="70" y="199"/>
                </a:cxn>
                <a:cxn ang="0">
                  <a:pos x="74" y="203"/>
                </a:cxn>
                <a:cxn ang="0">
                  <a:pos x="79" y="205"/>
                </a:cxn>
                <a:cxn ang="0">
                  <a:pos x="85" y="206"/>
                </a:cxn>
                <a:cxn ang="0">
                  <a:pos x="94" y="207"/>
                </a:cxn>
                <a:cxn ang="0">
                  <a:pos x="94" y="216"/>
                </a:cxn>
                <a:cxn ang="0">
                  <a:pos x="0" y="216"/>
                </a:cxn>
                <a:cxn ang="0">
                  <a:pos x="0" y="207"/>
                </a:cxn>
                <a:cxn ang="0">
                  <a:pos x="9" y="206"/>
                </a:cxn>
                <a:cxn ang="0">
                  <a:pos x="16" y="205"/>
                </a:cxn>
                <a:cxn ang="0">
                  <a:pos x="21" y="203"/>
                </a:cxn>
                <a:cxn ang="0">
                  <a:pos x="24" y="199"/>
                </a:cxn>
                <a:cxn ang="0">
                  <a:pos x="27" y="195"/>
                </a:cxn>
                <a:cxn ang="0">
                  <a:pos x="28" y="188"/>
                </a:cxn>
                <a:cxn ang="0">
                  <a:pos x="29" y="178"/>
                </a:cxn>
                <a:cxn ang="0">
                  <a:pos x="29" y="38"/>
                </a:cxn>
                <a:cxn ang="0">
                  <a:pos x="28" y="29"/>
                </a:cxn>
                <a:cxn ang="0">
                  <a:pos x="27" y="22"/>
                </a:cxn>
                <a:cxn ang="0">
                  <a:pos x="24" y="17"/>
                </a:cxn>
                <a:cxn ang="0">
                  <a:pos x="21" y="14"/>
                </a:cxn>
                <a:cxn ang="0">
                  <a:pos x="16" y="12"/>
                </a:cxn>
                <a:cxn ang="0">
                  <a:pos x="9" y="11"/>
                </a:cxn>
                <a:cxn ang="0">
                  <a:pos x="0" y="10"/>
                </a:cxn>
                <a:cxn ang="0">
                  <a:pos x="0" y="0"/>
                </a:cxn>
              </a:cxnLst>
              <a:rect l="0" t="0" r="r" b="b"/>
              <a:pathLst>
                <a:path w="94" h="216">
                  <a:moveTo>
                    <a:pt x="0" y="0"/>
                  </a:moveTo>
                  <a:lnTo>
                    <a:pt x="94" y="0"/>
                  </a:lnTo>
                  <a:lnTo>
                    <a:pt x="94" y="10"/>
                  </a:lnTo>
                  <a:lnTo>
                    <a:pt x="85" y="11"/>
                  </a:lnTo>
                  <a:lnTo>
                    <a:pt x="79" y="12"/>
                  </a:lnTo>
                  <a:lnTo>
                    <a:pt x="74" y="14"/>
                  </a:lnTo>
                  <a:lnTo>
                    <a:pt x="70" y="17"/>
                  </a:lnTo>
                  <a:lnTo>
                    <a:pt x="68" y="22"/>
                  </a:lnTo>
                  <a:lnTo>
                    <a:pt x="67" y="29"/>
                  </a:lnTo>
                  <a:lnTo>
                    <a:pt x="66" y="38"/>
                  </a:lnTo>
                  <a:lnTo>
                    <a:pt x="66" y="178"/>
                  </a:lnTo>
                  <a:lnTo>
                    <a:pt x="67" y="188"/>
                  </a:lnTo>
                  <a:lnTo>
                    <a:pt x="68" y="195"/>
                  </a:lnTo>
                  <a:lnTo>
                    <a:pt x="70" y="199"/>
                  </a:lnTo>
                  <a:lnTo>
                    <a:pt x="74" y="203"/>
                  </a:lnTo>
                  <a:lnTo>
                    <a:pt x="79" y="205"/>
                  </a:lnTo>
                  <a:lnTo>
                    <a:pt x="85" y="206"/>
                  </a:lnTo>
                  <a:lnTo>
                    <a:pt x="94" y="207"/>
                  </a:lnTo>
                  <a:lnTo>
                    <a:pt x="94" y="216"/>
                  </a:lnTo>
                  <a:lnTo>
                    <a:pt x="0" y="216"/>
                  </a:lnTo>
                  <a:lnTo>
                    <a:pt x="0" y="207"/>
                  </a:lnTo>
                  <a:lnTo>
                    <a:pt x="9" y="206"/>
                  </a:lnTo>
                  <a:lnTo>
                    <a:pt x="16" y="205"/>
                  </a:lnTo>
                  <a:lnTo>
                    <a:pt x="21" y="203"/>
                  </a:lnTo>
                  <a:lnTo>
                    <a:pt x="24" y="199"/>
                  </a:lnTo>
                  <a:lnTo>
                    <a:pt x="27" y="195"/>
                  </a:lnTo>
                  <a:lnTo>
                    <a:pt x="28" y="188"/>
                  </a:lnTo>
                  <a:lnTo>
                    <a:pt x="29" y="178"/>
                  </a:lnTo>
                  <a:lnTo>
                    <a:pt x="29" y="38"/>
                  </a:lnTo>
                  <a:lnTo>
                    <a:pt x="28" y="29"/>
                  </a:lnTo>
                  <a:lnTo>
                    <a:pt x="27" y="22"/>
                  </a:lnTo>
                  <a:lnTo>
                    <a:pt x="24" y="17"/>
                  </a:lnTo>
                  <a:lnTo>
                    <a:pt x="21" y="14"/>
                  </a:lnTo>
                  <a:lnTo>
                    <a:pt x="16" y="12"/>
                  </a:lnTo>
                  <a:lnTo>
                    <a:pt x="9" y="11"/>
                  </a:lnTo>
                  <a:lnTo>
                    <a:pt x="0" y="1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12"/>
            <p:cNvSpPr>
              <a:spLocks/>
            </p:cNvSpPr>
            <p:nvPr/>
          </p:nvSpPr>
          <p:spPr bwMode="gray">
            <a:xfrm>
              <a:off x="710233" y="5590960"/>
              <a:ext cx="82537" cy="136156"/>
            </a:xfrm>
            <a:custGeom>
              <a:avLst/>
              <a:gdLst/>
              <a:ahLst/>
              <a:cxnLst>
                <a:cxn ang="0">
                  <a:pos x="88" y="1"/>
                </a:cxn>
                <a:cxn ang="0">
                  <a:pos x="108" y="5"/>
                </a:cxn>
                <a:cxn ang="0">
                  <a:pos x="122" y="9"/>
                </a:cxn>
                <a:cxn ang="0">
                  <a:pos x="125" y="29"/>
                </a:cxn>
                <a:cxn ang="0">
                  <a:pos x="129" y="54"/>
                </a:cxn>
                <a:cxn ang="0">
                  <a:pos x="116" y="50"/>
                </a:cxn>
                <a:cxn ang="0">
                  <a:pos x="110" y="37"/>
                </a:cxn>
                <a:cxn ang="0">
                  <a:pos x="102" y="25"/>
                </a:cxn>
                <a:cxn ang="0">
                  <a:pos x="90" y="17"/>
                </a:cxn>
                <a:cxn ang="0">
                  <a:pos x="74" y="14"/>
                </a:cxn>
                <a:cxn ang="0">
                  <a:pos x="58" y="17"/>
                </a:cxn>
                <a:cxn ang="0">
                  <a:pos x="47" y="27"/>
                </a:cxn>
                <a:cxn ang="0">
                  <a:pos x="41" y="41"/>
                </a:cxn>
                <a:cxn ang="0">
                  <a:pos x="42" y="57"/>
                </a:cxn>
                <a:cxn ang="0">
                  <a:pos x="50" y="72"/>
                </a:cxn>
                <a:cxn ang="0">
                  <a:pos x="67" y="85"/>
                </a:cxn>
                <a:cxn ang="0">
                  <a:pos x="88" y="95"/>
                </a:cxn>
                <a:cxn ang="0">
                  <a:pos x="105" y="104"/>
                </a:cxn>
                <a:cxn ang="0">
                  <a:pos x="119" y="115"/>
                </a:cxn>
                <a:cxn ang="0">
                  <a:pos x="130" y="129"/>
                </a:cxn>
                <a:cxn ang="0">
                  <a:pos x="136" y="148"/>
                </a:cxn>
                <a:cxn ang="0">
                  <a:pos x="136" y="172"/>
                </a:cxn>
                <a:cxn ang="0">
                  <a:pos x="128" y="194"/>
                </a:cxn>
                <a:cxn ang="0">
                  <a:pos x="112" y="211"/>
                </a:cxn>
                <a:cxn ang="0">
                  <a:pos x="90" y="222"/>
                </a:cxn>
                <a:cxn ang="0">
                  <a:pos x="62" y="226"/>
                </a:cxn>
                <a:cxn ang="0">
                  <a:pos x="38" y="223"/>
                </a:cxn>
                <a:cxn ang="0">
                  <a:pos x="21" y="217"/>
                </a:cxn>
                <a:cxn ang="0">
                  <a:pos x="9" y="214"/>
                </a:cxn>
                <a:cxn ang="0">
                  <a:pos x="7" y="201"/>
                </a:cxn>
                <a:cxn ang="0">
                  <a:pos x="3" y="182"/>
                </a:cxn>
                <a:cxn ang="0">
                  <a:pos x="9" y="159"/>
                </a:cxn>
                <a:cxn ang="0">
                  <a:pos x="15" y="171"/>
                </a:cxn>
                <a:cxn ang="0">
                  <a:pos x="23" y="185"/>
                </a:cxn>
                <a:cxn ang="0">
                  <a:pos x="35" y="199"/>
                </a:cxn>
                <a:cxn ang="0">
                  <a:pos x="50" y="209"/>
                </a:cxn>
                <a:cxn ang="0">
                  <a:pos x="68" y="213"/>
                </a:cxn>
                <a:cxn ang="0">
                  <a:pos x="84" y="209"/>
                </a:cxn>
                <a:cxn ang="0">
                  <a:pos x="96" y="199"/>
                </a:cxn>
                <a:cxn ang="0">
                  <a:pos x="102" y="184"/>
                </a:cxn>
                <a:cxn ang="0">
                  <a:pos x="102" y="167"/>
                </a:cxn>
                <a:cxn ang="0">
                  <a:pos x="95" y="151"/>
                </a:cxn>
                <a:cxn ang="0">
                  <a:pos x="79" y="137"/>
                </a:cxn>
                <a:cxn ang="0">
                  <a:pos x="57" y="125"/>
                </a:cxn>
                <a:cxn ang="0">
                  <a:pos x="42" y="117"/>
                </a:cxn>
                <a:cxn ang="0">
                  <a:pos x="28" y="106"/>
                </a:cxn>
                <a:cxn ang="0">
                  <a:pos x="16" y="92"/>
                </a:cxn>
                <a:cxn ang="0">
                  <a:pos x="9" y="74"/>
                </a:cxn>
                <a:cxn ang="0">
                  <a:pos x="9" y="54"/>
                </a:cxn>
                <a:cxn ang="0">
                  <a:pos x="15" y="35"/>
                </a:cxn>
                <a:cxn ang="0">
                  <a:pos x="26" y="19"/>
                </a:cxn>
                <a:cxn ang="0">
                  <a:pos x="43" y="8"/>
                </a:cxn>
                <a:cxn ang="0">
                  <a:pos x="65" y="1"/>
                </a:cxn>
              </a:cxnLst>
              <a:rect l="0" t="0" r="r" b="b"/>
              <a:pathLst>
                <a:path w="137" h="226">
                  <a:moveTo>
                    <a:pt x="78" y="0"/>
                  </a:moveTo>
                  <a:lnTo>
                    <a:pt x="88" y="1"/>
                  </a:lnTo>
                  <a:lnTo>
                    <a:pt x="98" y="2"/>
                  </a:lnTo>
                  <a:lnTo>
                    <a:pt x="108" y="5"/>
                  </a:lnTo>
                  <a:lnTo>
                    <a:pt x="116" y="7"/>
                  </a:lnTo>
                  <a:lnTo>
                    <a:pt x="122" y="9"/>
                  </a:lnTo>
                  <a:lnTo>
                    <a:pt x="123" y="19"/>
                  </a:lnTo>
                  <a:lnTo>
                    <a:pt x="125" y="29"/>
                  </a:lnTo>
                  <a:lnTo>
                    <a:pt x="127" y="41"/>
                  </a:lnTo>
                  <a:lnTo>
                    <a:pt x="129" y="54"/>
                  </a:lnTo>
                  <a:lnTo>
                    <a:pt x="118" y="56"/>
                  </a:lnTo>
                  <a:lnTo>
                    <a:pt x="116" y="50"/>
                  </a:lnTo>
                  <a:lnTo>
                    <a:pt x="113" y="43"/>
                  </a:lnTo>
                  <a:lnTo>
                    <a:pt x="110" y="37"/>
                  </a:lnTo>
                  <a:lnTo>
                    <a:pt x="107" y="31"/>
                  </a:lnTo>
                  <a:lnTo>
                    <a:pt x="102" y="25"/>
                  </a:lnTo>
                  <a:lnTo>
                    <a:pt x="96" y="20"/>
                  </a:lnTo>
                  <a:lnTo>
                    <a:pt x="90" y="17"/>
                  </a:lnTo>
                  <a:lnTo>
                    <a:pt x="83" y="14"/>
                  </a:lnTo>
                  <a:lnTo>
                    <a:pt x="74" y="14"/>
                  </a:lnTo>
                  <a:lnTo>
                    <a:pt x="66" y="14"/>
                  </a:lnTo>
                  <a:lnTo>
                    <a:pt x="58" y="17"/>
                  </a:lnTo>
                  <a:lnTo>
                    <a:pt x="52" y="21"/>
                  </a:lnTo>
                  <a:lnTo>
                    <a:pt x="47" y="27"/>
                  </a:lnTo>
                  <a:lnTo>
                    <a:pt x="44" y="34"/>
                  </a:lnTo>
                  <a:lnTo>
                    <a:pt x="41" y="41"/>
                  </a:lnTo>
                  <a:lnTo>
                    <a:pt x="41" y="49"/>
                  </a:lnTo>
                  <a:lnTo>
                    <a:pt x="42" y="57"/>
                  </a:lnTo>
                  <a:lnTo>
                    <a:pt x="45" y="65"/>
                  </a:lnTo>
                  <a:lnTo>
                    <a:pt x="50" y="72"/>
                  </a:lnTo>
                  <a:lnTo>
                    <a:pt x="58" y="79"/>
                  </a:lnTo>
                  <a:lnTo>
                    <a:pt x="67" y="85"/>
                  </a:lnTo>
                  <a:lnTo>
                    <a:pt x="79" y="91"/>
                  </a:lnTo>
                  <a:lnTo>
                    <a:pt x="88" y="95"/>
                  </a:lnTo>
                  <a:lnTo>
                    <a:pt x="96" y="100"/>
                  </a:lnTo>
                  <a:lnTo>
                    <a:pt x="105" y="104"/>
                  </a:lnTo>
                  <a:lnTo>
                    <a:pt x="112" y="109"/>
                  </a:lnTo>
                  <a:lnTo>
                    <a:pt x="119" y="115"/>
                  </a:lnTo>
                  <a:lnTo>
                    <a:pt x="125" y="122"/>
                  </a:lnTo>
                  <a:lnTo>
                    <a:pt x="130" y="129"/>
                  </a:lnTo>
                  <a:lnTo>
                    <a:pt x="134" y="138"/>
                  </a:lnTo>
                  <a:lnTo>
                    <a:pt x="136" y="148"/>
                  </a:lnTo>
                  <a:lnTo>
                    <a:pt x="137" y="159"/>
                  </a:lnTo>
                  <a:lnTo>
                    <a:pt x="136" y="172"/>
                  </a:lnTo>
                  <a:lnTo>
                    <a:pt x="133" y="183"/>
                  </a:lnTo>
                  <a:lnTo>
                    <a:pt x="128" y="194"/>
                  </a:lnTo>
                  <a:lnTo>
                    <a:pt x="121" y="203"/>
                  </a:lnTo>
                  <a:lnTo>
                    <a:pt x="112" y="211"/>
                  </a:lnTo>
                  <a:lnTo>
                    <a:pt x="102" y="217"/>
                  </a:lnTo>
                  <a:lnTo>
                    <a:pt x="90" y="222"/>
                  </a:lnTo>
                  <a:lnTo>
                    <a:pt x="76" y="225"/>
                  </a:lnTo>
                  <a:lnTo>
                    <a:pt x="62" y="226"/>
                  </a:lnTo>
                  <a:lnTo>
                    <a:pt x="50" y="225"/>
                  </a:lnTo>
                  <a:lnTo>
                    <a:pt x="38" y="223"/>
                  </a:lnTo>
                  <a:lnTo>
                    <a:pt x="29" y="220"/>
                  </a:lnTo>
                  <a:lnTo>
                    <a:pt x="21" y="217"/>
                  </a:lnTo>
                  <a:lnTo>
                    <a:pt x="14" y="215"/>
                  </a:lnTo>
                  <a:lnTo>
                    <a:pt x="9" y="214"/>
                  </a:lnTo>
                  <a:lnTo>
                    <a:pt x="8" y="208"/>
                  </a:lnTo>
                  <a:lnTo>
                    <a:pt x="7" y="201"/>
                  </a:lnTo>
                  <a:lnTo>
                    <a:pt x="5" y="192"/>
                  </a:lnTo>
                  <a:lnTo>
                    <a:pt x="3" y="182"/>
                  </a:lnTo>
                  <a:lnTo>
                    <a:pt x="0" y="162"/>
                  </a:lnTo>
                  <a:lnTo>
                    <a:pt x="9" y="159"/>
                  </a:lnTo>
                  <a:lnTo>
                    <a:pt x="12" y="164"/>
                  </a:lnTo>
                  <a:lnTo>
                    <a:pt x="15" y="171"/>
                  </a:lnTo>
                  <a:lnTo>
                    <a:pt x="19" y="178"/>
                  </a:lnTo>
                  <a:lnTo>
                    <a:pt x="23" y="185"/>
                  </a:lnTo>
                  <a:lnTo>
                    <a:pt x="29" y="192"/>
                  </a:lnTo>
                  <a:lnTo>
                    <a:pt x="35" y="199"/>
                  </a:lnTo>
                  <a:lnTo>
                    <a:pt x="42" y="204"/>
                  </a:lnTo>
                  <a:lnTo>
                    <a:pt x="50" y="209"/>
                  </a:lnTo>
                  <a:lnTo>
                    <a:pt x="58" y="212"/>
                  </a:lnTo>
                  <a:lnTo>
                    <a:pt x="68" y="213"/>
                  </a:lnTo>
                  <a:lnTo>
                    <a:pt x="77" y="212"/>
                  </a:lnTo>
                  <a:lnTo>
                    <a:pt x="84" y="209"/>
                  </a:lnTo>
                  <a:lnTo>
                    <a:pt x="91" y="205"/>
                  </a:lnTo>
                  <a:lnTo>
                    <a:pt x="96" y="199"/>
                  </a:lnTo>
                  <a:lnTo>
                    <a:pt x="100" y="192"/>
                  </a:lnTo>
                  <a:lnTo>
                    <a:pt x="102" y="184"/>
                  </a:lnTo>
                  <a:lnTo>
                    <a:pt x="103" y="176"/>
                  </a:lnTo>
                  <a:lnTo>
                    <a:pt x="102" y="167"/>
                  </a:lnTo>
                  <a:lnTo>
                    <a:pt x="99" y="158"/>
                  </a:lnTo>
                  <a:lnTo>
                    <a:pt x="95" y="151"/>
                  </a:lnTo>
                  <a:lnTo>
                    <a:pt x="88" y="144"/>
                  </a:lnTo>
                  <a:lnTo>
                    <a:pt x="79" y="137"/>
                  </a:lnTo>
                  <a:lnTo>
                    <a:pt x="68" y="131"/>
                  </a:lnTo>
                  <a:lnTo>
                    <a:pt x="57" y="125"/>
                  </a:lnTo>
                  <a:lnTo>
                    <a:pt x="50" y="121"/>
                  </a:lnTo>
                  <a:lnTo>
                    <a:pt x="42" y="117"/>
                  </a:lnTo>
                  <a:lnTo>
                    <a:pt x="35" y="111"/>
                  </a:lnTo>
                  <a:lnTo>
                    <a:pt x="28" y="106"/>
                  </a:lnTo>
                  <a:lnTo>
                    <a:pt x="21" y="99"/>
                  </a:lnTo>
                  <a:lnTo>
                    <a:pt x="16" y="92"/>
                  </a:lnTo>
                  <a:lnTo>
                    <a:pt x="12" y="84"/>
                  </a:lnTo>
                  <a:lnTo>
                    <a:pt x="9" y="74"/>
                  </a:lnTo>
                  <a:lnTo>
                    <a:pt x="8" y="64"/>
                  </a:lnTo>
                  <a:lnTo>
                    <a:pt x="9" y="54"/>
                  </a:lnTo>
                  <a:lnTo>
                    <a:pt x="11" y="44"/>
                  </a:lnTo>
                  <a:lnTo>
                    <a:pt x="15" y="35"/>
                  </a:lnTo>
                  <a:lnTo>
                    <a:pt x="20" y="26"/>
                  </a:lnTo>
                  <a:lnTo>
                    <a:pt x="26" y="19"/>
                  </a:lnTo>
                  <a:lnTo>
                    <a:pt x="34" y="13"/>
                  </a:lnTo>
                  <a:lnTo>
                    <a:pt x="43" y="8"/>
                  </a:lnTo>
                  <a:lnTo>
                    <a:pt x="54" y="4"/>
                  </a:lnTo>
                  <a:lnTo>
                    <a:pt x="65" y="1"/>
                  </a:lnTo>
                  <a:lnTo>
                    <a:pt x="7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 name="Freeform 13"/>
            <p:cNvSpPr>
              <a:spLocks/>
            </p:cNvSpPr>
            <p:nvPr/>
          </p:nvSpPr>
          <p:spPr bwMode="gray">
            <a:xfrm>
              <a:off x="814458" y="5589153"/>
              <a:ext cx="113865" cy="134951"/>
            </a:xfrm>
            <a:custGeom>
              <a:avLst/>
              <a:gdLst/>
              <a:ahLst/>
              <a:cxnLst>
                <a:cxn ang="0">
                  <a:pos x="10" y="0"/>
                </a:cxn>
                <a:cxn ang="0">
                  <a:pos x="17" y="7"/>
                </a:cxn>
                <a:cxn ang="0">
                  <a:pos x="27" y="8"/>
                </a:cxn>
                <a:cxn ang="0">
                  <a:pos x="169" y="8"/>
                </a:cxn>
                <a:cxn ang="0">
                  <a:pos x="176" y="4"/>
                </a:cxn>
                <a:cxn ang="0">
                  <a:pos x="185" y="0"/>
                </a:cxn>
                <a:cxn ang="0">
                  <a:pos x="186" y="21"/>
                </a:cxn>
                <a:cxn ang="0">
                  <a:pos x="188" y="47"/>
                </a:cxn>
                <a:cxn ang="0">
                  <a:pos x="179" y="61"/>
                </a:cxn>
                <a:cxn ang="0">
                  <a:pos x="174" y="44"/>
                </a:cxn>
                <a:cxn ang="0">
                  <a:pos x="169" y="33"/>
                </a:cxn>
                <a:cxn ang="0">
                  <a:pos x="162" y="27"/>
                </a:cxn>
                <a:cxn ang="0">
                  <a:pos x="150" y="23"/>
                </a:cxn>
                <a:cxn ang="0">
                  <a:pos x="130" y="22"/>
                </a:cxn>
                <a:cxn ang="0">
                  <a:pos x="113" y="186"/>
                </a:cxn>
                <a:cxn ang="0">
                  <a:pos x="115" y="203"/>
                </a:cxn>
                <a:cxn ang="0">
                  <a:pos x="122" y="211"/>
                </a:cxn>
                <a:cxn ang="0">
                  <a:pos x="136" y="214"/>
                </a:cxn>
                <a:cxn ang="0">
                  <a:pos x="146" y="224"/>
                </a:cxn>
                <a:cxn ang="0">
                  <a:pos x="44" y="215"/>
                </a:cxn>
                <a:cxn ang="0">
                  <a:pos x="61" y="213"/>
                </a:cxn>
                <a:cxn ang="0">
                  <a:pos x="70" y="207"/>
                </a:cxn>
                <a:cxn ang="0">
                  <a:pos x="75" y="196"/>
                </a:cxn>
                <a:cxn ang="0">
                  <a:pos x="76" y="22"/>
                </a:cxn>
                <a:cxn ang="0">
                  <a:pos x="53" y="22"/>
                </a:cxn>
                <a:cxn ang="0">
                  <a:pos x="38" y="24"/>
                </a:cxn>
                <a:cxn ang="0">
                  <a:pos x="28" y="27"/>
                </a:cxn>
                <a:cxn ang="0">
                  <a:pos x="22" y="32"/>
                </a:cxn>
                <a:cxn ang="0">
                  <a:pos x="16" y="42"/>
                </a:cxn>
                <a:cxn ang="0">
                  <a:pos x="10" y="61"/>
                </a:cxn>
                <a:cxn ang="0">
                  <a:pos x="1" y="44"/>
                </a:cxn>
                <a:cxn ang="0">
                  <a:pos x="4" y="14"/>
                </a:cxn>
              </a:cxnLst>
              <a:rect l="0" t="0" r="r" b="b"/>
              <a:pathLst>
                <a:path w="189" h="224">
                  <a:moveTo>
                    <a:pt x="4" y="0"/>
                  </a:moveTo>
                  <a:lnTo>
                    <a:pt x="10" y="0"/>
                  </a:lnTo>
                  <a:lnTo>
                    <a:pt x="13" y="5"/>
                  </a:lnTo>
                  <a:lnTo>
                    <a:pt x="17" y="7"/>
                  </a:lnTo>
                  <a:lnTo>
                    <a:pt x="21" y="8"/>
                  </a:lnTo>
                  <a:lnTo>
                    <a:pt x="27" y="8"/>
                  </a:lnTo>
                  <a:lnTo>
                    <a:pt x="164" y="8"/>
                  </a:lnTo>
                  <a:lnTo>
                    <a:pt x="169" y="8"/>
                  </a:lnTo>
                  <a:lnTo>
                    <a:pt x="173" y="7"/>
                  </a:lnTo>
                  <a:lnTo>
                    <a:pt x="176" y="4"/>
                  </a:lnTo>
                  <a:lnTo>
                    <a:pt x="180" y="0"/>
                  </a:lnTo>
                  <a:lnTo>
                    <a:pt x="185" y="0"/>
                  </a:lnTo>
                  <a:lnTo>
                    <a:pt x="185" y="9"/>
                  </a:lnTo>
                  <a:lnTo>
                    <a:pt x="186" y="21"/>
                  </a:lnTo>
                  <a:lnTo>
                    <a:pt x="187" y="34"/>
                  </a:lnTo>
                  <a:lnTo>
                    <a:pt x="188" y="47"/>
                  </a:lnTo>
                  <a:lnTo>
                    <a:pt x="189" y="60"/>
                  </a:lnTo>
                  <a:lnTo>
                    <a:pt x="179" y="61"/>
                  </a:lnTo>
                  <a:lnTo>
                    <a:pt x="177" y="52"/>
                  </a:lnTo>
                  <a:lnTo>
                    <a:pt x="174" y="44"/>
                  </a:lnTo>
                  <a:lnTo>
                    <a:pt x="172" y="38"/>
                  </a:lnTo>
                  <a:lnTo>
                    <a:pt x="169" y="33"/>
                  </a:lnTo>
                  <a:lnTo>
                    <a:pt x="167" y="30"/>
                  </a:lnTo>
                  <a:lnTo>
                    <a:pt x="162" y="27"/>
                  </a:lnTo>
                  <a:lnTo>
                    <a:pt x="157" y="24"/>
                  </a:lnTo>
                  <a:lnTo>
                    <a:pt x="150" y="23"/>
                  </a:lnTo>
                  <a:lnTo>
                    <a:pt x="141" y="22"/>
                  </a:lnTo>
                  <a:lnTo>
                    <a:pt x="130" y="22"/>
                  </a:lnTo>
                  <a:lnTo>
                    <a:pt x="113" y="22"/>
                  </a:lnTo>
                  <a:lnTo>
                    <a:pt x="113" y="186"/>
                  </a:lnTo>
                  <a:lnTo>
                    <a:pt x="113" y="196"/>
                  </a:lnTo>
                  <a:lnTo>
                    <a:pt x="115" y="203"/>
                  </a:lnTo>
                  <a:lnTo>
                    <a:pt x="118" y="207"/>
                  </a:lnTo>
                  <a:lnTo>
                    <a:pt x="122" y="211"/>
                  </a:lnTo>
                  <a:lnTo>
                    <a:pt x="128" y="213"/>
                  </a:lnTo>
                  <a:lnTo>
                    <a:pt x="136" y="214"/>
                  </a:lnTo>
                  <a:lnTo>
                    <a:pt x="146" y="215"/>
                  </a:lnTo>
                  <a:lnTo>
                    <a:pt x="146" y="224"/>
                  </a:lnTo>
                  <a:lnTo>
                    <a:pt x="44" y="224"/>
                  </a:lnTo>
                  <a:lnTo>
                    <a:pt x="44" y="215"/>
                  </a:lnTo>
                  <a:lnTo>
                    <a:pt x="53" y="214"/>
                  </a:lnTo>
                  <a:lnTo>
                    <a:pt x="61" y="213"/>
                  </a:lnTo>
                  <a:lnTo>
                    <a:pt x="67" y="211"/>
                  </a:lnTo>
                  <a:lnTo>
                    <a:pt x="70" y="207"/>
                  </a:lnTo>
                  <a:lnTo>
                    <a:pt x="73" y="203"/>
                  </a:lnTo>
                  <a:lnTo>
                    <a:pt x="75" y="196"/>
                  </a:lnTo>
                  <a:lnTo>
                    <a:pt x="76" y="186"/>
                  </a:lnTo>
                  <a:lnTo>
                    <a:pt x="76" y="22"/>
                  </a:lnTo>
                  <a:lnTo>
                    <a:pt x="64" y="22"/>
                  </a:lnTo>
                  <a:lnTo>
                    <a:pt x="53" y="22"/>
                  </a:lnTo>
                  <a:lnTo>
                    <a:pt x="44" y="23"/>
                  </a:lnTo>
                  <a:lnTo>
                    <a:pt x="38" y="24"/>
                  </a:lnTo>
                  <a:lnTo>
                    <a:pt x="32" y="25"/>
                  </a:lnTo>
                  <a:lnTo>
                    <a:pt x="28" y="27"/>
                  </a:lnTo>
                  <a:lnTo>
                    <a:pt x="24" y="29"/>
                  </a:lnTo>
                  <a:lnTo>
                    <a:pt x="22" y="32"/>
                  </a:lnTo>
                  <a:lnTo>
                    <a:pt x="19" y="36"/>
                  </a:lnTo>
                  <a:lnTo>
                    <a:pt x="16" y="42"/>
                  </a:lnTo>
                  <a:lnTo>
                    <a:pt x="13" y="50"/>
                  </a:lnTo>
                  <a:lnTo>
                    <a:pt x="10" y="61"/>
                  </a:lnTo>
                  <a:lnTo>
                    <a:pt x="0" y="61"/>
                  </a:lnTo>
                  <a:lnTo>
                    <a:pt x="1" y="44"/>
                  </a:lnTo>
                  <a:lnTo>
                    <a:pt x="2" y="29"/>
                  </a:lnTo>
                  <a:lnTo>
                    <a:pt x="4" y="14"/>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Freeform 14"/>
            <p:cNvSpPr>
              <a:spLocks/>
            </p:cNvSpPr>
            <p:nvPr/>
          </p:nvSpPr>
          <p:spPr bwMode="gray">
            <a:xfrm>
              <a:off x="947601" y="5593973"/>
              <a:ext cx="104225" cy="130131"/>
            </a:xfrm>
            <a:custGeom>
              <a:avLst/>
              <a:gdLst/>
              <a:ahLst/>
              <a:cxnLst>
                <a:cxn ang="0">
                  <a:pos x="153" y="0"/>
                </a:cxn>
                <a:cxn ang="0">
                  <a:pos x="154" y="11"/>
                </a:cxn>
                <a:cxn ang="0">
                  <a:pos x="156" y="40"/>
                </a:cxn>
                <a:cxn ang="0">
                  <a:pos x="147" y="52"/>
                </a:cxn>
                <a:cxn ang="0">
                  <a:pos x="142" y="33"/>
                </a:cxn>
                <a:cxn ang="0">
                  <a:pos x="135" y="21"/>
                </a:cxn>
                <a:cxn ang="0">
                  <a:pos x="125" y="16"/>
                </a:cxn>
                <a:cxn ang="0">
                  <a:pos x="109" y="14"/>
                </a:cxn>
                <a:cxn ang="0">
                  <a:pos x="75" y="14"/>
                </a:cxn>
                <a:cxn ang="0">
                  <a:pos x="69" y="16"/>
                </a:cxn>
                <a:cxn ang="0">
                  <a:pos x="68" y="96"/>
                </a:cxn>
                <a:cxn ang="0">
                  <a:pos x="113" y="95"/>
                </a:cxn>
                <a:cxn ang="0">
                  <a:pos x="123" y="92"/>
                </a:cxn>
                <a:cxn ang="0">
                  <a:pos x="127" y="83"/>
                </a:cxn>
                <a:cxn ang="0">
                  <a:pos x="129" y="68"/>
                </a:cxn>
                <a:cxn ang="0">
                  <a:pos x="140" y="139"/>
                </a:cxn>
                <a:cxn ang="0">
                  <a:pos x="128" y="130"/>
                </a:cxn>
                <a:cxn ang="0">
                  <a:pos x="125" y="118"/>
                </a:cxn>
                <a:cxn ang="0">
                  <a:pos x="119" y="113"/>
                </a:cxn>
                <a:cxn ang="0">
                  <a:pos x="106" y="111"/>
                </a:cxn>
                <a:cxn ang="0">
                  <a:pos x="68" y="176"/>
                </a:cxn>
                <a:cxn ang="0">
                  <a:pos x="71" y="191"/>
                </a:cxn>
                <a:cxn ang="0">
                  <a:pos x="76" y="199"/>
                </a:cxn>
                <a:cxn ang="0">
                  <a:pos x="86" y="202"/>
                </a:cxn>
                <a:cxn ang="0">
                  <a:pos x="99" y="203"/>
                </a:cxn>
                <a:cxn ang="0">
                  <a:pos x="123" y="202"/>
                </a:cxn>
                <a:cxn ang="0">
                  <a:pos x="137" y="199"/>
                </a:cxn>
                <a:cxn ang="0">
                  <a:pos x="146" y="193"/>
                </a:cxn>
                <a:cxn ang="0">
                  <a:pos x="155" y="180"/>
                </a:cxn>
                <a:cxn ang="0">
                  <a:pos x="163" y="160"/>
                </a:cxn>
                <a:cxn ang="0">
                  <a:pos x="172" y="167"/>
                </a:cxn>
                <a:cxn ang="0">
                  <a:pos x="166" y="198"/>
                </a:cxn>
                <a:cxn ang="0">
                  <a:pos x="163" y="212"/>
                </a:cxn>
                <a:cxn ang="0">
                  <a:pos x="0" y="216"/>
                </a:cxn>
                <a:cxn ang="0">
                  <a:pos x="10" y="206"/>
                </a:cxn>
                <a:cxn ang="0">
                  <a:pos x="22" y="203"/>
                </a:cxn>
                <a:cxn ang="0">
                  <a:pos x="29" y="195"/>
                </a:cxn>
                <a:cxn ang="0">
                  <a:pos x="31" y="178"/>
                </a:cxn>
                <a:cxn ang="0">
                  <a:pos x="31" y="29"/>
                </a:cxn>
                <a:cxn ang="0">
                  <a:pos x="27" y="17"/>
                </a:cxn>
                <a:cxn ang="0">
                  <a:pos x="18" y="12"/>
                </a:cxn>
                <a:cxn ang="0">
                  <a:pos x="3" y="10"/>
                </a:cxn>
              </a:cxnLst>
              <a:rect l="0" t="0" r="r" b="b"/>
              <a:pathLst>
                <a:path w="173" h="216">
                  <a:moveTo>
                    <a:pt x="3" y="0"/>
                  </a:moveTo>
                  <a:lnTo>
                    <a:pt x="153" y="0"/>
                  </a:lnTo>
                  <a:lnTo>
                    <a:pt x="153" y="5"/>
                  </a:lnTo>
                  <a:lnTo>
                    <a:pt x="154" y="11"/>
                  </a:lnTo>
                  <a:lnTo>
                    <a:pt x="155" y="20"/>
                  </a:lnTo>
                  <a:lnTo>
                    <a:pt x="156" y="40"/>
                  </a:lnTo>
                  <a:lnTo>
                    <a:pt x="157" y="51"/>
                  </a:lnTo>
                  <a:lnTo>
                    <a:pt x="147" y="52"/>
                  </a:lnTo>
                  <a:lnTo>
                    <a:pt x="144" y="41"/>
                  </a:lnTo>
                  <a:lnTo>
                    <a:pt x="142" y="33"/>
                  </a:lnTo>
                  <a:lnTo>
                    <a:pt x="138" y="26"/>
                  </a:lnTo>
                  <a:lnTo>
                    <a:pt x="135" y="21"/>
                  </a:lnTo>
                  <a:lnTo>
                    <a:pt x="131" y="18"/>
                  </a:lnTo>
                  <a:lnTo>
                    <a:pt x="125" y="16"/>
                  </a:lnTo>
                  <a:lnTo>
                    <a:pt x="118" y="15"/>
                  </a:lnTo>
                  <a:lnTo>
                    <a:pt x="109" y="14"/>
                  </a:lnTo>
                  <a:lnTo>
                    <a:pt x="98" y="14"/>
                  </a:lnTo>
                  <a:lnTo>
                    <a:pt x="75" y="14"/>
                  </a:lnTo>
                  <a:lnTo>
                    <a:pt x="71" y="15"/>
                  </a:lnTo>
                  <a:lnTo>
                    <a:pt x="69" y="16"/>
                  </a:lnTo>
                  <a:lnTo>
                    <a:pt x="68" y="20"/>
                  </a:lnTo>
                  <a:lnTo>
                    <a:pt x="68" y="96"/>
                  </a:lnTo>
                  <a:lnTo>
                    <a:pt x="106" y="96"/>
                  </a:lnTo>
                  <a:lnTo>
                    <a:pt x="113" y="95"/>
                  </a:lnTo>
                  <a:lnTo>
                    <a:pt x="119" y="94"/>
                  </a:lnTo>
                  <a:lnTo>
                    <a:pt x="123" y="92"/>
                  </a:lnTo>
                  <a:lnTo>
                    <a:pt x="125" y="89"/>
                  </a:lnTo>
                  <a:lnTo>
                    <a:pt x="127" y="83"/>
                  </a:lnTo>
                  <a:lnTo>
                    <a:pt x="128" y="77"/>
                  </a:lnTo>
                  <a:lnTo>
                    <a:pt x="129" y="68"/>
                  </a:lnTo>
                  <a:lnTo>
                    <a:pt x="140" y="68"/>
                  </a:lnTo>
                  <a:lnTo>
                    <a:pt x="140" y="139"/>
                  </a:lnTo>
                  <a:lnTo>
                    <a:pt x="129" y="139"/>
                  </a:lnTo>
                  <a:lnTo>
                    <a:pt x="128" y="130"/>
                  </a:lnTo>
                  <a:lnTo>
                    <a:pt x="127" y="124"/>
                  </a:lnTo>
                  <a:lnTo>
                    <a:pt x="125" y="118"/>
                  </a:lnTo>
                  <a:lnTo>
                    <a:pt x="123" y="115"/>
                  </a:lnTo>
                  <a:lnTo>
                    <a:pt x="119" y="113"/>
                  </a:lnTo>
                  <a:lnTo>
                    <a:pt x="113" y="112"/>
                  </a:lnTo>
                  <a:lnTo>
                    <a:pt x="106" y="111"/>
                  </a:lnTo>
                  <a:lnTo>
                    <a:pt x="68" y="111"/>
                  </a:lnTo>
                  <a:lnTo>
                    <a:pt x="68" y="176"/>
                  </a:lnTo>
                  <a:lnTo>
                    <a:pt x="69" y="184"/>
                  </a:lnTo>
                  <a:lnTo>
                    <a:pt x="71" y="191"/>
                  </a:lnTo>
                  <a:lnTo>
                    <a:pt x="73" y="195"/>
                  </a:lnTo>
                  <a:lnTo>
                    <a:pt x="76" y="199"/>
                  </a:lnTo>
                  <a:lnTo>
                    <a:pt x="80" y="201"/>
                  </a:lnTo>
                  <a:lnTo>
                    <a:pt x="86" y="202"/>
                  </a:lnTo>
                  <a:lnTo>
                    <a:pt x="92" y="203"/>
                  </a:lnTo>
                  <a:lnTo>
                    <a:pt x="99" y="203"/>
                  </a:lnTo>
                  <a:lnTo>
                    <a:pt x="115" y="203"/>
                  </a:lnTo>
                  <a:lnTo>
                    <a:pt x="123" y="202"/>
                  </a:lnTo>
                  <a:lnTo>
                    <a:pt x="130" y="201"/>
                  </a:lnTo>
                  <a:lnTo>
                    <a:pt x="137" y="199"/>
                  </a:lnTo>
                  <a:lnTo>
                    <a:pt x="142" y="197"/>
                  </a:lnTo>
                  <a:lnTo>
                    <a:pt x="146" y="193"/>
                  </a:lnTo>
                  <a:lnTo>
                    <a:pt x="150" y="188"/>
                  </a:lnTo>
                  <a:lnTo>
                    <a:pt x="155" y="180"/>
                  </a:lnTo>
                  <a:lnTo>
                    <a:pt x="159" y="171"/>
                  </a:lnTo>
                  <a:lnTo>
                    <a:pt x="163" y="160"/>
                  </a:lnTo>
                  <a:lnTo>
                    <a:pt x="173" y="162"/>
                  </a:lnTo>
                  <a:lnTo>
                    <a:pt x="172" y="167"/>
                  </a:lnTo>
                  <a:lnTo>
                    <a:pt x="171" y="174"/>
                  </a:lnTo>
                  <a:lnTo>
                    <a:pt x="166" y="198"/>
                  </a:lnTo>
                  <a:lnTo>
                    <a:pt x="164" y="206"/>
                  </a:lnTo>
                  <a:lnTo>
                    <a:pt x="163" y="212"/>
                  </a:lnTo>
                  <a:lnTo>
                    <a:pt x="162" y="216"/>
                  </a:lnTo>
                  <a:lnTo>
                    <a:pt x="0" y="216"/>
                  </a:lnTo>
                  <a:lnTo>
                    <a:pt x="0" y="207"/>
                  </a:lnTo>
                  <a:lnTo>
                    <a:pt x="10" y="206"/>
                  </a:lnTo>
                  <a:lnTo>
                    <a:pt x="17" y="205"/>
                  </a:lnTo>
                  <a:lnTo>
                    <a:pt x="22" y="203"/>
                  </a:lnTo>
                  <a:lnTo>
                    <a:pt x="26" y="199"/>
                  </a:lnTo>
                  <a:lnTo>
                    <a:pt x="29" y="195"/>
                  </a:lnTo>
                  <a:lnTo>
                    <a:pt x="31" y="188"/>
                  </a:lnTo>
                  <a:lnTo>
                    <a:pt x="31" y="178"/>
                  </a:lnTo>
                  <a:lnTo>
                    <a:pt x="31" y="38"/>
                  </a:lnTo>
                  <a:lnTo>
                    <a:pt x="31" y="29"/>
                  </a:lnTo>
                  <a:lnTo>
                    <a:pt x="29" y="22"/>
                  </a:lnTo>
                  <a:lnTo>
                    <a:pt x="27" y="17"/>
                  </a:lnTo>
                  <a:lnTo>
                    <a:pt x="23" y="14"/>
                  </a:lnTo>
                  <a:lnTo>
                    <a:pt x="18" y="12"/>
                  </a:lnTo>
                  <a:lnTo>
                    <a:pt x="12" y="11"/>
                  </a:lnTo>
                  <a:lnTo>
                    <a:pt x="3" y="10"/>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Freeform 15"/>
            <p:cNvSpPr>
              <a:spLocks noEditPoints="1"/>
            </p:cNvSpPr>
            <p:nvPr/>
          </p:nvSpPr>
          <p:spPr bwMode="gray">
            <a:xfrm>
              <a:off x="1069900" y="5593973"/>
              <a:ext cx="133746" cy="130131"/>
            </a:xfrm>
            <a:custGeom>
              <a:avLst/>
              <a:gdLst/>
              <a:ahLst/>
              <a:cxnLst>
                <a:cxn ang="0">
                  <a:pos x="83" y="13"/>
                </a:cxn>
                <a:cxn ang="0">
                  <a:pos x="72" y="15"/>
                </a:cxn>
                <a:cxn ang="0">
                  <a:pos x="68" y="18"/>
                </a:cxn>
                <a:cxn ang="0">
                  <a:pos x="67" y="27"/>
                </a:cxn>
                <a:cxn ang="0">
                  <a:pos x="68" y="184"/>
                </a:cxn>
                <a:cxn ang="0">
                  <a:pos x="72" y="196"/>
                </a:cxn>
                <a:cxn ang="0">
                  <a:pos x="81" y="201"/>
                </a:cxn>
                <a:cxn ang="0">
                  <a:pos x="96" y="203"/>
                </a:cxn>
                <a:cxn ang="0">
                  <a:pos x="123" y="199"/>
                </a:cxn>
                <a:cxn ang="0">
                  <a:pos x="145" y="188"/>
                </a:cxn>
                <a:cxn ang="0">
                  <a:pos x="162" y="171"/>
                </a:cxn>
                <a:cxn ang="0">
                  <a:pos x="173" y="150"/>
                </a:cxn>
                <a:cxn ang="0">
                  <a:pos x="178" y="123"/>
                </a:cxn>
                <a:cxn ang="0">
                  <a:pos x="178" y="92"/>
                </a:cxn>
                <a:cxn ang="0">
                  <a:pos x="173" y="64"/>
                </a:cxn>
                <a:cxn ang="0">
                  <a:pos x="162" y="42"/>
                </a:cxn>
                <a:cxn ang="0">
                  <a:pos x="146" y="27"/>
                </a:cxn>
                <a:cxn ang="0">
                  <a:pos x="127" y="18"/>
                </a:cxn>
                <a:cxn ang="0">
                  <a:pos x="103" y="13"/>
                </a:cxn>
                <a:cxn ang="0">
                  <a:pos x="3" y="0"/>
                </a:cxn>
                <a:cxn ang="0">
                  <a:pos x="117" y="1"/>
                </a:cxn>
                <a:cxn ang="0">
                  <a:pos x="146" y="5"/>
                </a:cxn>
                <a:cxn ang="0">
                  <a:pos x="172" y="15"/>
                </a:cxn>
                <a:cxn ang="0">
                  <a:pos x="194" y="30"/>
                </a:cxn>
                <a:cxn ang="0">
                  <a:pos x="208" y="48"/>
                </a:cxn>
                <a:cxn ang="0">
                  <a:pos x="218" y="71"/>
                </a:cxn>
                <a:cxn ang="0">
                  <a:pos x="222" y="99"/>
                </a:cxn>
                <a:cxn ang="0">
                  <a:pos x="218" y="131"/>
                </a:cxn>
                <a:cxn ang="0">
                  <a:pos x="207" y="158"/>
                </a:cxn>
                <a:cxn ang="0">
                  <a:pos x="191" y="179"/>
                </a:cxn>
                <a:cxn ang="0">
                  <a:pos x="169" y="196"/>
                </a:cxn>
                <a:cxn ang="0">
                  <a:pos x="143" y="207"/>
                </a:cxn>
                <a:cxn ang="0">
                  <a:pos x="113" y="214"/>
                </a:cxn>
                <a:cxn ang="0">
                  <a:pos x="81" y="216"/>
                </a:cxn>
                <a:cxn ang="0">
                  <a:pos x="0" y="207"/>
                </a:cxn>
                <a:cxn ang="0">
                  <a:pos x="16" y="205"/>
                </a:cxn>
                <a:cxn ang="0">
                  <a:pos x="25" y="199"/>
                </a:cxn>
                <a:cxn ang="0">
                  <a:pos x="29" y="188"/>
                </a:cxn>
                <a:cxn ang="0">
                  <a:pos x="30" y="38"/>
                </a:cxn>
                <a:cxn ang="0">
                  <a:pos x="28" y="22"/>
                </a:cxn>
                <a:cxn ang="0">
                  <a:pos x="22" y="14"/>
                </a:cxn>
                <a:cxn ang="0">
                  <a:pos x="11" y="11"/>
                </a:cxn>
                <a:cxn ang="0">
                  <a:pos x="3" y="0"/>
                </a:cxn>
              </a:cxnLst>
              <a:rect l="0" t="0" r="r" b="b"/>
              <a:pathLst>
                <a:path w="222" h="216">
                  <a:moveTo>
                    <a:pt x="90" y="13"/>
                  </a:moveTo>
                  <a:lnTo>
                    <a:pt x="83" y="13"/>
                  </a:lnTo>
                  <a:lnTo>
                    <a:pt x="77" y="14"/>
                  </a:lnTo>
                  <a:lnTo>
                    <a:pt x="72" y="15"/>
                  </a:lnTo>
                  <a:lnTo>
                    <a:pt x="69" y="16"/>
                  </a:lnTo>
                  <a:lnTo>
                    <a:pt x="68" y="18"/>
                  </a:lnTo>
                  <a:lnTo>
                    <a:pt x="67" y="21"/>
                  </a:lnTo>
                  <a:lnTo>
                    <a:pt x="67" y="27"/>
                  </a:lnTo>
                  <a:lnTo>
                    <a:pt x="67" y="176"/>
                  </a:lnTo>
                  <a:lnTo>
                    <a:pt x="68" y="184"/>
                  </a:lnTo>
                  <a:lnTo>
                    <a:pt x="70" y="191"/>
                  </a:lnTo>
                  <a:lnTo>
                    <a:pt x="72" y="196"/>
                  </a:lnTo>
                  <a:lnTo>
                    <a:pt x="76" y="199"/>
                  </a:lnTo>
                  <a:lnTo>
                    <a:pt x="81" y="201"/>
                  </a:lnTo>
                  <a:lnTo>
                    <a:pt x="87" y="202"/>
                  </a:lnTo>
                  <a:lnTo>
                    <a:pt x="96" y="203"/>
                  </a:lnTo>
                  <a:lnTo>
                    <a:pt x="110" y="202"/>
                  </a:lnTo>
                  <a:lnTo>
                    <a:pt x="123" y="199"/>
                  </a:lnTo>
                  <a:lnTo>
                    <a:pt x="135" y="195"/>
                  </a:lnTo>
                  <a:lnTo>
                    <a:pt x="145" y="188"/>
                  </a:lnTo>
                  <a:lnTo>
                    <a:pt x="154" y="181"/>
                  </a:lnTo>
                  <a:lnTo>
                    <a:pt x="162" y="171"/>
                  </a:lnTo>
                  <a:lnTo>
                    <a:pt x="168" y="161"/>
                  </a:lnTo>
                  <a:lnTo>
                    <a:pt x="173" y="150"/>
                  </a:lnTo>
                  <a:lnTo>
                    <a:pt x="176" y="137"/>
                  </a:lnTo>
                  <a:lnTo>
                    <a:pt x="178" y="123"/>
                  </a:lnTo>
                  <a:lnTo>
                    <a:pt x="179" y="109"/>
                  </a:lnTo>
                  <a:lnTo>
                    <a:pt x="178" y="92"/>
                  </a:lnTo>
                  <a:lnTo>
                    <a:pt x="176" y="77"/>
                  </a:lnTo>
                  <a:lnTo>
                    <a:pt x="173" y="64"/>
                  </a:lnTo>
                  <a:lnTo>
                    <a:pt x="168" y="52"/>
                  </a:lnTo>
                  <a:lnTo>
                    <a:pt x="162" y="42"/>
                  </a:lnTo>
                  <a:lnTo>
                    <a:pt x="155" y="34"/>
                  </a:lnTo>
                  <a:lnTo>
                    <a:pt x="146" y="27"/>
                  </a:lnTo>
                  <a:lnTo>
                    <a:pt x="137" y="22"/>
                  </a:lnTo>
                  <a:lnTo>
                    <a:pt x="127" y="18"/>
                  </a:lnTo>
                  <a:lnTo>
                    <a:pt x="116" y="15"/>
                  </a:lnTo>
                  <a:lnTo>
                    <a:pt x="103" y="13"/>
                  </a:lnTo>
                  <a:lnTo>
                    <a:pt x="90" y="13"/>
                  </a:lnTo>
                  <a:close/>
                  <a:moveTo>
                    <a:pt x="3" y="0"/>
                  </a:moveTo>
                  <a:lnTo>
                    <a:pt x="101" y="0"/>
                  </a:lnTo>
                  <a:lnTo>
                    <a:pt x="117" y="1"/>
                  </a:lnTo>
                  <a:lnTo>
                    <a:pt x="132" y="3"/>
                  </a:lnTo>
                  <a:lnTo>
                    <a:pt x="146" y="5"/>
                  </a:lnTo>
                  <a:lnTo>
                    <a:pt x="160" y="9"/>
                  </a:lnTo>
                  <a:lnTo>
                    <a:pt x="172" y="15"/>
                  </a:lnTo>
                  <a:lnTo>
                    <a:pt x="184" y="21"/>
                  </a:lnTo>
                  <a:lnTo>
                    <a:pt x="194" y="30"/>
                  </a:lnTo>
                  <a:lnTo>
                    <a:pt x="201" y="38"/>
                  </a:lnTo>
                  <a:lnTo>
                    <a:pt x="208" y="48"/>
                  </a:lnTo>
                  <a:lnTo>
                    <a:pt x="214" y="59"/>
                  </a:lnTo>
                  <a:lnTo>
                    <a:pt x="218" y="71"/>
                  </a:lnTo>
                  <a:lnTo>
                    <a:pt x="221" y="85"/>
                  </a:lnTo>
                  <a:lnTo>
                    <a:pt x="222" y="99"/>
                  </a:lnTo>
                  <a:lnTo>
                    <a:pt x="221" y="115"/>
                  </a:lnTo>
                  <a:lnTo>
                    <a:pt x="218" y="131"/>
                  </a:lnTo>
                  <a:lnTo>
                    <a:pt x="214" y="145"/>
                  </a:lnTo>
                  <a:lnTo>
                    <a:pt x="207" y="158"/>
                  </a:lnTo>
                  <a:lnTo>
                    <a:pt x="200" y="169"/>
                  </a:lnTo>
                  <a:lnTo>
                    <a:pt x="191" y="179"/>
                  </a:lnTo>
                  <a:lnTo>
                    <a:pt x="180" y="188"/>
                  </a:lnTo>
                  <a:lnTo>
                    <a:pt x="169" y="196"/>
                  </a:lnTo>
                  <a:lnTo>
                    <a:pt x="156" y="202"/>
                  </a:lnTo>
                  <a:lnTo>
                    <a:pt x="143" y="207"/>
                  </a:lnTo>
                  <a:lnTo>
                    <a:pt x="129" y="211"/>
                  </a:lnTo>
                  <a:lnTo>
                    <a:pt x="113" y="214"/>
                  </a:lnTo>
                  <a:lnTo>
                    <a:pt x="98" y="216"/>
                  </a:lnTo>
                  <a:lnTo>
                    <a:pt x="81" y="216"/>
                  </a:lnTo>
                  <a:lnTo>
                    <a:pt x="0" y="216"/>
                  </a:lnTo>
                  <a:lnTo>
                    <a:pt x="0" y="207"/>
                  </a:lnTo>
                  <a:lnTo>
                    <a:pt x="9" y="206"/>
                  </a:lnTo>
                  <a:lnTo>
                    <a:pt x="16" y="205"/>
                  </a:lnTo>
                  <a:lnTo>
                    <a:pt x="21" y="203"/>
                  </a:lnTo>
                  <a:lnTo>
                    <a:pt x="25" y="199"/>
                  </a:lnTo>
                  <a:lnTo>
                    <a:pt x="28" y="195"/>
                  </a:lnTo>
                  <a:lnTo>
                    <a:pt x="29" y="188"/>
                  </a:lnTo>
                  <a:lnTo>
                    <a:pt x="30" y="178"/>
                  </a:lnTo>
                  <a:lnTo>
                    <a:pt x="30" y="38"/>
                  </a:lnTo>
                  <a:lnTo>
                    <a:pt x="29" y="29"/>
                  </a:lnTo>
                  <a:lnTo>
                    <a:pt x="28" y="22"/>
                  </a:lnTo>
                  <a:lnTo>
                    <a:pt x="26" y="17"/>
                  </a:lnTo>
                  <a:lnTo>
                    <a:pt x="22" y="14"/>
                  </a:lnTo>
                  <a:lnTo>
                    <a:pt x="18" y="12"/>
                  </a:lnTo>
                  <a:lnTo>
                    <a:pt x="11" y="11"/>
                  </a:lnTo>
                  <a:lnTo>
                    <a:pt x="3" y="10"/>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16"/>
            <p:cNvSpPr>
              <a:spLocks noEditPoints="1"/>
            </p:cNvSpPr>
            <p:nvPr/>
          </p:nvSpPr>
          <p:spPr bwMode="gray">
            <a:xfrm>
              <a:off x="1266302" y="6041600"/>
              <a:ext cx="35545" cy="35545"/>
            </a:xfrm>
            <a:custGeom>
              <a:avLst/>
              <a:gdLst/>
              <a:ahLst/>
              <a:cxnLst>
                <a:cxn ang="0">
                  <a:pos x="23" y="28"/>
                </a:cxn>
                <a:cxn ang="0">
                  <a:pos x="35" y="27"/>
                </a:cxn>
                <a:cxn ang="0">
                  <a:pos x="37" y="22"/>
                </a:cxn>
                <a:cxn ang="0">
                  <a:pos x="35" y="18"/>
                </a:cxn>
                <a:cxn ang="0">
                  <a:pos x="23" y="17"/>
                </a:cxn>
                <a:cxn ang="0">
                  <a:pos x="31" y="13"/>
                </a:cxn>
                <a:cxn ang="0">
                  <a:pos x="40" y="15"/>
                </a:cxn>
                <a:cxn ang="0">
                  <a:pos x="43" y="22"/>
                </a:cxn>
                <a:cxn ang="0">
                  <a:pos x="40" y="29"/>
                </a:cxn>
                <a:cxn ang="0">
                  <a:pos x="34" y="32"/>
                </a:cxn>
                <a:cxn ang="0">
                  <a:pos x="38" y="47"/>
                </a:cxn>
                <a:cxn ang="0">
                  <a:pos x="23" y="32"/>
                </a:cxn>
                <a:cxn ang="0">
                  <a:pos x="18" y="47"/>
                </a:cxn>
                <a:cxn ang="0">
                  <a:pos x="29" y="5"/>
                </a:cxn>
                <a:cxn ang="0">
                  <a:pos x="15" y="10"/>
                </a:cxn>
                <a:cxn ang="0">
                  <a:pos x="6" y="22"/>
                </a:cxn>
                <a:cxn ang="0">
                  <a:pos x="6" y="38"/>
                </a:cxn>
                <a:cxn ang="0">
                  <a:pos x="15" y="49"/>
                </a:cxn>
                <a:cxn ang="0">
                  <a:pos x="29" y="54"/>
                </a:cxn>
                <a:cxn ang="0">
                  <a:pos x="43" y="49"/>
                </a:cxn>
                <a:cxn ang="0">
                  <a:pos x="52" y="38"/>
                </a:cxn>
                <a:cxn ang="0">
                  <a:pos x="52" y="22"/>
                </a:cxn>
                <a:cxn ang="0">
                  <a:pos x="43" y="10"/>
                </a:cxn>
                <a:cxn ang="0">
                  <a:pos x="29" y="5"/>
                </a:cxn>
                <a:cxn ang="0">
                  <a:pos x="37" y="1"/>
                </a:cxn>
                <a:cxn ang="0">
                  <a:pos x="50" y="8"/>
                </a:cxn>
                <a:cxn ang="0">
                  <a:pos x="58" y="21"/>
                </a:cxn>
                <a:cxn ang="0">
                  <a:pos x="58" y="38"/>
                </a:cxn>
                <a:cxn ang="0">
                  <a:pos x="50" y="51"/>
                </a:cxn>
                <a:cxn ang="0">
                  <a:pos x="37" y="58"/>
                </a:cxn>
                <a:cxn ang="0">
                  <a:pos x="21" y="58"/>
                </a:cxn>
                <a:cxn ang="0">
                  <a:pos x="9" y="51"/>
                </a:cxn>
                <a:cxn ang="0">
                  <a:pos x="1" y="38"/>
                </a:cxn>
                <a:cxn ang="0">
                  <a:pos x="1" y="21"/>
                </a:cxn>
                <a:cxn ang="0">
                  <a:pos x="9" y="8"/>
                </a:cxn>
                <a:cxn ang="0">
                  <a:pos x="21" y="1"/>
                </a:cxn>
              </a:cxnLst>
              <a:rect l="0" t="0" r="r" b="b"/>
              <a:pathLst>
                <a:path w="59" h="59">
                  <a:moveTo>
                    <a:pt x="23" y="17"/>
                  </a:moveTo>
                  <a:lnTo>
                    <a:pt x="23" y="28"/>
                  </a:lnTo>
                  <a:lnTo>
                    <a:pt x="32" y="28"/>
                  </a:lnTo>
                  <a:lnTo>
                    <a:pt x="35" y="27"/>
                  </a:lnTo>
                  <a:lnTo>
                    <a:pt x="36" y="25"/>
                  </a:lnTo>
                  <a:lnTo>
                    <a:pt x="37" y="22"/>
                  </a:lnTo>
                  <a:lnTo>
                    <a:pt x="36" y="20"/>
                  </a:lnTo>
                  <a:lnTo>
                    <a:pt x="35" y="18"/>
                  </a:lnTo>
                  <a:lnTo>
                    <a:pt x="32" y="17"/>
                  </a:lnTo>
                  <a:lnTo>
                    <a:pt x="23" y="17"/>
                  </a:lnTo>
                  <a:close/>
                  <a:moveTo>
                    <a:pt x="18" y="13"/>
                  </a:moveTo>
                  <a:lnTo>
                    <a:pt x="31" y="13"/>
                  </a:lnTo>
                  <a:lnTo>
                    <a:pt x="36" y="13"/>
                  </a:lnTo>
                  <a:lnTo>
                    <a:pt x="40" y="15"/>
                  </a:lnTo>
                  <a:lnTo>
                    <a:pt x="42" y="18"/>
                  </a:lnTo>
                  <a:lnTo>
                    <a:pt x="43" y="22"/>
                  </a:lnTo>
                  <a:lnTo>
                    <a:pt x="42" y="26"/>
                  </a:lnTo>
                  <a:lnTo>
                    <a:pt x="40" y="29"/>
                  </a:lnTo>
                  <a:lnTo>
                    <a:pt x="37" y="31"/>
                  </a:lnTo>
                  <a:lnTo>
                    <a:pt x="34" y="32"/>
                  </a:lnTo>
                  <a:lnTo>
                    <a:pt x="44" y="47"/>
                  </a:lnTo>
                  <a:lnTo>
                    <a:pt x="38" y="47"/>
                  </a:lnTo>
                  <a:lnTo>
                    <a:pt x="29" y="32"/>
                  </a:lnTo>
                  <a:lnTo>
                    <a:pt x="23" y="32"/>
                  </a:lnTo>
                  <a:lnTo>
                    <a:pt x="23" y="47"/>
                  </a:lnTo>
                  <a:lnTo>
                    <a:pt x="18" y="47"/>
                  </a:lnTo>
                  <a:lnTo>
                    <a:pt x="18" y="13"/>
                  </a:lnTo>
                  <a:close/>
                  <a:moveTo>
                    <a:pt x="29" y="5"/>
                  </a:moveTo>
                  <a:lnTo>
                    <a:pt x="21" y="6"/>
                  </a:lnTo>
                  <a:lnTo>
                    <a:pt x="15" y="10"/>
                  </a:lnTo>
                  <a:lnTo>
                    <a:pt x="10" y="15"/>
                  </a:lnTo>
                  <a:lnTo>
                    <a:pt x="6" y="22"/>
                  </a:lnTo>
                  <a:lnTo>
                    <a:pt x="5" y="29"/>
                  </a:lnTo>
                  <a:lnTo>
                    <a:pt x="6" y="38"/>
                  </a:lnTo>
                  <a:lnTo>
                    <a:pt x="10" y="44"/>
                  </a:lnTo>
                  <a:lnTo>
                    <a:pt x="15" y="49"/>
                  </a:lnTo>
                  <a:lnTo>
                    <a:pt x="21" y="53"/>
                  </a:lnTo>
                  <a:lnTo>
                    <a:pt x="29" y="54"/>
                  </a:lnTo>
                  <a:lnTo>
                    <a:pt x="37" y="53"/>
                  </a:lnTo>
                  <a:lnTo>
                    <a:pt x="43" y="49"/>
                  </a:lnTo>
                  <a:lnTo>
                    <a:pt x="48" y="44"/>
                  </a:lnTo>
                  <a:lnTo>
                    <a:pt x="52" y="38"/>
                  </a:lnTo>
                  <a:lnTo>
                    <a:pt x="53" y="29"/>
                  </a:lnTo>
                  <a:lnTo>
                    <a:pt x="52" y="22"/>
                  </a:lnTo>
                  <a:lnTo>
                    <a:pt x="48" y="15"/>
                  </a:lnTo>
                  <a:lnTo>
                    <a:pt x="43" y="10"/>
                  </a:lnTo>
                  <a:lnTo>
                    <a:pt x="37" y="6"/>
                  </a:lnTo>
                  <a:lnTo>
                    <a:pt x="29" y="5"/>
                  </a:lnTo>
                  <a:close/>
                  <a:moveTo>
                    <a:pt x="29" y="0"/>
                  </a:moveTo>
                  <a:lnTo>
                    <a:pt x="37" y="1"/>
                  </a:lnTo>
                  <a:lnTo>
                    <a:pt x="44" y="4"/>
                  </a:lnTo>
                  <a:lnTo>
                    <a:pt x="50" y="8"/>
                  </a:lnTo>
                  <a:lnTo>
                    <a:pt x="55" y="14"/>
                  </a:lnTo>
                  <a:lnTo>
                    <a:pt x="58" y="21"/>
                  </a:lnTo>
                  <a:lnTo>
                    <a:pt x="59" y="29"/>
                  </a:lnTo>
                  <a:lnTo>
                    <a:pt x="58" y="38"/>
                  </a:lnTo>
                  <a:lnTo>
                    <a:pt x="55" y="45"/>
                  </a:lnTo>
                  <a:lnTo>
                    <a:pt x="50" y="51"/>
                  </a:lnTo>
                  <a:lnTo>
                    <a:pt x="44" y="55"/>
                  </a:lnTo>
                  <a:lnTo>
                    <a:pt x="37" y="58"/>
                  </a:lnTo>
                  <a:lnTo>
                    <a:pt x="29" y="59"/>
                  </a:lnTo>
                  <a:lnTo>
                    <a:pt x="21" y="58"/>
                  </a:lnTo>
                  <a:lnTo>
                    <a:pt x="15" y="55"/>
                  </a:lnTo>
                  <a:lnTo>
                    <a:pt x="9" y="51"/>
                  </a:lnTo>
                  <a:lnTo>
                    <a:pt x="4" y="45"/>
                  </a:lnTo>
                  <a:lnTo>
                    <a:pt x="1" y="38"/>
                  </a:lnTo>
                  <a:lnTo>
                    <a:pt x="0" y="29"/>
                  </a:lnTo>
                  <a:lnTo>
                    <a:pt x="1" y="21"/>
                  </a:lnTo>
                  <a:lnTo>
                    <a:pt x="4" y="14"/>
                  </a:lnTo>
                  <a:lnTo>
                    <a:pt x="9" y="8"/>
                  </a:lnTo>
                  <a:lnTo>
                    <a:pt x="15" y="4"/>
                  </a:lnTo>
                  <a:lnTo>
                    <a:pt x="21" y="1"/>
                  </a:lnTo>
                  <a:lnTo>
                    <a:pt x="2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17"/>
            <p:cNvSpPr>
              <a:spLocks/>
            </p:cNvSpPr>
            <p:nvPr/>
          </p:nvSpPr>
          <p:spPr bwMode="gray">
            <a:xfrm>
              <a:off x="690954" y="5257800"/>
              <a:ext cx="163266" cy="242189"/>
            </a:xfrm>
            <a:custGeom>
              <a:avLst/>
              <a:gdLst/>
              <a:ahLst/>
              <a:cxnLst>
                <a:cxn ang="0">
                  <a:pos x="172" y="4"/>
                </a:cxn>
                <a:cxn ang="0">
                  <a:pos x="215" y="25"/>
                </a:cxn>
                <a:cxn ang="0">
                  <a:pos x="246" y="60"/>
                </a:cxn>
                <a:cxn ang="0">
                  <a:pos x="260" y="108"/>
                </a:cxn>
                <a:cxn ang="0">
                  <a:pos x="183" y="103"/>
                </a:cxn>
                <a:cxn ang="0">
                  <a:pos x="168" y="80"/>
                </a:cxn>
                <a:cxn ang="0">
                  <a:pos x="145" y="67"/>
                </a:cxn>
                <a:cxn ang="0">
                  <a:pos x="117" y="69"/>
                </a:cxn>
                <a:cxn ang="0">
                  <a:pos x="96" y="85"/>
                </a:cxn>
                <a:cxn ang="0">
                  <a:pos x="88" y="111"/>
                </a:cxn>
                <a:cxn ang="0">
                  <a:pos x="95" y="133"/>
                </a:cxn>
                <a:cxn ang="0">
                  <a:pos x="113" y="148"/>
                </a:cxn>
                <a:cxn ang="0">
                  <a:pos x="139" y="159"/>
                </a:cxn>
                <a:cxn ang="0">
                  <a:pos x="180" y="172"/>
                </a:cxn>
                <a:cxn ang="0">
                  <a:pos x="211" y="184"/>
                </a:cxn>
                <a:cxn ang="0">
                  <a:pos x="238" y="202"/>
                </a:cxn>
                <a:cxn ang="0">
                  <a:pos x="260" y="229"/>
                </a:cxn>
                <a:cxn ang="0">
                  <a:pos x="270" y="267"/>
                </a:cxn>
                <a:cxn ang="0">
                  <a:pos x="269" y="302"/>
                </a:cxn>
                <a:cxn ang="0">
                  <a:pos x="260" y="332"/>
                </a:cxn>
                <a:cxn ang="0">
                  <a:pos x="241" y="361"/>
                </a:cxn>
                <a:cxn ang="0">
                  <a:pos x="212" y="384"/>
                </a:cxn>
                <a:cxn ang="0">
                  <a:pos x="172" y="399"/>
                </a:cxn>
                <a:cxn ang="0">
                  <a:pos x="122" y="402"/>
                </a:cxn>
                <a:cxn ang="0">
                  <a:pos x="77" y="392"/>
                </a:cxn>
                <a:cxn ang="0">
                  <a:pos x="41" y="370"/>
                </a:cxn>
                <a:cxn ang="0">
                  <a:pos x="14" y="336"/>
                </a:cxn>
                <a:cxn ang="0">
                  <a:pos x="0" y="290"/>
                </a:cxn>
                <a:cxn ang="0">
                  <a:pos x="84" y="299"/>
                </a:cxn>
                <a:cxn ang="0">
                  <a:pos x="100" y="323"/>
                </a:cxn>
                <a:cxn ang="0">
                  <a:pos x="127" y="335"/>
                </a:cxn>
                <a:cxn ang="0">
                  <a:pos x="158" y="333"/>
                </a:cxn>
                <a:cxn ang="0">
                  <a:pos x="181" y="321"/>
                </a:cxn>
                <a:cxn ang="0">
                  <a:pos x="194" y="297"/>
                </a:cxn>
                <a:cxn ang="0">
                  <a:pos x="191" y="270"/>
                </a:cxn>
                <a:cxn ang="0">
                  <a:pos x="177" y="252"/>
                </a:cxn>
                <a:cxn ang="0">
                  <a:pos x="153" y="240"/>
                </a:cxn>
                <a:cxn ang="0">
                  <a:pos x="114" y="227"/>
                </a:cxn>
                <a:cxn ang="0">
                  <a:pos x="82" y="216"/>
                </a:cxn>
                <a:cxn ang="0">
                  <a:pos x="53" y="201"/>
                </a:cxn>
                <a:cxn ang="0">
                  <a:pos x="29" y="179"/>
                </a:cxn>
                <a:cxn ang="0">
                  <a:pos x="15" y="148"/>
                </a:cxn>
                <a:cxn ang="0">
                  <a:pos x="13" y="103"/>
                </a:cxn>
                <a:cxn ang="0">
                  <a:pos x="30" y="58"/>
                </a:cxn>
                <a:cxn ang="0">
                  <a:pos x="62" y="24"/>
                </a:cxn>
                <a:cxn ang="0">
                  <a:pos x="105" y="4"/>
                </a:cxn>
              </a:cxnLst>
              <a:rect l="0" t="0" r="r" b="b"/>
              <a:pathLst>
                <a:path w="271" h="402">
                  <a:moveTo>
                    <a:pt x="138" y="0"/>
                  </a:moveTo>
                  <a:lnTo>
                    <a:pt x="156" y="1"/>
                  </a:lnTo>
                  <a:lnTo>
                    <a:pt x="172" y="4"/>
                  </a:lnTo>
                  <a:lnTo>
                    <a:pt x="188" y="9"/>
                  </a:lnTo>
                  <a:lnTo>
                    <a:pt x="203" y="16"/>
                  </a:lnTo>
                  <a:lnTo>
                    <a:pt x="215" y="25"/>
                  </a:lnTo>
                  <a:lnTo>
                    <a:pt x="227" y="35"/>
                  </a:lnTo>
                  <a:lnTo>
                    <a:pt x="238" y="47"/>
                  </a:lnTo>
                  <a:lnTo>
                    <a:pt x="246" y="60"/>
                  </a:lnTo>
                  <a:lnTo>
                    <a:pt x="252" y="75"/>
                  </a:lnTo>
                  <a:lnTo>
                    <a:pt x="257" y="91"/>
                  </a:lnTo>
                  <a:lnTo>
                    <a:pt x="260" y="108"/>
                  </a:lnTo>
                  <a:lnTo>
                    <a:pt x="190" y="121"/>
                  </a:lnTo>
                  <a:lnTo>
                    <a:pt x="187" y="112"/>
                  </a:lnTo>
                  <a:lnTo>
                    <a:pt x="183" y="103"/>
                  </a:lnTo>
                  <a:lnTo>
                    <a:pt x="180" y="95"/>
                  </a:lnTo>
                  <a:lnTo>
                    <a:pt x="174" y="87"/>
                  </a:lnTo>
                  <a:lnTo>
                    <a:pt x="168" y="80"/>
                  </a:lnTo>
                  <a:lnTo>
                    <a:pt x="162" y="74"/>
                  </a:lnTo>
                  <a:lnTo>
                    <a:pt x="154" y="70"/>
                  </a:lnTo>
                  <a:lnTo>
                    <a:pt x="145" y="67"/>
                  </a:lnTo>
                  <a:lnTo>
                    <a:pt x="136" y="66"/>
                  </a:lnTo>
                  <a:lnTo>
                    <a:pt x="126" y="67"/>
                  </a:lnTo>
                  <a:lnTo>
                    <a:pt x="117" y="69"/>
                  </a:lnTo>
                  <a:lnTo>
                    <a:pt x="110" y="73"/>
                  </a:lnTo>
                  <a:lnTo>
                    <a:pt x="102" y="79"/>
                  </a:lnTo>
                  <a:lnTo>
                    <a:pt x="96" y="85"/>
                  </a:lnTo>
                  <a:lnTo>
                    <a:pt x="92" y="93"/>
                  </a:lnTo>
                  <a:lnTo>
                    <a:pt x="89" y="102"/>
                  </a:lnTo>
                  <a:lnTo>
                    <a:pt x="88" y="111"/>
                  </a:lnTo>
                  <a:lnTo>
                    <a:pt x="89" y="120"/>
                  </a:lnTo>
                  <a:lnTo>
                    <a:pt x="91" y="127"/>
                  </a:lnTo>
                  <a:lnTo>
                    <a:pt x="95" y="133"/>
                  </a:lnTo>
                  <a:lnTo>
                    <a:pt x="100" y="139"/>
                  </a:lnTo>
                  <a:lnTo>
                    <a:pt x="106" y="144"/>
                  </a:lnTo>
                  <a:lnTo>
                    <a:pt x="113" y="148"/>
                  </a:lnTo>
                  <a:lnTo>
                    <a:pt x="121" y="152"/>
                  </a:lnTo>
                  <a:lnTo>
                    <a:pt x="130" y="155"/>
                  </a:lnTo>
                  <a:lnTo>
                    <a:pt x="139" y="159"/>
                  </a:lnTo>
                  <a:lnTo>
                    <a:pt x="159" y="165"/>
                  </a:lnTo>
                  <a:lnTo>
                    <a:pt x="169" y="168"/>
                  </a:lnTo>
                  <a:lnTo>
                    <a:pt x="180" y="172"/>
                  </a:lnTo>
                  <a:lnTo>
                    <a:pt x="190" y="175"/>
                  </a:lnTo>
                  <a:lnTo>
                    <a:pt x="201" y="179"/>
                  </a:lnTo>
                  <a:lnTo>
                    <a:pt x="211" y="184"/>
                  </a:lnTo>
                  <a:lnTo>
                    <a:pt x="220" y="189"/>
                  </a:lnTo>
                  <a:lnTo>
                    <a:pt x="230" y="195"/>
                  </a:lnTo>
                  <a:lnTo>
                    <a:pt x="238" y="202"/>
                  </a:lnTo>
                  <a:lnTo>
                    <a:pt x="246" y="210"/>
                  </a:lnTo>
                  <a:lnTo>
                    <a:pt x="254" y="219"/>
                  </a:lnTo>
                  <a:lnTo>
                    <a:pt x="260" y="229"/>
                  </a:lnTo>
                  <a:lnTo>
                    <a:pt x="264" y="240"/>
                  </a:lnTo>
                  <a:lnTo>
                    <a:pt x="268" y="253"/>
                  </a:lnTo>
                  <a:lnTo>
                    <a:pt x="270" y="267"/>
                  </a:lnTo>
                  <a:lnTo>
                    <a:pt x="271" y="283"/>
                  </a:lnTo>
                  <a:lnTo>
                    <a:pt x="271" y="293"/>
                  </a:lnTo>
                  <a:lnTo>
                    <a:pt x="269" y="302"/>
                  </a:lnTo>
                  <a:lnTo>
                    <a:pt x="267" y="312"/>
                  </a:lnTo>
                  <a:lnTo>
                    <a:pt x="264" y="322"/>
                  </a:lnTo>
                  <a:lnTo>
                    <a:pt x="260" y="332"/>
                  </a:lnTo>
                  <a:lnTo>
                    <a:pt x="255" y="342"/>
                  </a:lnTo>
                  <a:lnTo>
                    <a:pt x="249" y="352"/>
                  </a:lnTo>
                  <a:lnTo>
                    <a:pt x="241" y="361"/>
                  </a:lnTo>
                  <a:lnTo>
                    <a:pt x="233" y="369"/>
                  </a:lnTo>
                  <a:lnTo>
                    <a:pt x="223" y="377"/>
                  </a:lnTo>
                  <a:lnTo>
                    <a:pt x="212" y="384"/>
                  </a:lnTo>
                  <a:lnTo>
                    <a:pt x="200" y="390"/>
                  </a:lnTo>
                  <a:lnTo>
                    <a:pt x="187" y="395"/>
                  </a:lnTo>
                  <a:lnTo>
                    <a:pt x="172" y="399"/>
                  </a:lnTo>
                  <a:lnTo>
                    <a:pt x="157" y="401"/>
                  </a:lnTo>
                  <a:lnTo>
                    <a:pt x="139" y="402"/>
                  </a:lnTo>
                  <a:lnTo>
                    <a:pt x="122" y="402"/>
                  </a:lnTo>
                  <a:lnTo>
                    <a:pt x="107" y="399"/>
                  </a:lnTo>
                  <a:lnTo>
                    <a:pt x="91" y="396"/>
                  </a:lnTo>
                  <a:lnTo>
                    <a:pt x="77" y="392"/>
                  </a:lnTo>
                  <a:lnTo>
                    <a:pt x="64" y="386"/>
                  </a:lnTo>
                  <a:lnTo>
                    <a:pt x="52" y="379"/>
                  </a:lnTo>
                  <a:lnTo>
                    <a:pt x="41" y="370"/>
                  </a:lnTo>
                  <a:lnTo>
                    <a:pt x="31" y="360"/>
                  </a:lnTo>
                  <a:lnTo>
                    <a:pt x="22" y="349"/>
                  </a:lnTo>
                  <a:lnTo>
                    <a:pt x="14" y="336"/>
                  </a:lnTo>
                  <a:lnTo>
                    <a:pt x="8" y="323"/>
                  </a:lnTo>
                  <a:lnTo>
                    <a:pt x="3" y="307"/>
                  </a:lnTo>
                  <a:lnTo>
                    <a:pt x="0" y="290"/>
                  </a:lnTo>
                  <a:lnTo>
                    <a:pt x="78" y="279"/>
                  </a:lnTo>
                  <a:lnTo>
                    <a:pt x="80" y="289"/>
                  </a:lnTo>
                  <a:lnTo>
                    <a:pt x="84" y="299"/>
                  </a:lnTo>
                  <a:lnTo>
                    <a:pt x="88" y="308"/>
                  </a:lnTo>
                  <a:lnTo>
                    <a:pt x="94" y="316"/>
                  </a:lnTo>
                  <a:lnTo>
                    <a:pt x="100" y="323"/>
                  </a:lnTo>
                  <a:lnTo>
                    <a:pt x="108" y="328"/>
                  </a:lnTo>
                  <a:lnTo>
                    <a:pt x="117" y="332"/>
                  </a:lnTo>
                  <a:lnTo>
                    <a:pt x="127" y="335"/>
                  </a:lnTo>
                  <a:lnTo>
                    <a:pt x="139" y="336"/>
                  </a:lnTo>
                  <a:lnTo>
                    <a:pt x="148" y="335"/>
                  </a:lnTo>
                  <a:lnTo>
                    <a:pt x="158" y="333"/>
                  </a:lnTo>
                  <a:lnTo>
                    <a:pt x="167" y="330"/>
                  </a:lnTo>
                  <a:lnTo>
                    <a:pt x="174" y="326"/>
                  </a:lnTo>
                  <a:lnTo>
                    <a:pt x="181" y="321"/>
                  </a:lnTo>
                  <a:lnTo>
                    <a:pt x="187" y="314"/>
                  </a:lnTo>
                  <a:lnTo>
                    <a:pt x="191" y="306"/>
                  </a:lnTo>
                  <a:lnTo>
                    <a:pt x="194" y="297"/>
                  </a:lnTo>
                  <a:lnTo>
                    <a:pt x="194" y="286"/>
                  </a:lnTo>
                  <a:lnTo>
                    <a:pt x="194" y="278"/>
                  </a:lnTo>
                  <a:lnTo>
                    <a:pt x="191" y="270"/>
                  </a:lnTo>
                  <a:lnTo>
                    <a:pt x="188" y="264"/>
                  </a:lnTo>
                  <a:lnTo>
                    <a:pt x="183" y="258"/>
                  </a:lnTo>
                  <a:lnTo>
                    <a:pt x="177" y="252"/>
                  </a:lnTo>
                  <a:lnTo>
                    <a:pt x="170" y="248"/>
                  </a:lnTo>
                  <a:lnTo>
                    <a:pt x="162" y="244"/>
                  </a:lnTo>
                  <a:lnTo>
                    <a:pt x="153" y="240"/>
                  </a:lnTo>
                  <a:lnTo>
                    <a:pt x="144" y="237"/>
                  </a:lnTo>
                  <a:lnTo>
                    <a:pt x="124" y="230"/>
                  </a:lnTo>
                  <a:lnTo>
                    <a:pt x="114" y="227"/>
                  </a:lnTo>
                  <a:lnTo>
                    <a:pt x="103" y="224"/>
                  </a:lnTo>
                  <a:lnTo>
                    <a:pt x="93" y="220"/>
                  </a:lnTo>
                  <a:lnTo>
                    <a:pt x="82" y="216"/>
                  </a:lnTo>
                  <a:lnTo>
                    <a:pt x="72" y="212"/>
                  </a:lnTo>
                  <a:lnTo>
                    <a:pt x="62" y="207"/>
                  </a:lnTo>
                  <a:lnTo>
                    <a:pt x="53" y="201"/>
                  </a:lnTo>
                  <a:lnTo>
                    <a:pt x="44" y="195"/>
                  </a:lnTo>
                  <a:lnTo>
                    <a:pt x="36" y="187"/>
                  </a:lnTo>
                  <a:lnTo>
                    <a:pt x="29" y="179"/>
                  </a:lnTo>
                  <a:lnTo>
                    <a:pt x="23" y="170"/>
                  </a:lnTo>
                  <a:lnTo>
                    <a:pt x="18" y="160"/>
                  </a:lnTo>
                  <a:lnTo>
                    <a:pt x="15" y="148"/>
                  </a:lnTo>
                  <a:lnTo>
                    <a:pt x="13" y="135"/>
                  </a:lnTo>
                  <a:lnTo>
                    <a:pt x="12" y="120"/>
                  </a:lnTo>
                  <a:lnTo>
                    <a:pt x="13" y="103"/>
                  </a:lnTo>
                  <a:lnTo>
                    <a:pt x="16" y="87"/>
                  </a:lnTo>
                  <a:lnTo>
                    <a:pt x="22" y="72"/>
                  </a:lnTo>
                  <a:lnTo>
                    <a:pt x="30" y="58"/>
                  </a:lnTo>
                  <a:lnTo>
                    <a:pt x="39" y="45"/>
                  </a:lnTo>
                  <a:lnTo>
                    <a:pt x="50" y="34"/>
                  </a:lnTo>
                  <a:lnTo>
                    <a:pt x="62" y="24"/>
                  </a:lnTo>
                  <a:lnTo>
                    <a:pt x="76" y="16"/>
                  </a:lnTo>
                  <a:lnTo>
                    <a:pt x="90" y="9"/>
                  </a:lnTo>
                  <a:lnTo>
                    <a:pt x="105" y="4"/>
                  </a:lnTo>
                  <a:lnTo>
                    <a:pt x="122" y="1"/>
                  </a:lnTo>
                  <a:lnTo>
                    <a:pt x="13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9" name="Freeform 18"/>
            <p:cNvSpPr>
              <a:spLocks/>
            </p:cNvSpPr>
            <p:nvPr/>
          </p:nvSpPr>
          <p:spPr bwMode="gray">
            <a:xfrm>
              <a:off x="881933" y="5261415"/>
              <a:ext cx="151217" cy="234959"/>
            </a:xfrm>
            <a:custGeom>
              <a:avLst/>
              <a:gdLst/>
              <a:ahLst/>
              <a:cxnLst>
                <a:cxn ang="0">
                  <a:pos x="0" y="0"/>
                </a:cxn>
                <a:cxn ang="0">
                  <a:pos x="242" y="0"/>
                </a:cxn>
                <a:cxn ang="0">
                  <a:pos x="242" y="66"/>
                </a:cxn>
                <a:cxn ang="0">
                  <a:pos x="78" y="66"/>
                </a:cxn>
                <a:cxn ang="0">
                  <a:pos x="78" y="160"/>
                </a:cxn>
                <a:cxn ang="0">
                  <a:pos x="214" y="160"/>
                </a:cxn>
                <a:cxn ang="0">
                  <a:pos x="214" y="225"/>
                </a:cxn>
                <a:cxn ang="0">
                  <a:pos x="78" y="225"/>
                </a:cxn>
                <a:cxn ang="0">
                  <a:pos x="78" y="324"/>
                </a:cxn>
                <a:cxn ang="0">
                  <a:pos x="251" y="324"/>
                </a:cxn>
                <a:cxn ang="0">
                  <a:pos x="251" y="390"/>
                </a:cxn>
                <a:cxn ang="0">
                  <a:pos x="0" y="390"/>
                </a:cxn>
                <a:cxn ang="0">
                  <a:pos x="0" y="0"/>
                </a:cxn>
              </a:cxnLst>
              <a:rect l="0" t="0" r="r" b="b"/>
              <a:pathLst>
                <a:path w="251" h="390">
                  <a:moveTo>
                    <a:pt x="0" y="0"/>
                  </a:moveTo>
                  <a:lnTo>
                    <a:pt x="242" y="0"/>
                  </a:lnTo>
                  <a:lnTo>
                    <a:pt x="242" y="66"/>
                  </a:lnTo>
                  <a:lnTo>
                    <a:pt x="78" y="66"/>
                  </a:lnTo>
                  <a:lnTo>
                    <a:pt x="78" y="160"/>
                  </a:lnTo>
                  <a:lnTo>
                    <a:pt x="214" y="160"/>
                  </a:lnTo>
                  <a:lnTo>
                    <a:pt x="214" y="225"/>
                  </a:lnTo>
                  <a:lnTo>
                    <a:pt x="78" y="225"/>
                  </a:lnTo>
                  <a:lnTo>
                    <a:pt x="78" y="324"/>
                  </a:lnTo>
                  <a:lnTo>
                    <a:pt x="251" y="324"/>
                  </a:lnTo>
                  <a:lnTo>
                    <a:pt x="251" y="390"/>
                  </a:lnTo>
                  <a:lnTo>
                    <a:pt x="0" y="39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grpSp>
        <p:nvGrpSpPr>
          <p:cNvPr id="36" name="Group 35"/>
          <p:cNvGrpSpPr/>
          <p:nvPr userDrawn="1"/>
        </p:nvGrpSpPr>
        <p:grpSpPr bwMode="gray">
          <a:xfrm>
            <a:off x="762851" y="106813"/>
            <a:ext cx="2979914" cy="1816909"/>
            <a:chOff x="4953849" y="75435"/>
            <a:chExt cx="3586898" cy="2186999"/>
          </a:xfrm>
          <a:effectLst>
            <a:outerShdw blurRad="50800" dist="38100" dir="2700000" algn="tl" rotWithShape="0">
              <a:prstClr val="black">
                <a:alpha val="40000"/>
              </a:prstClr>
            </a:outerShdw>
          </a:effectLst>
        </p:grpSpPr>
        <p:pic>
          <p:nvPicPr>
            <p:cNvPr id="62" name="Picture 2"/>
            <p:cNvPicPr>
              <a:picLocks noChangeAspect="1" noChangeArrowheads="1"/>
            </p:cNvPicPr>
            <p:nvPr userDrawn="1"/>
          </p:nvPicPr>
          <p:blipFill>
            <a:blip r:embed="rId3" cstate="screen">
              <a:duotone>
                <a:prstClr val="black"/>
                <a:schemeClr val="accent1">
                  <a:tint val="45000"/>
                  <a:satMod val="400000"/>
                </a:schemeClr>
              </a:duotone>
            </a:blip>
            <a:srcRect/>
            <a:stretch>
              <a:fillRect/>
            </a:stretch>
          </p:blipFill>
          <p:spPr bwMode="gray">
            <a:xfrm>
              <a:off x="4953849" y="75435"/>
              <a:ext cx="1766027" cy="2186999"/>
            </a:xfrm>
            <a:prstGeom prst="rect">
              <a:avLst/>
            </a:prstGeom>
            <a:noFill/>
            <a:ln w="9525">
              <a:noFill/>
              <a:miter lim="800000"/>
              <a:headEnd/>
              <a:tailEnd/>
            </a:ln>
            <a:effectLst/>
          </p:spPr>
        </p:pic>
        <p:pic>
          <p:nvPicPr>
            <p:cNvPr id="63" name="Picture 3"/>
            <p:cNvPicPr>
              <a:picLocks noChangeAspect="1" noChangeArrowheads="1"/>
            </p:cNvPicPr>
            <p:nvPr userDrawn="1"/>
          </p:nvPicPr>
          <p:blipFill>
            <a:blip r:embed="rId4" cstate="screen">
              <a:duotone>
                <a:prstClr val="black"/>
                <a:schemeClr val="accent1">
                  <a:tint val="45000"/>
                  <a:satMod val="400000"/>
                </a:schemeClr>
              </a:duotone>
            </a:blip>
            <a:srcRect/>
            <a:stretch>
              <a:fillRect/>
            </a:stretch>
          </p:blipFill>
          <p:spPr bwMode="gray">
            <a:xfrm>
              <a:off x="6727660" y="201694"/>
              <a:ext cx="1813087" cy="1844710"/>
            </a:xfrm>
            <a:prstGeom prst="rect">
              <a:avLst/>
            </a:prstGeom>
            <a:noFill/>
            <a:ln w="9525">
              <a:noFill/>
              <a:miter lim="800000"/>
              <a:headEnd/>
              <a:tailEnd/>
            </a:ln>
            <a:effectLst/>
          </p:spPr>
        </p:pic>
        <p:pic>
          <p:nvPicPr>
            <p:cNvPr id="64" name="Picture 4"/>
            <p:cNvPicPr>
              <a:picLocks noChangeAspect="1" noChangeArrowheads="1"/>
            </p:cNvPicPr>
            <p:nvPr userDrawn="1"/>
          </p:nvPicPr>
          <p:blipFill>
            <a:blip r:embed="rId5" cstate="screen">
              <a:duotone>
                <a:prstClr val="black"/>
                <a:schemeClr val="accent1">
                  <a:tint val="45000"/>
                  <a:satMod val="400000"/>
                </a:schemeClr>
              </a:duotone>
            </a:blip>
            <a:srcRect/>
            <a:stretch>
              <a:fillRect/>
            </a:stretch>
          </p:blipFill>
          <p:spPr bwMode="gray">
            <a:xfrm>
              <a:off x="6201356" y="571568"/>
              <a:ext cx="1209115" cy="1121790"/>
            </a:xfrm>
            <a:prstGeom prst="rect">
              <a:avLst/>
            </a:prstGeom>
            <a:noFill/>
            <a:ln w="9525">
              <a:noFill/>
              <a:miter lim="800000"/>
              <a:headEnd/>
              <a:tailEnd/>
            </a:ln>
            <a:effectLst/>
          </p:spPr>
        </p:pic>
      </p:grpSp>
      <p:pic>
        <p:nvPicPr>
          <p:cNvPr id="32" name="Picture 2" descr="QR-Code"/>
          <p:cNvPicPr>
            <a:picLocks noChangeAspect="1" noChangeArrowheads="1"/>
          </p:cNvPicPr>
          <p:nvPr userDrawn="1"/>
        </p:nvPicPr>
        <p:blipFill>
          <a:blip r:embed="rId6" cstate="print">
            <a:duotone>
              <a:schemeClr val="accent1">
                <a:shade val="45000"/>
                <a:satMod val="135000"/>
              </a:schemeClr>
              <a:prstClr val="white"/>
            </a:duotone>
          </a:blip>
          <a:srcRect/>
          <a:stretch>
            <a:fillRect/>
          </a:stretch>
        </p:blipFill>
        <p:spPr bwMode="auto">
          <a:xfrm>
            <a:off x="4799898" y="5853724"/>
            <a:ext cx="912011" cy="912011"/>
          </a:xfrm>
          <a:prstGeom prst="rect">
            <a:avLst/>
          </a:prstGeom>
          <a:noFill/>
        </p:spPr>
      </p:pic>
      <p:sp>
        <p:nvSpPr>
          <p:cNvPr id="33" name="TextBox 32"/>
          <p:cNvSpPr txBox="1"/>
          <p:nvPr userDrawn="1"/>
        </p:nvSpPr>
        <p:spPr>
          <a:xfrm>
            <a:off x="5935623" y="5769204"/>
            <a:ext cx="1294137" cy="307777"/>
          </a:xfrm>
          <a:prstGeom prst="rect">
            <a:avLst/>
          </a:prstGeom>
          <a:noFill/>
        </p:spPr>
        <p:txBody>
          <a:bodyPr wrap="none" rtlCol="0">
            <a:spAutoFit/>
          </a:bodyPr>
          <a:lstStyle/>
          <a:p>
            <a:r>
              <a:rPr lang="en-US" sz="1400" b="1" dirty="0" smtClean="0"/>
              <a:t>Recognized by:</a:t>
            </a:r>
            <a:endParaRPr lang="en-US" sz="1400" b="1" dirty="0"/>
          </a:p>
        </p:txBody>
      </p:sp>
      <p:cxnSp>
        <p:nvCxnSpPr>
          <p:cNvPr id="34" name="Straight Connector 33"/>
          <p:cNvCxnSpPr/>
          <p:nvPr userDrawn="1"/>
        </p:nvCxnSpPr>
        <p:spPr>
          <a:xfrm rot="5400000">
            <a:off x="5436273" y="6289646"/>
            <a:ext cx="844485" cy="0"/>
          </a:xfrm>
          <a:prstGeom prst="line">
            <a:avLst/>
          </a:prstGeom>
          <a:ln w="1587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5" name="Picture 34" descr="md_492629.jpg"/>
          <p:cNvPicPr>
            <a:picLocks noChangeAspect="1"/>
          </p:cNvPicPr>
          <p:nvPr userDrawn="1"/>
        </p:nvPicPr>
        <p:blipFill>
          <a:blip r:embed="rId7" cstate="print">
            <a:clrChange>
              <a:clrFrom>
                <a:srgbClr val="FFFFFF"/>
              </a:clrFrom>
              <a:clrTo>
                <a:srgbClr val="FFFFFF">
                  <a:alpha val="0"/>
                </a:srgbClr>
              </a:clrTo>
            </a:clrChange>
          </a:blip>
          <a:stretch>
            <a:fillRect/>
          </a:stretch>
        </p:blipFill>
        <p:spPr>
          <a:xfrm>
            <a:off x="5977255" y="6215816"/>
            <a:ext cx="1586604" cy="279251"/>
          </a:xfrm>
          <a:prstGeom prst="rect">
            <a:avLst/>
          </a:prstGeom>
        </p:spPr>
      </p:pic>
      <p:pic>
        <p:nvPicPr>
          <p:cNvPr id="39" name="Picture 38" descr="CDP_logo_RGB.jpg"/>
          <p:cNvPicPr>
            <a:picLocks noChangeAspect="1"/>
          </p:cNvPicPr>
          <p:nvPr userDrawn="1"/>
        </p:nvPicPr>
        <p:blipFill>
          <a:blip r:embed="rId8" cstate="print"/>
          <a:stretch>
            <a:fillRect/>
          </a:stretch>
        </p:blipFill>
        <p:spPr>
          <a:xfrm>
            <a:off x="7810207" y="6084594"/>
            <a:ext cx="1066480" cy="456037"/>
          </a:xfrm>
          <a:prstGeom prst="rect">
            <a:avLst/>
          </a:prstGeom>
        </p:spPr>
      </p:pic>
      <p:pic>
        <p:nvPicPr>
          <p:cNvPr id="42" name="Picture 2" descr="P:\Graphics\Data\Graphics\!Spectra Energy\LOGOS\Nexus\New SM Nexus 2014\082114_Nexus_Logo_final_white_sm.png"/>
          <p:cNvPicPr>
            <a:picLocks noChangeAspect="1" noChangeArrowheads="1"/>
          </p:cNvPicPr>
          <p:nvPr userDrawn="1"/>
        </p:nvPicPr>
        <p:blipFill>
          <a:blip r:embed="rId9" cstate="print"/>
          <a:srcRect/>
          <a:stretch>
            <a:fillRect/>
          </a:stretch>
        </p:blipFill>
        <p:spPr bwMode="auto">
          <a:xfrm>
            <a:off x="6745286" y="583419"/>
            <a:ext cx="1736728" cy="700385"/>
          </a:xfrm>
          <a:prstGeom prst="rect">
            <a:avLst/>
          </a:prstGeom>
          <a:noFill/>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5236029" y="3276600"/>
            <a:ext cx="3200400" cy="1730189"/>
          </a:xfrm>
        </p:spPr>
        <p:txBody>
          <a:bodyPr anchor="b">
            <a:normAutofit/>
          </a:bodyPr>
          <a:lstStyle>
            <a:lvl1pPr algn="l">
              <a:defRPr sz="3600" b="0" cap="none">
                <a:solidFill>
                  <a:schemeClr val="tx1"/>
                </a:solidFill>
                <a:effectLst/>
              </a:defRPr>
            </a:lvl1pPr>
          </a:lstStyle>
          <a:p>
            <a:r>
              <a:rPr lang="en-US" dirty="0" smtClean="0"/>
              <a:t>Click To Edit Master Title Style</a:t>
            </a:r>
            <a:endParaRPr lang="en-US" dirty="0"/>
          </a:p>
        </p:txBody>
      </p:sp>
      <p:pic>
        <p:nvPicPr>
          <p:cNvPr id="9" name="Picture 8" descr="351_MG_3411.jpg"/>
          <p:cNvPicPr>
            <a:picLocks noChangeAspect="1"/>
          </p:cNvPicPr>
          <p:nvPr userDrawn="1"/>
        </p:nvPicPr>
        <p:blipFill>
          <a:blip r:embed="rId2" cstate="screen"/>
          <a:srcRect/>
          <a:stretch>
            <a:fillRect/>
          </a:stretch>
        </p:blipFill>
        <p:spPr>
          <a:xfrm>
            <a:off x="0" y="433120"/>
            <a:ext cx="4898571" cy="6057327"/>
          </a:xfrm>
          <a:prstGeom prst="round1Rect">
            <a:avLst>
              <a:gd name="adj" fmla="val 14576"/>
            </a:avLst>
          </a:prstGeom>
        </p:spPr>
      </p:pic>
      <p:sp>
        <p:nvSpPr>
          <p:cNvPr id="11" name="Round Single Corner Rectangle 10"/>
          <p:cNvSpPr/>
          <p:nvPr userDrawn="1"/>
        </p:nvSpPr>
        <p:spPr bwMode="ltGray">
          <a:xfrm flipH="1">
            <a:off x="-1" y="5685576"/>
            <a:ext cx="9143999" cy="1172424"/>
          </a:xfrm>
          <a:prstGeom prst="round1Rect">
            <a:avLst>
              <a:gd name="adj" fmla="val 34688"/>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Text Placeholder 2"/>
          <p:cNvSpPr>
            <a:spLocks noGrp="1"/>
          </p:cNvSpPr>
          <p:nvPr>
            <p:ph type="body" idx="1"/>
          </p:nvPr>
        </p:nvSpPr>
        <p:spPr bwMode="white">
          <a:xfrm>
            <a:off x="3222811" y="5853953"/>
            <a:ext cx="5638800" cy="685800"/>
          </a:xfrm>
        </p:spPr>
        <p:txBody>
          <a:bodyPr anchor="ctr">
            <a:normAutofit/>
          </a:bodyPr>
          <a:lstStyle>
            <a:lvl1pPr marL="0" indent="0" algn="r">
              <a:buNone/>
              <a:defRPr sz="2400" i="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bwMode="black">
          <a:xfrm rot="5400000">
            <a:off x="5425281" y="3032919"/>
            <a:ext cx="6324600" cy="715962"/>
          </a:xfrm>
        </p:spPr>
        <p:txBody>
          <a:bodyPr/>
          <a:lstStyle>
            <a:lvl1pPr>
              <a:defRPr>
                <a:solidFill>
                  <a:srgbClr val="000000"/>
                </a:solidFill>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28600"/>
            <a:ext cx="7467600" cy="63246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0FC5F4-618F-4A93-96C2-6637F5405BD2}" type="slidenum">
              <a:rPr lang="en-US" smtClean="0"/>
              <a:pPr/>
              <a:t>‹#›</a:t>
            </a:fld>
            <a:endParaRPr lang="en-US" dirty="0"/>
          </a:p>
        </p:txBody>
      </p:sp>
      <p:sp>
        <p:nvSpPr>
          <p:cNvPr id="5" name="Title 1"/>
          <p:cNvSpPr>
            <a:spLocks noGrp="1"/>
          </p:cNvSpPr>
          <p:nvPr>
            <p:ph type="title"/>
          </p:nvPr>
        </p:nvSpPr>
        <p:spPr>
          <a:xfrm>
            <a:off x="457200" y="202722"/>
            <a:ext cx="6324600" cy="9144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3763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 name="Picture 8" descr="442_Z3G3933.jpg"/>
          <p:cNvPicPr>
            <a:picLocks noChangeAspect="1"/>
          </p:cNvPicPr>
          <p:nvPr userDrawn="1"/>
        </p:nvPicPr>
        <p:blipFill>
          <a:blip r:embed="rId2" cstate="screen"/>
          <a:srcRect/>
          <a:stretch>
            <a:fillRect/>
          </a:stretch>
        </p:blipFill>
        <p:spPr>
          <a:xfrm>
            <a:off x="0" y="2454243"/>
            <a:ext cx="2362200" cy="4403757"/>
          </a:xfrm>
          <a:prstGeom prst="round1Rect">
            <a:avLst/>
          </a:prstGeom>
        </p:spPr>
      </p:pic>
      <p:sp>
        <p:nvSpPr>
          <p:cNvPr id="10" name="Round Single Corner Rectangle 9"/>
          <p:cNvSpPr/>
          <p:nvPr userDrawn="1"/>
        </p:nvSpPr>
        <p:spPr bwMode="invGray">
          <a:xfrm flipH="1">
            <a:off x="2571184" y="2454243"/>
            <a:ext cx="6572816" cy="4403757"/>
          </a:xfrm>
          <a:prstGeom prst="round1Rect">
            <a:avLst>
              <a:gd name="adj" fmla="val 9553"/>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6" name="Subtitle 2"/>
          <p:cNvSpPr>
            <a:spLocks noGrp="1"/>
          </p:cNvSpPr>
          <p:nvPr>
            <p:ph type="subTitle" idx="1"/>
          </p:nvPr>
        </p:nvSpPr>
        <p:spPr bwMode="invGray">
          <a:xfrm>
            <a:off x="3133253" y="5409159"/>
            <a:ext cx="5549153" cy="914400"/>
          </a:xfrm>
          <a:noFill/>
          <a:ln w="3175">
            <a:noFill/>
          </a:ln>
        </p:spPr>
        <p:txBody>
          <a:bodyPr anchor="ctr">
            <a:normAutofit/>
          </a:bodyPr>
          <a:lstStyle>
            <a:lvl1pPr marL="0" indent="0" algn="r">
              <a:spcBef>
                <a:spcPts val="0"/>
              </a:spcBef>
              <a:spcAft>
                <a:spcPts val="0"/>
              </a:spcAft>
              <a:buNone/>
              <a:def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7" name="Title 1"/>
          <p:cNvSpPr>
            <a:spLocks noGrp="1"/>
          </p:cNvSpPr>
          <p:nvPr>
            <p:ph type="ctrTitle"/>
          </p:nvPr>
        </p:nvSpPr>
        <p:spPr bwMode="invGray">
          <a:xfrm>
            <a:off x="3044982" y="3866584"/>
            <a:ext cx="5641818" cy="1228165"/>
          </a:xfrm>
        </p:spPr>
        <p:txBody>
          <a:bodyPr vert="horz" lIns="91440" tIns="45720" rIns="91440" bIns="45720" rtlCol="0" anchor="ctr">
            <a:normAutofit/>
          </a:bodyPr>
          <a:lstStyle>
            <a:lvl1pPr>
              <a:def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lang="en-US" dirty="0" smtClean="0"/>
              <a:t>Click to edit Master title style</a:t>
            </a:r>
            <a:endParaRPr lang="en-US" dirty="0"/>
          </a:p>
        </p:txBody>
      </p:sp>
      <p:sp>
        <p:nvSpPr>
          <p:cNvPr id="19" name="TextBox 18"/>
          <p:cNvSpPr txBox="1"/>
          <p:nvPr userDrawn="1"/>
        </p:nvSpPr>
        <p:spPr bwMode="invGray">
          <a:xfrm>
            <a:off x="3044982" y="3295461"/>
            <a:ext cx="6019800" cy="30480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20" dirty="0" smtClean="0">
                <a:solidFill>
                  <a:srgbClr val="FFFFFF"/>
                </a:solidFill>
                <a:effectLst>
                  <a:outerShdw blurRad="38100" dist="38100" dir="2700000" algn="tl">
                    <a:srgbClr val="000000">
                      <a:alpha val="43137"/>
                    </a:srgbClr>
                  </a:outerShdw>
                </a:effectLst>
              </a:rPr>
              <a:t>NAME of</a:t>
            </a:r>
            <a:r>
              <a:rPr lang="en-US" sz="1400" spc="120" baseline="0" dirty="0" smtClean="0">
                <a:solidFill>
                  <a:srgbClr val="FFFFFF"/>
                </a:solidFill>
                <a:effectLst>
                  <a:outerShdw blurRad="38100" dist="38100" dir="2700000" algn="tl">
                    <a:srgbClr val="000000">
                      <a:alpha val="43137"/>
                    </a:srgbClr>
                  </a:outerShdw>
                </a:effectLst>
              </a:rPr>
              <a:t> CONFERENCE, VENUE or EVENT</a:t>
            </a:r>
            <a:endParaRPr lang="en-US" sz="1400" i="1" spc="120" dirty="0" smtClean="0">
              <a:solidFill>
                <a:srgbClr val="FFFFFF"/>
              </a:solidFill>
              <a:effectLst>
                <a:outerShdw blurRad="38100" dist="38100" dir="2700000" algn="tl">
                  <a:srgbClr val="000000">
                    <a:alpha val="43137"/>
                  </a:srgbClr>
                </a:outerShdw>
              </a:effectLst>
            </a:endParaRPr>
          </a:p>
        </p:txBody>
      </p:sp>
      <p:grpSp>
        <p:nvGrpSpPr>
          <p:cNvPr id="8" name="Group 5"/>
          <p:cNvGrpSpPr>
            <a:grpSpLocks noChangeAspect="1"/>
          </p:cNvGrpSpPr>
          <p:nvPr userDrawn="1"/>
        </p:nvGrpSpPr>
        <p:grpSpPr bwMode="auto">
          <a:xfrm>
            <a:off x="6553200" y="762000"/>
            <a:ext cx="1891229" cy="762000"/>
            <a:chOff x="662" y="233"/>
            <a:chExt cx="2884" cy="1162"/>
          </a:xfrm>
        </p:grpSpPr>
        <p:sp>
          <p:nvSpPr>
            <p:cNvPr id="11" name="AutoShape 4"/>
            <p:cNvSpPr>
              <a:spLocks noChangeAspect="1" noChangeArrowheads="1" noTextEdit="1"/>
            </p:cNvSpPr>
            <p:nvPr userDrawn="1"/>
          </p:nvSpPr>
          <p:spPr bwMode="auto">
            <a:xfrm>
              <a:off x="662" y="233"/>
              <a:ext cx="2884"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userDrawn="1"/>
          </p:nvSpPr>
          <p:spPr bwMode="auto">
            <a:xfrm>
              <a:off x="667" y="391"/>
              <a:ext cx="484" cy="610"/>
            </a:xfrm>
            <a:custGeom>
              <a:avLst/>
              <a:gdLst>
                <a:gd name="T0" fmla="*/ 0 w 484"/>
                <a:gd name="T1" fmla="*/ 610 h 610"/>
                <a:gd name="T2" fmla="*/ 0 w 484"/>
                <a:gd name="T3" fmla="*/ 0 h 610"/>
                <a:gd name="T4" fmla="*/ 120 w 484"/>
                <a:gd name="T5" fmla="*/ 0 h 610"/>
                <a:gd name="T6" fmla="*/ 368 w 484"/>
                <a:gd name="T7" fmla="*/ 406 h 610"/>
                <a:gd name="T8" fmla="*/ 368 w 484"/>
                <a:gd name="T9" fmla="*/ 0 h 610"/>
                <a:gd name="T10" fmla="*/ 484 w 484"/>
                <a:gd name="T11" fmla="*/ 0 h 610"/>
                <a:gd name="T12" fmla="*/ 484 w 484"/>
                <a:gd name="T13" fmla="*/ 610 h 610"/>
                <a:gd name="T14" fmla="*/ 361 w 484"/>
                <a:gd name="T15" fmla="*/ 610 h 610"/>
                <a:gd name="T16" fmla="*/ 115 w 484"/>
                <a:gd name="T17" fmla="*/ 213 h 610"/>
                <a:gd name="T18" fmla="*/ 115 w 484"/>
                <a:gd name="T19" fmla="*/ 610 h 610"/>
                <a:gd name="T20" fmla="*/ 0 w 484"/>
                <a:gd name="T21"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4" h="610">
                  <a:moveTo>
                    <a:pt x="0" y="610"/>
                  </a:moveTo>
                  <a:lnTo>
                    <a:pt x="0" y="0"/>
                  </a:lnTo>
                  <a:lnTo>
                    <a:pt x="120" y="0"/>
                  </a:lnTo>
                  <a:lnTo>
                    <a:pt x="368" y="406"/>
                  </a:lnTo>
                  <a:lnTo>
                    <a:pt x="368" y="0"/>
                  </a:lnTo>
                  <a:lnTo>
                    <a:pt x="484" y="0"/>
                  </a:lnTo>
                  <a:lnTo>
                    <a:pt x="484" y="610"/>
                  </a:lnTo>
                  <a:lnTo>
                    <a:pt x="361" y="610"/>
                  </a:lnTo>
                  <a:lnTo>
                    <a:pt x="115" y="213"/>
                  </a:lnTo>
                  <a:lnTo>
                    <a:pt x="115" y="610"/>
                  </a:lnTo>
                  <a:lnTo>
                    <a:pt x="0" y="61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p:cNvSpPr>
            <p:nvPr userDrawn="1"/>
          </p:nvSpPr>
          <p:spPr bwMode="auto">
            <a:xfrm>
              <a:off x="1226" y="391"/>
              <a:ext cx="461" cy="610"/>
            </a:xfrm>
            <a:custGeom>
              <a:avLst/>
              <a:gdLst>
                <a:gd name="T0" fmla="*/ 0 w 461"/>
                <a:gd name="T1" fmla="*/ 610 h 610"/>
                <a:gd name="T2" fmla="*/ 0 w 461"/>
                <a:gd name="T3" fmla="*/ 0 h 610"/>
                <a:gd name="T4" fmla="*/ 452 w 461"/>
                <a:gd name="T5" fmla="*/ 0 h 610"/>
                <a:gd name="T6" fmla="*/ 452 w 461"/>
                <a:gd name="T7" fmla="*/ 104 h 610"/>
                <a:gd name="T8" fmla="*/ 123 w 461"/>
                <a:gd name="T9" fmla="*/ 104 h 610"/>
                <a:gd name="T10" fmla="*/ 123 w 461"/>
                <a:gd name="T11" fmla="*/ 239 h 610"/>
                <a:gd name="T12" fmla="*/ 428 w 461"/>
                <a:gd name="T13" fmla="*/ 239 h 610"/>
                <a:gd name="T14" fmla="*/ 428 w 461"/>
                <a:gd name="T15" fmla="*/ 340 h 610"/>
                <a:gd name="T16" fmla="*/ 123 w 461"/>
                <a:gd name="T17" fmla="*/ 340 h 610"/>
                <a:gd name="T18" fmla="*/ 123 w 461"/>
                <a:gd name="T19" fmla="*/ 506 h 610"/>
                <a:gd name="T20" fmla="*/ 461 w 461"/>
                <a:gd name="T21" fmla="*/ 506 h 610"/>
                <a:gd name="T22" fmla="*/ 461 w 461"/>
                <a:gd name="T23" fmla="*/ 610 h 610"/>
                <a:gd name="T24" fmla="*/ 0 w 461"/>
                <a:gd name="T25"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610">
                  <a:moveTo>
                    <a:pt x="0" y="610"/>
                  </a:moveTo>
                  <a:lnTo>
                    <a:pt x="0" y="0"/>
                  </a:lnTo>
                  <a:lnTo>
                    <a:pt x="452" y="0"/>
                  </a:lnTo>
                  <a:lnTo>
                    <a:pt x="452" y="104"/>
                  </a:lnTo>
                  <a:lnTo>
                    <a:pt x="123" y="104"/>
                  </a:lnTo>
                  <a:lnTo>
                    <a:pt x="123" y="239"/>
                  </a:lnTo>
                  <a:lnTo>
                    <a:pt x="428" y="239"/>
                  </a:lnTo>
                  <a:lnTo>
                    <a:pt x="428" y="340"/>
                  </a:lnTo>
                  <a:lnTo>
                    <a:pt x="123" y="340"/>
                  </a:lnTo>
                  <a:lnTo>
                    <a:pt x="123" y="506"/>
                  </a:lnTo>
                  <a:lnTo>
                    <a:pt x="461" y="506"/>
                  </a:lnTo>
                  <a:lnTo>
                    <a:pt x="461" y="610"/>
                  </a:lnTo>
                  <a:lnTo>
                    <a:pt x="0" y="61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p:cNvSpPr>
            <p:nvPr userDrawn="1"/>
          </p:nvSpPr>
          <p:spPr bwMode="auto">
            <a:xfrm>
              <a:off x="2351" y="391"/>
              <a:ext cx="484" cy="619"/>
            </a:xfrm>
            <a:custGeom>
              <a:avLst/>
              <a:gdLst>
                <a:gd name="T0" fmla="*/ 0 w 205"/>
                <a:gd name="T1" fmla="*/ 0 h 262"/>
                <a:gd name="T2" fmla="*/ 52 w 205"/>
                <a:gd name="T3" fmla="*/ 0 h 262"/>
                <a:gd name="T4" fmla="*/ 52 w 205"/>
                <a:gd name="T5" fmla="*/ 139 h 262"/>
                <a:gd name="T6" fmla="*/ 54 w 205"/>
                <a:gd name="T7" fmla="*/ 182 h 262"/>
                <a:gd name="T8" fmla="*/ 69 w 205"/>
                <a:gd name="T9" fmla="*/ 208 h 262"/>
                <a:gd name="T10" fmla="*/ 104 w 205"/>
                <a:gd name="T11" fmla="*/ 217 h 262"/>
                <a:gd name="T12" fmla="*/ 137 w 205"/>
                <a:gd name="T13" fmla="*/ 208 h 262"/>
                <a:gd name="T14" fmla="*/ 151 w 205"/>
                <a:gd name="T15" fmla="*/ 186 h 262"/>
                <a:gd name="T16" fmla="*/ 153 w 205"/>
                <a:gd name="T17" fmla="*/ 142 h 262"/>
                <a:gd name="T18" fmla="*/ 153 w 205"/>
                <a:gd name="T19" fmla="*/ 0 h 262"/>
                <a:gd name="T20" fmla="*/ 205 w 205"/>
                <a:gd name="T21" fmla="*/ 0 h 262"/>
                <a:gd name="T22" fmla="*/ 205 w 205"/>
                <a:gd name="T23" fmla="*/ 135 h 262"/>
                <a:gd name="T24" fmla="*/ 201 w 205"/>
                <a:gd name="T25" fmla="*/ 201 h 262"/>
                <a:gd name="T26" fmla="*/ 185 w 205"/>
                <a:gd name="T27" fmla="*/ 233 h 262"/>
                <a:gd name="T28" fmla="*/ 155 w 205"/>
                <a:gd name="T29" fmla="*/ 254 h 262"/>
                <a:gd name="T30" fmla="*/ 105 w 205"/>
                <a:gd name="T31" fmla="*/ 262 h 262"/>
                <a:gd name="T32" fmla="*/ 49 w 205"/>
                <a:gd name="T33" fmla="*/ 253 h 262"/>
                <a:gd name="T34" fmla="*/ 19 w 205"/>
                <a:gd name="T35" fmla="*/ 231 h 262"/>
                <a:gd name="T36" fmla="*/ 5 w 205"/>
                <a:gd name="T37" fmla="*/ 203 h 262"/>
                <a:gd name="T38" fmla="*/ 0 w 205"/>
                <a:gd name="T39" fmla="*/ 137 h 262"/>
                <a:gd name="T40" fmla="*/ 0 w 205"/>
                <a:gd name="T4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262">
                  <a:moveTo>
                    <a:pt x="0" y="0"/>
                  </a:moveTo>
                  <a:cubicBezTo>
                    <a:pt x="52" y="0"/>
                    <a:pt x="52" y="0"/>
                    <a:pt x="52" y="0"/>
                  </a:cubicBezTo>
                  <a:cubicBezTo>
                    <a:pt x="52" y="139"/>
                    <a:pt x="52" y="139"/>
                    <a:pt x="52" y="139"/>
                  </a:cubicBezTo>
                  <a:cubicBezTo>
                    <a:pt x="52" y="162"/>
                    <a:pt x="52" y="176"/>
                    <a:pt x="54" y="182"/>
                  </a:cubicBezTo>
                  <a:cubicBezTo>
                    <a:pt x="56" y="193"/>
                    <a:pt x="61" y="201"/>
                    <a:pt x="69" y="208"/>
                  </a:cubicBezTo>
                  <a:cubicBezTo>
                    <a:pt x="78" y="214"/>
                    <a:pt x="89" y="217"/>
                    <a:pt x="104" y="217"/>
                  </a:cubicBezTo>
                  <a:cubicBezTo>
                    <a:pt x="119" y="217"/>
                    <a:pt x="130" y="214"/>
                    <a:pt x="137" y="208"/>
                  </a:cubicBezTo>
                  <a:cubicBezTo>
                    <a:pt x="145" y="202"/>
                    <a:pt x="149" y="195"/>
                    <a:pt x="151" y="186"/>
                  </a:cubicBezTo>
                  <a:cubicBezTo>
                    <a:pt x="152" y="177"/>
                    <a:pt x="153" y="163"/>
                    <a:pt x="153" y="142"/>
                  </a:cubicBezTo>
                  <a:cubicBezTo>
                    <a:pt x="153" y="0"/>
                    <a:pt x="153" y="0"/>
                    <a:pt x="153" y="0"/>
                  </a:cubicBezTo>
                  <a:cubicBezTo>
                    <a:pt x="205" y="0"/>
                    <a:pt x="205" y="0"/>
                    <a:pt x="205" y="0"/>
                  </a:cubicBezTo>
                  <a:cubicBezTo>
                    <a:pt x="205" y="135"/>
                    <a:pt x="205" y="135"/>
                    <a:pt x="205" y="135"/>
                  </a:cubicBezTo>
                  <a:cubicBezTo>
                    <a:pt x="205" y="166"/>
                    <a:pt x="204" y="188"/>
                    <a:pt x="201" y="201"/>
                  </a:cubicBezTo>
                  <a:cubicBezTo>
                    <a:pt x="198" y="213"/>
                    <a:pt x="193" y="224"/>
                    <a:pt x="185" y="233"/>
                  </a:cubicBezTo>
                  <a:cubicBezTo>
                    <a:pt x="178" y="242"/>
                    <a:pt x="168" y="249"/>
                    <a:pt x="155" y="254"/>
                  </a:cubicBezTo>
                  <a:cubicBezTo>
                    <a:pt x="142" y="259"/>
                    <a:pt x="126" y="262"/>
                    <a:pt x="105" y="262"/>
                  </a:cubicBezTo>
                  <a:cubicBezTo>
                    <a:pt x="81" y="262"/>
                    <a:pt x="62" y="259"/>
                    <a:pt x="49" y="253"/>
                  </a:cubicBezTo>
                  <a:cubicBezTo>
                    <a:pt x="37" y="248"/>
                    <a:pt x="27" y="240"/>
                    <a:pt x="19" y="231"/>
                  </a:cubicBezTo>
                  <a:cubicBezTo>
                    <a:pt x="12" y="222"/>
                    <a:pt x="7" y="213"/>
                    <a:pt x="5" y="203"/>
                  </a:cubicBezTo>
                  <a:cubicBezTo>
                    <a:pt x="1" y="188"/>
                    <a:pt x="0" y="166"/>
                    <a:pt x="0" y="137"/>
                  </a:cubicBezTo>
                  <a:lnTo>
                    <a:pt x="0" y="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p:cNvSpPr>
            <p:nvPr userDrawn="1"/>
          </p:nvSpPr>
          <p:spPr bwMode="auto">
            <a:xfrm>
              <a:off x="2887" y="379"/>
              <a:ext cx="496" cy="631"/>
            </a:xfrm>
            <a:custGeom>
              <a:avLst/>
              <a:gdLst>
                <a:gd name="T0" fmla="*/ 0 w 210"/>
                <a:gd name="T1" fmla="*/ 179 h 267"/>
                <a:gd name="T2" fmla="*/ 51 w 210"/>
                <a:gd name="T3" fmla="*/ 174 h 267"/>
                <a:gd name="T4" fmla="*/ 70 w 210"/>
                <a:gd name="T5" fmla="*/ 211 h 267"/>
                <a:gd name="T6" fmla="*/ 107 w 210"/>
                <a:gd name="T7" fmla="*/ 223 h 267"/>
                <a:gd name="T8" fmla="*/ 145 w 210"/>
                <a:gd name="T9" fmla="*/ 212 h 267"/>
                <a:gd name="T10" fmla="*/ 158 w 210"/>
                <a:gd name="T11" fmla="*/ 188 h 267"/>
                <a:gd name="T12" fmla="*/ 152 w 210"/>
                <a:gd name="T13" fmla="*/ 172 h 267"/>
                <a:gd name="T14" fmla="*/ 134 w 210"/>
                <a:gd name="T15" fmla="*/ 161 h 267"/>
                <a:gd name="T16" fmla="*/ 92 w 210"/>
                <a:gd name="T17" fmla="*/ 150 h 267"/>
                <a:gd name="T18" fmla="*/ 33 w 210"/>
                <a:gd name="T19" fmla="*/ 124 h 267"/>
                <a:gd name="T20" fmla="*/ 10 w 210"/>
                <a:gd name="T21" fmla="*/ 72 h 267"/>
                <a:gd name="T22" fmla="*/ 21 w 210"/>
                <a:gd name="T23" fmla="*/ 36 h 267"/>
                <a:gd name="T24" fmla="*/ 53 w 210"/>
                <a:gd name="T25" fmla="*/ 9 h 267"/>
                <a:gd name="T26" fmla="*/ 104 w 210"/>
                <a:gd name="T27" fmla="*/ 0 h 267"/>
                <a:gd name="T28" fmla="*/ 177 w 210"/>
                <a:gd name="T29" fmla="*/ 22 h 267"/>
                <a:gd name="T30" fmla="*/ 202 w 210"/>
                <a:gd name="T31" fmla="*/ 78 h 267"/>
                <a:gd name="T32" fmla="*/ 150 w 210"/>
                <a:gd name="T33" fmla="*/ 81 h 267"/>
                <a:gd name="T34" fmla="*/ 136 w 210"/>
                <a:gd name="T35" fmla="*/ 52 h 267"/>
                <a:gd name="T36" fmla="*/ 103 w 210"/>
                <a:gd name="T37" fmla="*/ 44 h 267"/>
                <a:gd name="T38" fmla="*/ 68 w 210"/>
                <a:gd name="T39" fmla="*/ 53 h 267"/>
                <a:gd name="T40" fmla="*/ 59 w 210"/>
                <a:gd name="T41" fmla="*/ 69 h 267"/>
                <a:gd name="T42" fmla="*/ 67 w 210"/>
                <a:gd name="T43" fmla="*/ 84 h 267"/>
                <a:gd name="T44" fmla="*/ 115 w 210"/>
                <a:gd name="T45" fmla="*/ 102 h 267"/>
                <a:gd name="T46" fmla="*/ 171 w 210"/>
                <a:gd name="T47" fmla="*/ 120 h 267"/>
                <a:gd name="T48" fmla="*/ 200 w 210"/>
                <a:gd name="T49" fmla="*/ 146 h 267"/>
                <a:gd name="T50" fmla="*/ 210 w 210"/>
                <a:gd name="T51" fmla="*/ 187 h 267"/>
                <a:gd name="T52" fmla="*/ 198 w 210"/>
                <a:gd name="T53" fmla="*/ 229 h 267"/>
                <a:gd name="T54" fmla="*/ 163 w 210"/>
                <a:gd name="T55" fmla="*/ 258 h 267"/>
                <a:gd name="T56" fmla="*/ 107 w 210"/>
                <a:gd name="T57" fmla="*/ 267 h 267"/>
                <a:gd name="T58" fmla="*/ 32 w 210"/>
                <a:gd name="T59" fmla="*/ 244 h 267"/>
                <a:gd name="T60" fmla="*/ 0 w 210"/>
                <a:gd name="T61" fmla="*/ 17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0" h="267">
                  <a:moveTo>
                    <a:pt x="0" y="179"/>
                  </a:moveTo>
                  <a:cubicBezTo>
                    <a:pt x="51" y="174"/>
                    <a:pt x="51" y="174"/>
                    <a:pt x="51" y="174"/>
                  </a:cubicBezTo>
                  <a:cubicBezTo>
                    <a:pt x="54" y="191"/>
                    <a:pt x="60" y="203"/>
                    <a:pt x="70" y="211"/>
                  </a:cubicBezTo>
                  <a:cubicBezTo>
                    <a:pt x="79" y="219"/>
                    <a:pt x="91" y="223"/>
                    <a:pt x="107" y="223"/>
                  </a:cubicBezTo>
                  <a:cubicBezTo>
                    <a:pt x="124" y="223"/>
                    <a:pt x="137" y="220"/>
                    <a:pt x="145" y="212"/>
                  </a:cubicBezTo>
                  <a:cubicBezTo>
                    <a:pt x="154" y="205"/>
                    <a:pt x="158" y="197"/>
                    <a:pt x="158" y="188"/>
                  </a:cubicBezTo>
                  <a:cubicBezTo>
                    <a:pt x="158" y="182"/>
                    <a:pt x="156" y="176"/>
                    <a:pt x="152" y="172"/>
                  </a:cubicBezTo>
                  <a:cubicBezTo>
                    <a:pt x="149" y="168"/>
                    <a:pt x="143" y="164"/>
                    <a:pt x="134" y="161"/>
                  </a:cubicBezTo>
                  <a:cubicBezTo>
                    <a:pt x="128" y="159"/>
                    <a:pt x="114" y="155"/>
                    <a:pt x="92" y="150"/>
                  </a:cubicBezTo>
                  <a:cubicBezTo>
                    <a:pt x="64" y="143"/>
                    <a:pt x="45" y="134"/>
                    <a:pt x="33" y="124"/>
                  </a:cubicBezTo>
                  <a:cubicBezTo>
                    <a:pt x="18" y="110"/>
                    <a:pt x="10" y="93"/>
                    <a:pt x="10" y="72"/>
                  </a:cubicBezTo>
                  <a:cubicBezTo>
                    <a:pt x="10" y="59"/>
                    <a:pt x="13" y="47"/>
                    <a:pt x="21" y="36"/>
                  </a:cubicBezTo>
                  <a:cubicBezTo>
                    <a:pt x="28" y="24"/>
                    <a:pt x="39" y="15"/>
                    <a:pt x="53" y="9"/>
                  </a:cubicBezTo>
                  <a:cubicBezTo>
                    <a:pt x="67" y="3"/>
                    <a:pt x="84" y="0"/>
                    <a:pt x="104" y="0"/>
                  </a:cubicBezTo>
                  <a:cubicBezTo>
                    <a:pt x="136" y="0"/>
                    <a:pt x="160" y="8"/>
                    <a:pt x="177" y="22"/>
                  </a:cubicBezTo>
                  <a:cubicBezTo>
                    <a:pt x="193" y="36"/>
                    <a:pt x="202" y="55"/>
                    <a:pt x="202" y="78"/>
                  </a:cubicBezTo>
                  <a:cubicBezTo>
                    <a:pt x="150" y="81"/>
                    <a:pt x="150" y="81"/>
                    <a:pt x="150" y="81"/>
                  </a:cubicBezTo>
                  <a:cubicBezTo>
                    <a:pt x="148" y="68"/>
                    <a:pt x="143" y="58"/>
                    <a:pt x="136" y="52"/>
                  </a:cubicBezTo>
                  <a:cubicBezTo>
                    <a:pt x="129" y="46"/>
                    <a:pt x="118" y="44"/>
                    <a:pt x="103" y="44"/>
                  </a:cubicBezTo>
                  <a:cubicBezTo>
                    <a:pt x="88" y="44"/>
                    <a:pt x="76" y="47"/>
                    <a:pt x="68" y="53"/>
                  </a:cubicBezTo>
                  <a:cubicBezTo>
                    <a:pt x="62" y="57"/>
                    <a:pt x="59" y="62"/>
                    <a:pt x="59" y="69"/>
                  </a:cubicBezTo>
                  <a:cubicBezTo>
                    <a:pt x="59" y="75"/>
                    <a:pt x="62" y="80"/>
                    <a:pt x="67" y="84"/>
                  </a:cubicBezTo>
                  <a:cubicBezTo>
                    <a:pt x="74" y="90"/>
                    <a:pt x="90" y="96"/>
                    <a:pt x="115" y="102"/>
                  </a:cubicBezTo>
                  <a:cubicBezTo>
                    <a:pt x="140" y="108"/>
                    <a:pt x="159" y="114"/>
                    <a:pt x="171" y="120"/>
                  </a:cubicBezTo>
                  <a:cubicBezTo>
                    <a:pt x="183" y="127"/>
                    <a:pt x="193" y="135"/>
                    <a:pt x="200" y="146"/>
                  </a:cubicBezTo>
                  <a:cubicBezTo>
                    <a:pt x="206" y="157"/>
                    <a:pt x="210" y="171"/>
                    <a:pt x="210" y="187"/>
                  </a:cubicBezTo>
                  <a:cubicBezTo>
                    <a:pt x="210" y="202"/>
                    <a:pt x="206" y="216"/>
                    <a:pt x="198" y="229"/>
                  </a:cubicBezTo>
                  <a:cubicBezTo>
                    <a:pt x="189" y="242"/>
                    <a:pt x="178" y="251"/>
                    <a:pt x="163" y="258"/>
                  </a:cubicBezTo>
                  <a:cubicBezTo>
                    <a:pt x="148" y="264"/>
                    <a:pt x="129" y="267"/>
                    <a:pt x="107" y="267"/>
                  </a:cubicBezTo>
                  <a:cubicBezTo>
                    <a:pt x="74" y="267"/>
                    <a:pt x="49" y="260"/>
                    <a:pt x="32" y="244"/>
                  </a:cubicBezTo>
                  <a:cubicBezTo>
                    <a:pt x="14" y="229"/>
                    <a:pt x="4" y="207"/>
                    <a:pt x="0" y="179"/>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p:cNvSpPr>
              <a:spLocks/>
            </p:cNvSpPr>
            <p:nvPr userDrawn="1"/>
          </p:nvSpPr>
          <p:spPr bwMode="auto">
            <a:xfrm>
              <a:off x="1699" y="325"/>
              <a:ext cx="413" cy="352"/>
            </a:xfrm>
            <a:custGeom>
              <a:avLst/>
              <a:gdLst>
                <a:gd name="T0" fmla="*/ 413 w 413"/>
                <a:gd name="T1" fmla="*/ 352 h 352"/>
                <a:gd name="T2" fmla="*/ 182 w 413"/>
                <a:gd name="T3" fmla="*/ 0 h 352"/>
                <a:gd name="T4" fmla="*/ 0 w 413"/>
                <a:gd name="T5" fmla="*/ 0 h 352"/>
                <a:gd name="T6" fmla="*/ 227 w 413"/>
                <a:gd name="T7" fmla="*/ 352 h 352"/>
                <a:gd name="T8" fmla="*/ 413 w 413"/>
                <a:gd name="T9" fmla="*/ 352 h 352"/>
              </a:gdLst>
              <a:ahLst/>
              <a:cxnLst>
                <a:cxn ang="0">
                  <a:pos x="T0" y="T1"/>
                </a:cxn>
                <a:cxn ang="0">
                  <a:pos x="T2" y="T3"/>
                </a:cxn>
                <a:cxn ang="0">
                  <a:pos x="T4" y="T5"/>
                </a:cxn>
                <a:cxn ang="0">
                  <a:pos x="T6" y="T7"/>
                </a:cxn>
                <a:cxn ang="0">
                  <a:pos x="T8" y="T9"/>
                </a:cxn>
              </a:cxnLst>
              <a:rect l="0" t="0" r="r" b="b"/>
              <a:pathLst>
                <a:path w="413" h="352">
                  <a:moveTo>
                    <a:pt x="413" y="352"/>
                  </a:moveTo>
                  <a:lnTo>
                    <a:pt x="182" y="0"/>
                  </a:lnTo>
                  <a:lnTo>
                    <a:pt x="0" y="0"/>
                  </a:lnTo>
                  <a:lnTo>
                    <a:pt x="227" y="352"/>
                  </a:lnTo>
                  <a:lnTo>
                    <a:pt x="413" y="352"/>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1637" y="715"/>
              <a:ext cx="473" cy="439"/>
            </a:xfrm>
            <a:custGeom>
              <a:avLst/>
              <a:gdLst>
                <a:gd name="T0" fmla="*/ 289 w 473"/>
                <a:gd name="T1" fmla="*/ 0 h 439"/>
                <a:gd name="T2" fmla="*/ 0 w 473"/>
                <a:gd name="T3" fmla="*/ 439 h 439"/>
                <a:gd name="T4" fmla="*/ 187 w 473"/>
                <a:gd name="T5" fmla="*/ 439 h 439"/>
                <a:gd name="T6" fmla="*/ 473 w 473"/>
                <a:gd name="T7" fmla="*/ 0 h 439"/>
                <a:gd name="T8" fmla="*/ 289 w 473"/>
                <a:gd name="T9" fmla="*/ 0 h 439"/>
              </a:gdLst>
              <a:ahLst/>
              <a:cxnLst>
                <a:cxn ang="0">
                  <a:pos x="T0" y="T1"/>
                </a:cxn>
                <a:cxn ang="0">
                  <a:pos x="T2" y="T3"/>
                </a:cxn>
                <a:cxn ang="0">
                  <a:pos x="T4" y="T5"/>
                </a:cxn>
                <a:cxn ang="0">
                  <a:pos x="T6" y="T7"/>
                </a:cxn>
                <a:cxn ang="0">
                  <a:pos x="T8" y="T9"/>
                </a:cxn>
              </a:cxnLst>
              <a:rect l="0" t="0" r="r" b="b"/>
              <a:pathLst>
                <a:path w="473" h="439">
                  <a:moveTo>
                    <a:pt x="289" y="0"/>
                  </a:moveTo>
                  <a:lnTo>
                    <a:pt x="0" y="439"/>
                  </a:lnTo>
                  <a:lnTo>
                    <a:pt x="187" y="439"/>
                  </a:lnTo>
                  <a:lnTo>
                    <a:pt x="473" y="0"/>
                  </a:lnTo>
                  <a:lnTo>
                    <a:pt x="289" y="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1926" y="235"/>
              <a:ext cx="474" cy="442"/>
            </a:xfrm>
            <a:custGeom>
              <a:avLst/>
              <a:gdLst>
                <a:gd name="T0" fmla="*/ 186 w 474"/>
                <a:gd name="T1" fmla="*/ 442 h 442"/>
                <a:gd name="T2" fmla="*/ 474 w 474"/>
                <a:gd name="T3" fmla="*/ 0 h 442"/>
                <a:gd name="T4" fmla="*/ 285 w 474"/>
                <a:gd name="T5" fmla="*/ 0 h 442"/>
                <a:gd name="T6" fmla="*/ 0 w 474"/>
                <a:gd name="T7" fmla="*/ 442 h 442"/>
                <a:gd name="T8" fmla="*/ 186 w 474"/>
                <a:gd name="T9" fmla="*/ 442 h 442"/>
              </a:gdLst>
              <a:ahLst/>
              <a:cxnLst>
                <a:cxn ang="0">
                  <a:pos x="T0" y="T1"/>
                </a:cxn>
                <a:cxn ang="0">
                  <a:pos x="T2" y="T3"/>
                </a:cxn>
                <a:cxn ang="0">
                  <a:pos x="T4" y="T5"/>
                </a:cxn>
                <a:cxn ang="0">
                  <a:pos x="T6" y="T7"/>
                </a:cxn>
                <a:cxn ang="0">
                  <a:pos x="T8" y="T9"/>
                </a:cxn>
              </a:cxnLst>
              <a:rect l="0" t="0" r="r" b="b"/>
              <a:pathLst>
                <a:path w="474" h="442">
                  <a:moveTo>
                    <a:pt x="186" y="442"/>
                  </a:moveTo>
                  <a:lnTo>
                    <a:pt x="474" y="0"/>
                  </a:lnTo>
                  <a:lnTo>
                    <a:pt x="285" y="0"/>
                  </a:lnTo>
                  <a:lnTo>
                    <a:pt x="0" y="442"/>
                  </a:lnTo>
                  <a:lnTo>
                    <a:pt x="186" y="442"/>
                  </a:lnTo>
                  <a:close/>
                </a:path>
              </a:pathLst>
            </a:custGeom>
            <a:solidFill>
              <a:srgbClr val="00B2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1926" y="715"/>
              <a:ext cx="413" cy="349"/>
            </a:xfrm>
            <a:custGeom>
              <a:avLst/>
              <a:gdLst>
                <a:gd name="T0" fmla="*/ 0 w 413"/>
                <a:gd name="T1" fmla="*/ 0 h 349"/>
                <a:gd name="T2" fmla="*/ 229 w 413"/>
                <a:gd name="T3" fmla="*/ 349 h 349"/>
                <a:gd name="T4" fmla="*/ 413 w 413"/>
                <a:gd name="T5" fmla="*/ 349 h 349"/>
                <a:gd name="T6" fmla="*/ 184 w 413"/>
                <a:gd name="T7" fmla="*/ 0 h 349"/>
                <a:gd name="T8" fmla="*/ 0 w 413"/>
                <a:gd name="T9" fmla="*/ 0 h 349"/>
              </a:gdLst>
              <a:ahLst/>
              <a:cxnLst>
                <a:cxn ang="0">
                  <a:pos x="T0" y="T1"/>
                </a:cxn>
                <a:cxn ang="0">
                  <a:pos x="T2" y="T3"/>
                </a:cxn>
                <a:cxn ang="0">
                  <a:pos x="T4" y="T5"/>
                </a:cxn>
                <a:cxn ang="0">
                  <a:pos x="T6" y="T7"/>
                </a:cxn>
                <a:cxn ang="0">
                  <a:pos x="T8" y="T9"/>
                </a:cxn>
              </a:cxnLst>
              <a:rect l="0" t="0" r="r" b="b"/>
              <a:pathLst>
                <a:path w="413" h="349">
                  <a:moveTo>
                    <a:pt x="0" y="0"/>
                  </a:moveTo>
                  <a:lnTo>
                    <a:pt x="229" y="349"/>
                  </a:lnTo>
                  <a:lnTo>
                    <a:pt x="413" y="349"/>
                  </a:lnTo>
                  <a:lnTo>
                    <a:pt x="184" y="0"/>
                  </a:lnTo>
                  <a:lnTo>
                    <a:pt x="0" y="0"/>
                  </a:lnTo>
                  <a:close/>
                </a:path>
              </a:pathLst>
            </a:custGeom>
            <a:solidFill>
              <a:srgbClr val="00B2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662" y="1263"/>
              <a:ext cx="123" cy="134"/>
            </a:xfrm>
            <a:custGeom>
              <a:avLst/>
              <a:gdLst>
                <a:gd name="T0" fmla="*/ 28 w 52"/>
                <a:gd name="T1" fmla="*/ 34 h 57"/>
                <a:gd name="T2" fmla="*/ 28 w 52"/>
                <a:gd name="T3" fmla="*/ 28 h 57"/>
                <a:gd name="T4" fmla="*/ 52 w 52"/>
                <a:gd name="T5" fmla="*/ 28 h 57"/>
                <a:gd name="T6" fmla="*/ 52 w 52"/>
                <a:gd name="T7" fmla="*/ 49 h 57"/>
                <a:gd name="T8" fmla="*/ 40 w 52"/>
                <a:gd name="T9" fmla="*/ 55 h 57"/>
                <a:gd name="T10" fmla="*/ 28 w 52"/>
                <a:gd name="T11" fmla="*/ 57 h 57"/>
                <a:gd name="T12" fmla="*/ 14 w 52"/>
                <a:gd name="T13" fmla="*/ 54 h 57"/>
                <a:gd name="T14" fmla="*/ 3 w 52"/>
                <a:gd name="T15" fmla="*/ 44 h 57"/>
                <a:gd name="T16" fmla="*/ 0 w 52"/>
                <a:gd name="T17" fmla="*/ 29 h 57"/>
                <a:gd name="T18" fmla="*/ 3 w 52"/>
                <a:gd name="T19" fmla="*/ 14 h 57"/>
                <a:gd name="T20" fmla="*/ 13 w 52"/>
                <a:gd name="T21" fmla="*/ 3 h 57"/>
                <a:gd name="T22" fmla="*/ 28 w 52"/>
                <a:gd name="T23" fmla="*/ 0 h 57"/>
                <a:gd name="T24" fmla="*/ 39 w 52"/>
                <a:gd name="T25" fmla="*/ 2 h 57"/>
                <a:gd name="T26" fmla="*/ 46 w 52"/>
                <a:gd name="T27" fmla="*/ 7 h 57"/>
                <a:gd name="T28" fmla="*/ 51 w 52"/>
                <a:gd name="T29" fmla="*/ 16 h 57"/>
                <a:gd name="T30" fmla="*/ 44 w 52"/>
                <a:gd name="T31" fmla="*/ 18 h 57"/>
                <a:gd name="T32" fmla="*/ 41 w 52"/>
                <a:gd name="T33" fmla="*/ 11 h 57"/>
                <a:gd name="T34" fmla="*/ 36 w 52"/>
                <a:gd name="T35" fmla="*/ 8 h 57"/>
                <a:gd name="T36" fmla="*/ 28 w 52"/>
                <a:gd name="T37" fmla="*/ 6 h 57"/>
                <a:gd name="T38" fmla="*/ 19 w 52"/>
                <a:gd name="T39" fmla="*/ 8 h 57"/>
                <a:gd name="T40" fmla="*/ 13 w 52"/>
                <a:gd name="T41" fmla="*/ 12 h 57"/>
                <a:gd name="T42" fmla="*/ 10 w 52"/>
                <a:gd name="T43" fmla="*/ 17 h 57"/>
                <a:gd name="T44" fmla="*/ 8 w 52"/>
                <a:gd name="T45" fmla="*/ 28 h 57"/>
                <a:gd name="T46" fmla="*/ 10 w 52"/>
                <a:gd name="T47" fmla="*/ 41 h 57"/>
                <a:gd name="T48" fmla="*/ 18 w 52"/>
                <a:gd name="T49" fmla="*/ 48 h 57"/>
                <a:gd name="T50" fmla="*/ 28 w 52"/>
                <a:gd name="T51" fmla="*/ 51 h 57"/>
                <a:gd name="T52" fmla="*/ 37 w 52"/>
                <a:gd name="T53" fmla="*/ 49 h 57"/>
                <a:gd name="T54" fmla="*/ 44 w 52"/>
                <a:gd name="T55" fmla="*/ 45 h 57"/>
                <a:gd name="T56" fmla="*/ 44 w 52"/>
                <a:gd name="T57" fmla="*/ 34 h 57"/>
                <a:gd name="T58" fmla="*/ 28 w 52"/>
                <a:gd name="T5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57">
                  <a:moveTo>
                    <a:pt x="28" y="34"/>
                  </a:moveTo>
                  <a:cubicBezTo>
                    <a:pt x="28" y="28"/>
                    <a:pt x="28" y="28"/>
                    <a:pt x="28" y="28"/>
                  </a:cubicBezTo>
                  <a:cubicBezTo>
                    <a:pt x="52" y="28"/>
                    <a:pt x="52" y="28"/>
                    <a:pt x="52" y="28"/>
                  </a:cubicBezTo>
                  <a:cubicBezTo>
                    <a:pt x="52" y="49"/>
                    <a:pt x="52" y="49"/>
                    <a:pt x="52" y="49"/>
                  </a:cubicBezTo>
                  <a:cubicBezTo>
                    <a:pt x="48" y="51"/>
                    <a:pt x="44" y="54"/>
                    <a:pt x="40" y="55"/>
                  </a:cubicBezTo>
                  <a:cubicBezTo>
                    <a:pt x="36" y="57"/>
                    <a:pt x="33" y="57"/>
                    <a:pt x="28" y="57"/>
                  </a:cubicBezTo>
                  <a:cubicBezTo>
                    <a:pt x="23" y="57"/>
                    <a:pt x="18" y="56"/>
                    <a:pt x="14" y="54"/>
                  </a:cubicBezTo>
                  <a:cubicBezTo>
                    <a:pt x="9" y="51"/>
                    <a:pt x="6" y="48"/>
                    <a:pt x="3" y="44"/>
                  </a:cubicBezTo>
                  <a:cubicBezTo>
                    <a:pt x="1" y="39"/>
                    <a:pt x="0" y="34"/>
                    <a:pt x="0" y="29"/>
                  </a:cubicBezTo>
                  <a:cubicBezTo>
                    <a:pt x="0" y="23"/>
                    <a:pt x="1" y="18"/>
                    <a:pt x="3" y="14"/>
                  </a:cubicBezTo>
                  <a:cubicBezTo>
                    <a:pt x="6" y="9"/>
                    <a:pt x="9" y="5"/>
                    <a:pt x="13" y="3"/>
                  </a:cubicBezTo>
                  <a:cubicBezTo>
                    <a:pt x="17" y="1"/>
                    <a:pt x="22" y="0"/>
                    <a:pt x="28" y="0"/>
                  </a:cubicBezTo>
                  <a:cubicBezTo>
                    <a:pt x="32" y="0"/>
                    <a:pt x="36" y="0"/>
                    <a:pt x="39" y="2"/>
                  </a:cubicBezTo>
                  <a:cubicBezTo>
                    <a:pt x="42" y="3"/>
                    <a:pt x="45" y="5"/>
                    <a:pt x="46" y="7"/>
                  </a:cubicBezTo>
                  <a:cubicBezTo>
                    <a:pt x="48" y="9"/>
                    <a:pt x="50" y="13"/>
                    <a:pt x="51" y="16"/>
                  </a:cubicBezTo>
                  <a:cubicBezTo>
                    <a:pt x="44" y="18"/>
                    <a:pt x="44" y="18"/>
                    <a:pt x="44" y="18"/>
                  </a:cubicBezTo>
                  <a:cubicBezTo>
                    <a:pt x="43" y="15"/>
                    <a:pt x="42" y="13"/>
                    <a:pt x="41" y="11"/>
                  </a:cubicBezTo>
                  <a:cubicBezTo>
                    <a:pt x="40" y="10"/>
                    <a:pt x="38" y="8"/>
                    <a:pt x="36" y="8"/>
                  </a:cubicBezTo>
                  <a:cubicBezTo>
                    <a:pt x="33" y="7"/>
                    <a:pt x="31" y="6"/>
                    <a:pt x="28" y="6"/>
                  </a:cubicBezTo>
                  <a:cubicBezTo>
                    <a:pt x="25" y="6"/>
                    <a:pt x="22" y="7"/>
                    <a:pt x="19" y="8"/>
                  </a:cubicBezTo>
                  <a:cubicBezTo>
                    <a:pt x="17" y="9"/>
                    <a:pt x="15" y="10"/>
                    <a:pt x="13" y="12"/>
                  </a:cubicBezTo>
                  <a:cubicBezTo>
                    <a:pt x="12" y="13"/>
                    <a:pt x="11" y="15"/>
                    <a:pt x="10" y="17"/>
                  </a:cubicBezTo>
                  <a:cubicBezTo>
                    <a:pt x="8" y="21"/>
                    <a:pt x="8" y="24"/>
                    <a:pt x="8" y="28"/>
                  </a:cubicBezTo>
                  <a:cubicBezTo>
                    <a:pt x="8" y="33"/>
                    <a:pt x="9" y="37"/>
                    <a:pt x="10" y="41"/>
                  </a:cubicBezTo>
                  <a:cubicBezTo>
                    <a:pt x="12" y="44"/>
                    <a:pt x="14" y="47"/>
                    <a:pt x="18" y="48"/>
                  </a:cubicBezTo>
                  <a:cubicBezTo>
                    <a:pt x="21" y="50"/>
                    <a:pt x="24" y="51"/>
                    <a:pt x="28" y="51"/>
                  </a:cubicBezTo>
                  <a:cubicBezTo>
                    <a:pt x="31" y="51"/>
                    <a:pt x="34" y="50"/>
                    <a:pt x="37" y="49"/>
                  </a:cubicBezTo>
                  <a:cubicBezTo>
                    <a:pt x="40" y="48"/>
                    <a:pt x="43" y="46"/>
                    <a:pt x="44" y="45"/>
                  </a:cubicBezTo>
                  <a:cubicBezTo>
                    <a:pt x="44" y="34"/>
                    <a:pt x="44" y="34"/>
                    <a:pt x="44" y="34"/>
                  </a:cubicBezTo>
                  <a:lnTo>
                    <a:pt x="28" y="34"/>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noEditPoints="1"/>
            </p:cNvSpPr>
            <p:nvPr userDrawn="1"/>
          </p:nvSpPr>
          <p:spPr bwMode="auto">
            <a:xfrm>
              <a:off x="856" y="1265"/>
              <a:ext cx="122" cy="130"/>
            </a:xfrm>
            <a:custGeom>
              <a:avLst/>
              <a:gdLst>
                <a:gd name="T0" fmla="*/ 0 w 52"/>
                <a:gd name="T1" fmla="*/ 55 h 55"/>
                <a:gd name="T2" fmla="*/ 21 w 52"/>
                <a:gd name="T3" fmla="*/ 0 h 55"/>
                <a:gd name="T4" fmla="*/ 29 w 52"/>
                <a:gd name="T5" fmla="*/ 0 h 55"/>
                <a:gd name="T6" fmla="*/ 52 w 52"/>
                <a:gd name="T7" fmla="*/ 55 h 55"/>
                <a:gd name="T8" fmla="*/ 44 w 52"/>
                <a:gd name="T9" fmla="*/ 55 h 55"/>
                <a:gd name="T10" fmla="*/ 37 w 52"/>
                <a:gd name="T11" fmla="*/ 38 h 55"/>
                <a:gd name="T12" fmla="*/ 14 w 52"/>
                <a:gd name="T13" fmla="*/ 38 h 55"/>
                <a:gd name="T14" fmla="*/ 8 w 52"/>
                <a:gd name="T15" fmla="*/ 55 h 55"/>
                <a:gd name="T16" fmla="*/ 0 w 52"/>
                <a:gd name="T17" fmla="*/ 55 h 55"/>
                <a:gd name="T18" fmla="*/ 16 w 52"/>
                <a:gd name="T19" fmla="*/ 32 h 55"/>
                <a:gd name="T20" fmla="*/ 35 w 52"/>
                <a:gd name="T21" fmla="*/ 32 h 55"/>
                <a:gd name="T22" fmla="*/ 29 w 52"/>
                <a:gd name="T23" fmla="*/ 17 h 55"/>
                <a:gd name="T24" fmla="*/ 25 w 52"/>
                <a:gd name="T25" fmla="*/ 6 h 55"/>
                <a:gd name="T26" fmla="*/ 22 w 52"/>
                <a:gd name="T27" fmla="*/ 16 h 55"/>
                <a:gd name="T28" fmla="*/ 16 w 52"/>
                <a:gd name="T29" fmla="*/ 3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5">
                  <a:moveTo>
                    <a:pt x="0" y="55"/>
                  </a:moveTo>
                  <a:cubicBezTo>
                    <a:pt x="21" y="0"/>
                    <a:pt x="21" y="0"/>
                    <a:pt x="21" y="0"/>
                  </a:cubicBezTo>
                  <a:cubicBezTo>
                    <a:pt x="29" y="0"/>
                    <a:pt x="29" y="0"/>
                    <a:pt x="29" y="0"/>
                  </a:cubicBezTo>
                  <a:cubicBezTo>
                    <a:pt x="52" y="55"/>
                    <a:pt x="52" y="55"/>
                    <a:pt x="52" y="55"/>
                  </a:cubicBezTo>
                  <a:cubicBezTo>
                    <a:pt x="44" y="55"/>
                    <a:pt x="44" y="55"/>
                    <a:pt x="44" y="55"/>
                  </a:cubicBezTo>
                  <a:cubicBezTo>
                    <a:pt x="37" y="38"/>
                    <a:pt x="37" y="38"/>
                    <a:pt x="37" y="38"/>
                  </a:cubicBezTo>
                  <a:cubicBezTo>
                    <a:pt x="14" y="38"/>
                    <a:pt x="14" y="38"/>
                    <a:pt x="14" y="38"/>
                  </a:cubicBezTo>
                  <a:cubicBezTo>
                    <a:pt x="8" y="55"/>
                    <a:pt x="8" y="55"/>
                    <a:pt x="8" y="55"/>
                  </a:cubicBezTo>
                  <a:lnTo>
                    <a:pt x="0" y="55"/>
                  </a:lnTo>
                  <a:close/>
                  <a:moveTo>
                    <a:pt x="16" y="32"/>
                  </a:moveTo>
                  <a:cubicBezTo>
                    <a:pt x="35" y="32"/>
                    <a:pt x="35" y="32"/>
                    <a:pt x="35" y="32"/>
                  </a:cubicBezTo>
                  <a:cubicBezTo>
                    <a:pt x="29" y="17"/>
                    <a:pt x="29" y="17"/>
                    <a:pt x="29" y="17"/>
                  </a:cubicBezTo>
                  <a:cubicBezTo>
                    <a:pt x="27" y="12"/>
                    <a:pt x="26" y="9"/>
                    <a:pt x="25" y="6"/>
                  </a:cubicBezTo>
                  <a:cubicBezTo>
                    <a:pt x="24" y="9"/>
                    <a:pt x="23" y="13"/>
                    <a:pt x="22" y="16"/>
                  </a:cubicBezTo>
                  <a:lnTo>
                    <a:pt x="16" y="32"/>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1047" y="1263"/>
              <a:ext cx="106" cy="134"/>
            </a:xfrm>
            <a:custGeom>
              <a:avLst/>
              <a:gdLst>
                <a:gd name="T0" fmla="*/ 0 w 45"/>
                <a:gd name="T1" fmla="*/ 38 h 57"/>
                <a:gd name="T2" fmla="*/ 7 w 45"/>
                <a:gd name="T3" fmla="*/ 38 h 57"/>
                <a:gd name="T4" fmla="*/ 9 w 45"/>
                <a:gd name="T5" fmla="*/ 45 h 57"/>
                <a:gd name="T6" fmla="*/ 15 w 45"/>
                <a:gd name="T7" fmla="*/ 49 h 57"/>
                <a:gd name="T8" fmla="*/ 24 w 45"/>
                <a:gd name="T9" fmla="*/ 51 h 57"/>
                <a:gd name="T10" fmla="*/ 31 w 45"/>
                <a:gd name="T11" fmla="*/ 49 h 57"/>
                <a:gd name="T12" fmla="*/ 36 w 45"/>
                <a:gd name="T13" fmla="*/ 46 h 57"/>
                <a:gd name="T14" fmla="*/ 37 w 45"/>
                <a:gd name="T15" fmla="*/ 41 h 57"/>
                <a:gd name="T16" fmla="*/ 36 w 45"/>
                <a:gd name="T17" fmla="*/ 37 h 57"/>
                <a:gd name="T18" fmla="*/ 31 w 45"/>
                <a:gd name="T19" fmla="*/ 33 h 57"/>
                <a:gd name="T20" fmla="*/ 21 w 45"/>
                <a:gd name="T21" fmla="*/ 31 h 57"/>
                <a:gd name="T22" fmla="*/ 10 w 45"/>
                <a:gd name="T23" fmla="*/ 27 h 57"/>
                <a:gd name="T24" fmla="*/ 4 w 45"/>
                <a:gd name="T25" fmla="*/ 22 h 57"/>
                <a:gd name="T26" fmla="*/ 2 w 45"/>
                <a:gd name="T27" fmla="*/ 15 h 57"/>
                <a:gd name="T28" fmla="*/ 5 w 45"/>
                <a:gd name="T29" fmla="*/ 7 h 57"/>
                <a:gd name="T30" fmla="*/ 12 w 45"/>
                <a:gd name="T31" fmla="*/ 2 h 57"/>
                <a:gd name="T32" fmla="*/ 22 w 45"/>
                <a:gd name="T33" fmla="*/ 0 h 57"/>
                <a:gd name="T34" fmla="*/ 33 w 45"/>
                <a:gd name="T35" fmla="*/ 2 h 57"/>
                <a:gd name="T36" fmla="*/ 40 w 45"/>
                <a:gd name="T37" fmla="*/ 8 h 57"/>
                <a:gd name="T38" fmla="*/ 43 w 45"/>
                <a:gd name="T39" fmla="*/ 16 h 57"/>
                <a:gd name="T40" fmla="*/ 36 w 45"/>
                <a:gd name="T41" fmla="*/ 17 h 57"/>
                <a:gd name="T42" fmla="*/ 32 w 45"/>
                <a:gd name="T43" fmla="*/ 9 h 57"/>
                <a:gd name="T44" fmla="*/ 22 w 45"/>
                <a:gd name="T45" fmla="*/ 6 h 57"/>
                <a:gd name="T46" fmla="*/ 13 w 45"/>
                <a:gd name="T47" fmla="*/ 9 h 57"/>
                <a:gd name="T48" fmla="*/ 9 w 45"/>
                <a:gd name="T49" fmla="*/ 15 h 57"/>
                <a:gd name="T50" fmla="*/ 12 w 45"/>
                <a:gd name="T51" fmla="*/ 20 h 57"/>
                <a:gd name="T52" fmla="*/ 23 w 45"/>
                <a:gd name="T53" fmla="*/ 23 h 57"/>
                <a:gd name="T54" fmla="*/ 35 w 45"/>
                <a:gd name="T55" fmla="*/ 27 h 57"/>
                <a:gd name="T56" fmla="*/ 42 w 45"/>
                <a:gd name="T57" fmla="*/ 33 h 57"/>
                <a:gd name="T58" fmla="*/ 45 w 45"/>
                <a:gd name="T59" fmla="*/ 41 h 57"/>
                <a:gd name="T60" fmla="*/ 42 w 45"/>
                <a:gd name="T61" fmla="*/ 49 h 57"/>
                <a:gd name="T62" fmla="*/ 35 w 45"/>
                <a:gd name="T63" fmla="*/ 55 h 57"/>
                <a:gd name="T64" fmla="*/ 24 w 45"/>
                <a:gd name="T65" fmla="*/ 57 h 57"/>
                <a:gd name="T66" fmla="*/ 11 w 45"/>
                <a:gd name="T67" fmla="*/ 55 h 57"/>
                <a:gd name="T68" fmla="*/ 3 w 45"/>
                <a:gd name="T69" fmla="*/ 48 h 57"/>
                <a:gd name="T70" fmla="*/ 0 w 45"/>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7">
                  <a:moveTo>
                    <a:pt x="0" y="38"/>
                  </a:moveTo>
                  <a:cubicBezTo>
                    <a:pt x="7" y="38"/>
                    <a:pt x="7" y="38"/>
                    <a:pt x="7" y="38"/>
                  </a:cubicBezTo>
                  <a:cubicBezTo>
                    <a:pt x="8" y="41"/>
                    <a:pt x="8" y="43"/>
                    <a:pt x="9" y="45"/>
                  </a:cubicBezTo>
                  <a:cubicBezTo>
                    <a:pt x="11" y="46"/>
                    <a:pt x="13" y="48"/>
                    <a:pt x="15" y="49"/>
                  </a:cubicBezTo>
                  <a:cubicBezTo>
                    <a:pt x="18" y="50"/>
                    <a:pt x="20" y="51"/>
                    <a:pt x="24" y="51"/>
                  </a:cubicBezTo>
                  <a:cubicBezTo>
                    <a:pt x="26" y="51"/>
                    <a:pt x="29" y="50"/>
                    <a:pt x="31" y="49"/>
                  </a:cubicBezTo>
                  <a:cubicBezTo>
                    <a:pt x="33" y="49"/>
                    <a:pt x="35" y="47"/>
                    <a:pt x="36" y="46"/>
                  </a:cubicBezTo>
                  <a:cubicBezTo>
                    <a:pt x="37" y="45"/>
                    <a:pt x="37" y="43"/>
                    <a:pt x="37" y="41"/>
                  </a:cubicBezTo>
                  <a:cubicBezTo>
                    <a:pt x="37" y="39"/>
                    <a:pt x="37" y="38"/>
                    <a:pt x="36" y="37"/>
                  </a:cubicBezTo>
                  <a:cubicBezTo>
                    <a:pt x="35" y="35"/>
                    <a:pt x="33" y="34"/>
                    <a:pt x="31" y="33"/>
                  </a:cubicBezTo>
                  <a:cubicBezTo>
                    <a:pt x="29" y="33"/>
                    <a:pt x="26" y="32"/>
                    <a:pt x="21" y="31"/>
                  </a:cubicBezTo>
                  <a:cubicBezTo>
                    <a:pt x="16" y="29"/>
                    <a:pt x="12" y="28"/>
                    <a:pt x="10" y="27"/>
                  </a:cubicBezTo>
                  <a:cubicBezTo>
                    <a:pt x="8" y="26"/>
                    <a:pt x="6" y="24"/>
                    <a:pt x="4" y="22"/>
                  </a:cubicBezTo>
                  <a:cubicBezTo>
                    <a:pt x="3" y="20"/>
                    <a:pt x="2" y="18"/>
                    <a:pt x="2" y="15"/>
                  </a:cubicBezTo>
                  <a:cubicBezTo>
                    <a:pt x="2" y="12"/>
                    <a:pt x="3" y="10"/>
                    <a:pt x="5" y="7"/>
                  </a:cubicBezTo>
                  <a:cubicBezTo>
                    <a:pt x="6" y="5"/>
                    <a:pt x="9" y="3"/>
                    <a:pt x="12" y="2"/>
                  </a:cubicBezTo>
                  <a:cubicBezTo>
                    <a:pt x="15" y="0"/>
                    <a:pt x="18" y="0"/>
                    <a:pt x="22" y="0"/>
                  </a:cubicBezTo>
                  <a:cubicBezTo>
                    <a:pt x="26" y="0"/>
                    <a:pt x="30" y="0"/>
                    <a:pt x="33" y="2"/>
                  </a:cubicBezTo>
                  <a:cubicBezTo>
                    <a:pt x="36" y="3"/>
                    <a:pt x="38" y="5"/>
                    <a:pt x="40" y="8"/>
                  </a:cubicBezTo>
                  <a:cubicBezTo>
                    <a:pt x="42" y="10"/>
                    <a:pt x="43" y="13"/>
                    <a:pt x="43" y="16"/>
                  </a:cubicBezTo>
                  <a:cubicBezTo>
                    <a:pt x="36" y="17"/>
                    <a:pt x="36" y="17"/>
                    <a:pt x="36" y="17"/>
                  </a:cubicBezTo>
                  <a:cubicBezTo>
                    <a:pt x="35" y="13"/>
                    <a:pt x="34" y="11"/>
                    <a:pt x="32" y="9"/>
                  </a:cubicBezTo>
                  <a:cubicBezTo>
                    <a:pt x="30" y="7"/>
                    <a:pt x="27" y="6"/>
                    <a:pt x="22" y="6"/>
                  </a:cubicBezTo>
                  <a:cubicBezTo>
                    <a:pt x="18" y="6"/>
                    <a:pt x="15" y="7"/>
                    <a:pt x="13" y="9"/>
                  </a:cubicBezTo>
                  <a:cubicBezTo>
                    <a:pt x="10" y="10"/>
                    <a:pt x="9" y="12"/>
                    <a:pt x="9" y="15"/>
                  </a:cubicBezTo>
                  <a:cubicBezTo>
                    <a:pt x="9" y="17"/>
                    <a:pt x="10" y="18"/>
                    <a:pt x="12" y="20"/>
                  </a:cubicBezTo>
                  <a:cubicBezTo>
                    <a:pt x="13" y="21"/>
                    <a:pt x="17" y="22"/>
                    <a:pt x="23" y="23"/>
                  </a:cubicBezTo>
                  <a:cubicBezTo>
                    <a:pt x="29" y="25"/>
                    <a:pt x="33" y="26"/>
                    <a:pt x="35" y="27"/>
                  </a:cubicBezTo>
                  <a:cubicBezTo>
                    <a:pt x="38" y="29"/>
                    <a:pt x="41" y="30"/>
                    <a:pt x="42" y="33"/>
                  </a:cubicBezTo>
                  <a:cubicBezTo>
                    <a:pt x="44" y="35"/>
                    <a:pt x="45" y="38"/>
                    <a:pt x="45" y="41"/>
                  </a:cubicBezTo>
                  <a:cubicBezTo>
                    <a:pt x="45" y="44"/>
                    <a:pt x="44" y="46"/>
                    <a:pt x="42" y="49"/>
                  </a:cubicBezTo>
                  <a:cubicBezTo>
                    <a:pt x="40" y="52"/>
                    <a:pt x="38" y="54"/>
                    <a:pt x="35" y="55"/>
                  </a:cubicBezTo>
                  <a:cubicBezTo>
                    <a:pt x="32" y="57"/>
                    <a:pt x="28" y="57"/>
                    <a:pt x="24" y="57"/>
                  </a:cubicBezTo>
                  <a:cubicBezTo>
                    <a:pt x="19" y="57"/>
                    <a:pt x="15" y="57"/>
                    <a:pt x="11" y="55"/>
                  </a:cubicBezTo>
                  <a:cubicBezTo>
                    <a:pt x="8" y="54"/>
                    <a:pt x="5" y="51"/>
                    <a:pt x="3" y="48"/>
                  </a:cubicBezTo>
                  <a:cubicBezTo>
                    <a:pt x="1" y="45"/>
                    <a:pt x="0" y="42"/>
                    <a:pt x="0" y="38"/>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1335" y="1265"/>
              <a:ext cx="104" cy="130"/>
            </a:xfrm>
            <a:custGeom>
              <a:avLst/>
              <a:gdLst>
                <a:gd name="T0" fmla="*/ 43 w 104"/>
                <a:gd name="T1" fmla="*/ 130 h 130"/>
                <a:gd name="T2" fmla="*/ 43 w 104"/>
                <a:gd name="T3" fmla="*/ 14 h 130"/>
                <a:gd name="T4" fmla="*/ 0 w 104"/>
                <a:gd name="T5" fmla="*/ 14 h 130"/>
                <a:gd name="T6" fmla="*/ 0 w 104"/>
                <a:gd name="T7" fmla="*/ 0 h 130"/>
                <a:gd name="T8" fmla="*/ 104 w 104"/>
                <a:gd name="T9" fmla="*/ 0 h 130"/>
                <a:gd name="T10" fmla="*/ 104 w 104"/>
                <a:gd name="T11" fmla="*/ 14 h 130"/>
                <a:gd name="T12" fmla="*/ 62 w 104"/>
                <a:gd name="T13" fmla="*/ 14 h 130"/>
                <a:gd name="T14" fmla="*/ 62 w 104"/>
                <a:gd name="T15" fmla="*/ 130 h 130"/>
                <a:gd name="T16" fmla="*/ 43 w 10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30">
                  <a:moveTo>
                    <a:pt x="43" y="130"/>
                  </a:moveTo>
                  <a:lnTo>
                    <a:pt x="43" y="14"/>
                  </a:lnTo>
                  <a:lnTo>
                    <a:pt x="0" y="14"/>
                  </a:lnTo>
                  <a:lnTo>
                    <a:pt x="0" y="0"/>
                  </a:lnTo>
                  <a:lnTo>
                    <a:pt x="104" y="0"/>
                  </a:lnTo>
                  <a:lnTo>
                    <a:pt x="104" y="14"/>
                  </a:lnTo>
                  <a:lnTo>
                    <a:pt x="62" y="14"/>
                  </a:lnTo>
                  <a:lnTo>
                    <a:pt x="62" y="130"/>
                  </a:lnTo>
                  <a:lnTo>
                    <a:pt x="43" y="13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noEditPoints="1"/>
            </p:cNvSpPr>
            <p:nvPr userDrawn="1"/>
          </p:nvSpPr>
          <p:spPr bwMode="auto">
            <a:xfrm>
              <a:off x="1519" y="1265"/>
              <a:ext cx="116" cy="130"/>
            </a:xfrm>
            <a:custGeom>
              <a:avLst/>
              <a:gdLst>
                <a:gd name="T0" fmla="*/ 0 w 49"/>
                <a:gd name="T1" fmla="*/ 55 h 55"/>
                <a:gd name="T2" fmla="*/ 0 w 49"/>
                <a:gd name="T3" fmla="*/ 0 h 55"/>
                <a:gd name="T4" fmla="*/ 24 w 49"/>
                <a:gd name="T5" fmla="*/ 0 h 55"/>
                <a:gd name="T6" fmla="*/ 36 w 49"/>
                <a:gd name="T7" fmla="*/ 1 h 55"/>
                <a:gd name="T8" fmla="*/ 42 w 49"/>
                <a:gd name="T9" fmla="*/ 6 h 55"/>
                <a:gd name="T10" fmla="*/ 44 w 49"/>
                <a:gd name="T11" fmla="*/ 15 h 55"/>
                <a:gd name="T12" fmla="*/ 40 w 49"/>
                <a:gd name="T13" fmla="*/ 25 h 55"/>
                <a:gd name="T14" fmla="*/ 28 w 49"/>
                <a:gd name="T15" fmla="*/ 30 h 55"/>
                <a:gd name="T16" fmla="*/ 33 w 49"/>
                <a:gd name="T17" fmla="*/ 33 h 55"/>
                <a:gd name="T18" fmla="*/ 39 w 49"/>
                <a:gd name="T19" fmla="*/ 40 h 55"/>
                <a:gd name="T20" fmla="*/ 49 w 49"/>
                <a:gd name="T21" fmla="*/ 55 h 55"/>
                <a:gd name="T22" fmla="*/ 39 w 49"/>
                <a:gd name="T23" fmla="*/ 55 h 55"/>
                <a:gd name="T24" fmla="*/ 32 w 49"/>
                <a:gd name="T25" fmla="*/ 44 h 55"/>
                <a:gd name="T26" fmla="*/ 27 w 49"/>
                <a:gd name="T27" fmla="*/ 36 h 55"/>
                <a:gd name="T28" fmla="*/ 23 w 49"/>
                <a:gd name="T29" fmla="*/ 32 h 55"/>
                <a:gd name="T30" fmla="*/ 20 w 49"/>
                <a:gd name="T31" fmla="*/ 31 h 55"/>
                <a:gd name="T32" fmla="*/ 16 w 49"/>
                <a:gd name="T33" fmla="*/ 31 h 55"/>
                <a:gd name="T34" fmla="*/ 7 w 49"/>
                <a:gd name="T35" fmla="*/ 31 h 55"/>
                <a:gd name="T36" fmla="*/ 7 w 49"/>
                <a:gd name="T37" fmla="*/ 55 h 55"/>
                <a:gd name="T38" fmla="*/ 0 w 49"/>
                <a:gd name="T39" fmla="*/ 55 h 55"/>
                <a:gd name="T40" fmla="*/ 7 w 49"/>
                <a:gd name="T41" fmla="*/ 24 h 55"/>
                <a:gd name="T42" fmla="*/ 23 w 49"/>
                <a:gd name="T43" fmla="*/ 24 h 55"/>
                <a:gd name="T44" fmla="*/ 31 w 49"/>
                <a:gd name="T45" fmla="*/ 23 h 55"/>
                <a:gd name="T46" fmla="*/ 35 w 49"/>
                <a:gd name="T47" fmla="*/ 20 h 55"/>
                <a:gd name="T48" fmla="*/ 37 w 49"/>
                <a:gd name="T49" fmla="*/ 15 h 55"/>
                <a:gd name="T50" fmla="*/ 34 w 49"/>
                <a:gd name="T51" fmla="*/ 8 h 55"/>
                <a:gd name="T52" fmla="*/ 25 w 49"/>
                <a:gd name="T53" fmla="*/ 6 h 55"/>
                <a:gd name="T54" fmla="*/ 7 w 49"/>
                <a:gd name="T55" fmla="*/ 6 h 55"/>
                <a:gd name="T56" fmla="*/ 7 w 49"/>
                <a:gd name="T5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5">
                  <a:moveTo>
                    <a:pt x="0" y="55"/>
                  </a:moveTo>
                  <a:cubicBezTo>
                    <a:pt x="0" y="0"/>
                    <a:pt x="0" y="0"/>
                    <a:pt x="0" y="0"/>
                  </a:cubicBezTo>
                  <a:cubicBezTo>
                    <a:pt x="24" y="0"/>
                    <a:pt x="24" y="0"/>
                    <a:pt x="24" y="0"/>
                  </a:cubicBezTo>
                  <a:cubicBezTo>
                    <a:pt x="29" y="0"/>
                    <a:pt x="33" y="0"/>
                    <a:pt x="36" y="1"/>
                  </a:cubicBezTo>
                  <a:cubicBezTo>
                    <a:pt x="38" y="2"/>
                    <a:pt x="40" y="4"/>
                    <a:pt x="42" y="6"/>
                  </a:cubicBezTo>
                  <a:cubicBezTo>
                    <a:pt x="43" y="9"/>
                    <a:pt x="44" y="12"/>
                    <a:pt x="44" y="15"/>
                  </a:cubicBezTo>
                  <a:cubicBezTo>
                    <a:pt x="44" y="19"/>
                    <a:pt x="43" y="22"/>
                    <a:pt x="40" y="25"/>
                  </a:cubicBezTo>
                  <a:cubicBezTo>
                    <a:pt x="38" y="28"/>
                    <a:pt x="34" y="29"/>
                    <a:pt x="28" y="30"/>
                  </a:cubicBezTo>
                  <a:cubicBezTo>
                    <a:pt x="30" y="31"/>
                    <a:pt x="32" y="32"/>
                    <a:pt x="33" y="33"/>
                  </a:cubicBezTo>
                  <a:cubicBezTo>
                    <a:pt x="35" y="35"/>
                    <a:pt x="37" y="37"/>
                    <a:pt x="39" y="40"/>
                  </a:cubicBezTo>
                  <a:cubicBezTo>
                    <a:pt x="49" y="55"/>
                    <a:pt x="49" y="55"/>
                    <a:pt x="49" y="55"/>
                  </a:cubicBezTo>
                  <a:cubicBezTo>
                    <a:pt x="39" y="55"/>
                    <a:pt x="39" y="55"/>
                    <a:pt x="39" y="55"/>
                  </a:cubicBezTo>
                  <a:cubicBezTo>
                    <a:pt x="32" y="44"/>
                    <a:pt x="32" y="44"/>
                    <a:pt x="32" y="44"/>
                  </a:cubicBezTo>
                  <a:cubicBezTo>
                    <a:pt x="30" y="40"/>
                    <a:pt x="28" y="38"/>
                    <a:pt x="27" y="36"/>
                  </a:cubicBezTo>
                  <a:cubicBezTo>
                    <a:pt x="25" y="34"/>
                    <a:pt x="24" y="33"/>
                    <a:pt x="23" y="32"/>
                  </a:cubicBezTo>
                  <a:cubicBezTo>
                    <a:pt x="22" y="32"/>
                    <a:pt x="21" y="31"/>
                    <a:pt x="20" y="31"/>
                  </a:cubicBezTo>
                  <a:cubicBezTo>
                    <a:pt x="19" y="31"/>
                    <a:pt x="17" y="31"/>
                    <a:pt x="16" y="31"/>
                  </a:cubicBezTo>
                  <a:cubicBezTo>
                    <a:pt x="7" y="31"/>
                    <a:pt x="7" y="31"/>
                    <a:pt x="7" y="31"/>
                  </a:cubicBezTo>
                  <a:cubicBezTo>
                    <a:pt x="7" y="55"/>
                    <a:pt x="7" y="55"/>
                    <a:pt x="7" y="55"/>
                  </a:cubicBezTo>
                  <a:lnTo>
                    <a:pt x="0" y="55"/>
                  </a:lnTo>
                  <a:close/>
                  <a:moveTo>
                    <a:pt x="7" y="24"/>
                  </a:moveTo>
                  <a:cubicBezTo>
                    <a:pt x="23" y="24"/>
                    <a:pt x="23" y="24"/>
                    <a:pt x="23" y="24"/>
                  </a:cubicBezTo>
                  <a:cubicBezTo>
                    <a:pt x="26" y="24"/>
                    <a:pt x="29" y="24"/>
                    <a:pt x="31" y="23"/>
                  </a:cubicBezTo>
                  <a:cubicBezTo>
                    <a:pt x="33" y="22"/>
                    <a:pt x="34" y="21"/>
                    <a:pt x="35" y="20"/>
                  </a:cubicBezTo>
                  <a:cubicBezTo>
                    <a:pt x="36" y="18"/>
                    <a:pt x="37" y="17"/>
                    <a:pt x="37" y="15"/>
                  </a:cubicBezTo>
                  <a:cubicBezTo>
                    <a:pt x="37" y="12"/>
                    <a:pt x="36" y="10"/>
                    <a:pt x="34" y="8"/>
                  </a:cubicBezTo>
                  <a:cubicBezTo>
                    <a:pt x="32" y="7"/>
                    <a:pt x="29" y="6"/>
                    <a:pt x="25" y="6"/>
                  </a:cubicBezTo>
                  <a:cubicBezTo>
                    <a:pt x="7" y="6"/>
                    <a:pt x="7" y="6"/>
                    <a:pt x="7" y="6"/>
                  </a:cubicBezTo>
                  <a:lnTo>
                    <a:pt x="7" y="24"/>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9"/>
            <p:cNvSpPr>
              <a:spLocks noEditPoints="1"/>
            </p:cNvSpPr>
            <p:nvPr userDrawn="1"/>
          </p:nvSpPr>
          <p:spPr bwMode="auto">
            <a:xfrm>
              <a:off x="1697" y="1265"/>
              <a:ext cx="122" cy="130"/>
            </a:xfrm>
            <a:custGeom>
              <a:avLst/>
              <a:gdLst>
                <a:gd name="T0" fmla="*/ 0 w 52"/>
                <a:gd name="T1" fmla="*/ 55 h 55"/>
                <a:gd name="T2" fmla="*/ 22 w 52"/>
                <a:gd name="T3" fmla="*/ 0 h 55"/>
                <a:gd name="T4" fmla="*/ 30 w 52"/>
                <a:gd name="T5" fmla="*/ 0 h 55"/>
                <a:gd name="T6" fmla="*/ 52 w 52"/>
                <a:gd name="T7" fmla="*/ 55 h 55"/>
                <a:gd name="T8" fmla="*/ 44 w 52"/>
                <a:gd name="T9" fmla="*/ 55 h 55"/>
                <a:gd name="T10" fmla="*/ 38 w 52"/>
                <a:gd name="T11" fmla="*/ 38 h 55"/>
                <a:gd name="T12" fmla="*/ 14 w 52"/>
                <a:gd name="T13" fmla="*/ 38 h 55"/>
                <a:gd name="T14" fmla="*/ 8 w 52"/>
                <a:gd name="T15" fmla="*/ 55 h 55"/>
                <a:gd name="T16" fmla="*/ 0 w 52"/>
                <a:gd name="T17" fmla="*/ 55 h 55"/>
                <a:gd name="T18" fmla="*/ 16 w 52"/>
                <a:gd name="T19" fmla="*/ 32 h 55"/>
                <a:gd name="T20" fmla="*/ 35 w 52"/>
                <a:gd name="T21" fmla="*/ 32 h 55"/>
                <a:gd name="T22" fmla="*/ 29 w 52"/>
                <a:gd name="T23" fmla="*/ 17 h 55"/>
                <a:gd name="T24" fmla="*/ 26 w 52"/>
                <a:gd name="T25" fmla="*/ 6 h 55"/>
                <a:gd name="T26" fmla="*/ 23 w 52"/>
                <a:gd name="T27" fmla="*/ 16 h 55"/>
                <a:gd name="T28" fmla="*/ 16 w 52"/>
                <a:gd name="T29" fmla="*/ 3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5">
                  <a:moveTo>
                    <a:pt x="0" y="55"/>
                  </a:moveTo>
                  <a:cubicBezTo>
                    <a:pt x="22" y="0"/>
                    <a:pt x="22" y="0"/>
                    <a:pt x="22" y="0"/>
                  </a:cubicBezTo>
                  <a:cubicBezTo>
                    <a:pt x="30" y="0"/>
                    <a:pt x="30" y="0"/>
                    <a:pt x="30" y="0"/>
                  </a:cubicBezTo>
                  <a:cubicBezTo>
                    <a:pt x="52" y="55"/>
                    <a:pt x="52" y="55"/>
                    <a:pt x="52" y="55"/>
                  </a:cubicBezTo>
                  <a:cubicBezTo>
                    <a:pt x="44" y="55"/>
                    <a:pt x="44" y="55"/>
                    <a:pt x="44" y="55"/>
                  </a:cubicBezTo>
                  <a:cubicBezTo>
                    <a:pt x="38" y="38"/>
                    <a:pt x="38" y="38"/>
                    <a:pt x="38" y="38"/>
                  </a:cubicBezTo>
                  <a:cubicBezTo>
                    <a:pt x="14" y="38"/>
                    <a:pt x="14" y="38"/>
                    <a:pt x="14" y="38"/>
                  </a:cubicBezTo>
                  <a:cubicBezTo>
                    <a:pt x="8" y="55"/>
                    <a:pt x="8" y="55"/>
                    <a:pt x="8" y="55"/>
                  </a:cubicBezTo>
                  <a:lnTo>
                    <a:pt x="0" y="55"/>
                  </a:lnTo>
                  <a:close/>
                  <a:moveTo>
                    <a:pt x="16" y="32"/>
                  </a:moveTo>
                  <a:cubicBezTo>
                    <a:pt x="35" y="32"/>
                    <a:pt x="35" y="32"/>
                    <a:pt x="35" y="32"/>
                  </a:cubicBezTo>
                  <a:cubicBezTo>
                    <a:pt x="29" y="17"/>
                    <a:pt x="29" y="17"/>
                    <a:pt x="29" y="17"/>
                  </a:cubicBezTo>
                  <a:cubicBezTo>
                    <a:pt x="28" y="12"/>
                    <a:pt x="26" y="9"/>
                    <a:pt x="26" y="6"/>
                  </a:cubicBezTo>
                  <a:cubicBezTo>
                    <a:pt x="25" y="9"/>
                    <a:pt x="24" y="13"/>
                    <a:pt x="23" y="16"/>
                  </a:cubicBezTo>
                  <a:lnTo>
                    <a:pt x="16" y="32"/>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0"/>
            <p:cNvSpPr>
              <a:spLocks/>
            </p:cNvSpPr>
            <p:nvPr userDrawn="1"/>
          </p:nvSpPr>
          <p:spPr bwMode="auto">
            <a:xfrm>
              <a:off x="1895" y="1265"/>
              <a:ext cx="104" cy="130"/>
            </a:xfrm>
            <a:custGeom>
              <a:avLst/>
              <a:gdLst>
                <a:gd name="T0" fmla="*/ 0 w 104"/>
                <a:gd name="T1" fmla="*/ 130 h 130"/>
                <a:gd name="T2" fmla="*/ 0 w 104"/>
                <a:gd name="T3" fmla="*/ 0 h 130"/>
                <a:gd name="T4" fmla="*/ 19 w 104"/>
                <a:gd name="T5" fmla="*/ 0 h 130"/>
                <a:gd name="T6" fmla="*/ 87 w 104"/>
                <a:gd name="T7" fmla="*/ 102 h 130"/>
                <a:gd name="T8" fmla="*/ 87 w 104"/>
                <a:gd name="T9" fmla="*/ 0 h 130"/>
                <a:gd name="T10" fmla="*/ 104 w 104"/>
                <a:gd name="T11" fmla="*/ 0 h 130"/>
                <a:gd name="T12" fmla="*/ 104 w 104"/>
                <a:gd name="T13" fmla="*/ 130 h 130"/>
                <a:gd name="T14" fmla="*/ 85 w 104"/>
                <a:gd name="T15" fmla="*/ 130 h 130"/>
                <a:gd name="T16" fmla="*/ 16 w 104"/>
                <a:gd name="T17" fmla="*/ 28 h 130"/>
                <a:gd name="T18" fmla="*/ 16 w 104"/>
                <a:gd name="T19" fmla="*/ 130 h 130"/>
                <a:gd name="T20" fmla="*/ 0 w 104"/>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0">
                  <a:moveTo>
                    <a:pt x="0" y="130"/>
                  </a:moveTo>
                  <a:lnTo>
                    <a:pt x="0" y="0"/>
                  </a:lnTo>
                  <a:lnTo>
                    <a:pt x="19" y="0"/>
                  </a:lnTo>
                  <a:lnTo>
                    <a:pt x="87" y="102"/>
                  </a:lnTo>
                  <a:lnTo>
                    <a:pt x="87" y="0"/>
                  </a:lnTo>
                  <a:lnTo>
                    <a:pt x="104" y="0"/>
                  </a:lnTo>
                  <a:lnTo>
                    <a:pt x="104" y="130"/>
                  </a:lnTo>
                  <a:lnTo>
                    <a:pt x="85" y="130"/>
                  </a:lnTo>
                  <a:lnTo>
                    <a:pt x="16" y="28"/>
                  </a:lnTo>
                  <a:lnTo>
                    <a:pt x="16" y="130"/>
                  </a:lnTo>
                  <a:lnTo>
                    <a:pt x="0" y="13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
            <p:cNvSpPr>
              <a:spLocks/>
            </p:cNvSpPr>
            <p:nvPr userDrawn="1"/>
          </p:nvSpPr>
          <p:spPr bwMode="auto">
            <a:xfrm>
              <a:off x="2082" y="1263"/>
              <a:ext cx="106" cy="134"/>
            </a:xfrm>
            <a:custGeom>
              <a:avLst/>
              <a:gdLst>
                <a:gd name="T0" fmla="*/ 0 w 45"/>
                <a:gd name="T1" fmla="*/ 38 h 57"/>
                <a:gd name="T2" fmla="*/ 7 w 45"/>
                <a:gd name="T3" fmla="*/ 38 h 57"/>
                <a:gd name="T4" fmla="*/ 10 w 45"/>
                <a:gd name="T5" fmla="*/ 45 h 57"/>
                <a:gd name="T6" fmla="*/ 15 w 45"/>
                <a:gd name="T7" fmla="*/ 49 h 57"/>
                <a:gd name="T8" fmla="*/ 24 w 45"/>
                <a:gd name="T9" fmla="*/ 51 h 57"/>
                <a:gd name="T10" fmla="*/ 31 w 45"/>
                <a:gd name="T11" fmla="*/ 49 h 57"/>
                <a:gd name="T12" fmla="*/ 36 w 45"/>
                <a:gd name="T13" fmla="*/ 46 h 57"/>
                <a:gd name="T14" fmla="*/ 38 w 45"/>
                <a:gd name="T15" fmla="*/ 41 h 57"/>
                <a:gd name="T16" fmla="*/ 36 w 45"/>
                <a:gd name="T17" fmla="*/ 37 h 57"/>
                <a:gd name="T18" fmla="*/ 31 w 45"/>
                <a:gd name="T19" fmla="*/ 33 h 57"/>
                <a:gd name="T20" fmla="*/ 21 w 45"/>
                <a:gd name="T21" fmla="*/ 31 h 57"/>
                <a:gd name="T22" fmla="*/ 10 w 45"/>
                <a:gd name="T23" fmla="*/ 27 h 57"/>
                <a:gd name="T24" fmla="*/ 5 w 45"/>
                <a:gd name="T25" fmla="*/ 22 h 57"/>
                <a:gd name="T26" fmla="*/ 3 w 45"/>
                <a:gd name="T27" fmla="*/ 15 h 57"/>
                <a:gd name="T28" fmla="*/ 5 w 45"/>
                <a:gd name="T29" fmla="*/ 7 h 57"/>
                <a:gd name="T30" fmla="*/ 12 w 45"/>
                <a:gd name="T31" fmla="*/ 2 h 57"/>
                <a:gd name="T32" fmla="*/ 22 w 45"/>
                <a:gd name="T33" fmla="*/ 0 h 57"/>
                <a:gd name="T34" fmla="*/ 33 w 45"/>
                <a:gd name="T35" fmla="*/ 2 h 57"/>
                <a:gd name="T36" fmla="*/ 40 w 45"/>
                <a:gd name="T37" fmla="*/ 8 h 57"/>
                <a:gd name="T38" fmla="*/ 43 w 45"/>
                <a:gd name="T39" fmla="*/ 16 h 57"/>
                <a:gd name="T40" fmla="*/ 36 w 45"/>
                <a:gd name="T41" fmla="*/ 17 h 57"/>
                <a:gd name="T42" fmla="*/ 32 w 45"/>
                <a:gd name="T43" fmla="*/ 9 h 57"/>
                <a:gd name="T44" fmla="*/ 22 w 45"/>
                <a:gd name="T45" fmla="*/ 6 h 57"/>
                <a:gd name="T46" fmla="*/ 13 w 45"/>
                <a:gd name="T47" fmla="*/ 9 h 57"/>
                <a:gd name="T48" fmla="*/ 10 w 45"/>
                <a:gd name="T49" fmla="*/ 15 h 57"/>
                <a:gd name="T50" fmla="*/ 12 w 45"/>
                <a:gd name="T51" fmla="*/ 20 h 57"/>
                <a:gd name="T52" fmla="*/ 23 w 45"/>
                <a:gd name="T53" fmla="*/ 23 h 57"/>
                <a:gd name="T54" fmla="*/ 35 w 45"/>
                <a:gd name="T55" fmla="*/ 27 h 57"/>
                <a:gd name="T56" fmla="*/ 42 w 45"/>
                <a:gd name="T57" fmla="*/ 33 h 57"/>
                <a:gd name="T58" fmla="*/ 45 w 45"/>
                <a:gd name="T59" fmla="*/ 41 h 57"/>
                <a:gd name="T60" fmla="*/ 42 w 45"/>
                <a:gd name="T61" fmla="*/ 49 h 57"/>
                <a:gd name="T62" fmla="*/ 35 w 45"/>
                <a:gd name="T63" fmla="*/ 55 h 57"/>
                <a:gd name="T64" fmla="*/ 24 w 45"/>
                <a:gd name="T65" fmla="*/ 57 h 57"/>
                <a:gd name="T66" fmla="*/ 12 w 45"/>
                <a:gd name="T67" fmla="*/ 55 h 57"/>
                <a:gd name="T68" fmla="*/ 4 w 45"/>
                <a:gd name="T69" fmla="*/ 48 h 57"/>
                <a:gd name="T70" fmla="*/ 0 w 45"/>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7">
                  <a:moveTo>
                    <a:pt x="0" y="38"/>
                  </a:moveTo>
                  <a:cubicBezTo>
                    <a:pt x="7" y="38"/>
                    <a:pt x="7" y="38"/>
                    <a:pt x="7" y="38"/>
                  </a:cubicBezTo>
                  <a:cubicBezTo>
                    <a:pt x="8" y="41"/>
                    <a:pt x="8" y="43"/>
                    <a:pt x="10" y="45"/>
                  </a:cubicBezTo>
                  <a:cubicBezTo>
                    <a:pt x="11" y="46"/>
                    <a:pt x="13" y="48"/>
                    <a:pt x="15" y="49"/>
                  </a:cubicBezTo>
                  <a:cubicBezTo>
                    <a:pt x="18" y="50"/>
                    <a:pt x="21" y="51"/>
                    <a:pt x="24" y="51"/>
                  </a:cubicBezTo>
                  <a:cubicBezTo>
                    <a:pt x="27" y="51"/>
                    <a:pt x="29" y="50"/>
                    <a:pt x="31" y="49"/>
                  </a:cubicBezTo>
                  <a:cubicBezTo>
                    <a:pt x="33" y="49"/>
                    <a:pt x="35" y="47"/>
                    <a:pt x="36" y="46"/>
                  </a:cubicBezTo>
                  <a:cubicBezTo>
                    <a:pt x="37" y="45"/>
                    <a:pt x="38" y="43"/>
                    <a:pt x="38" y="41"/>
                  </a:cubicBezTo>
                  <a:cubicBezTo>
                    <a:pt x="38" y="39"/>
                    <a:pt x="37" y="38"/>
                    <a:pt x="36" y="37"/>
                  </a:cubicBezTo>
                  <a:cubicBezTo>
                    <a:pt x="35" y="35"/>
                    <a:pt x="33" y="34"/>
                    <a:pt x="31" y="33"/>
                  </a:cubicBezTo>
                  <a:cubicBezTo>
                    <a:pt x="30" y="33"/>
                    <a:pt x="26" y="32"/>
                    <a:pt x="21" y="31"/>
                  </a:cubicBezTo>
                  <a:cubicBezTo>
                    <a:pt x="16" y="29"/>
                    <a:pt x="13" y="28"/>
                    <a:pt x="10" y="27"/>
                  </a:cubicBezTo>
                  <a:cubicBezTo>
                    <a:pt x="8" y="26"/>
                    <a:pt x="6" y="24"/>
                    <a:pt x="5" y="22"/>
                  </a:cubicBezTo>
                  <a:cubicBezTo>
                    <a:pt x="3" y="20"/>
                    <a:pt x="3" y="18"/>
                    <a:pt x="3" y="15"/>
                  </a:cubicBezTo>
                  <a:cubicBezTo>
                    <a:pt x="3" y="12"/>
                    <a:pt x="3" y="10"/>
                    <a:pt x="5" y="7"/>
                  </a:cubicBezTo>
                  <a:cubicBezTo>
                    <a:pt x="7" y="5"/>
                    <a:pt x="9" y="3"/>
                    <a:pt x="12" y="2"/>
                  </a:cubicBezTo>
                  <a:cubicBezTo>
                    <a:pt x="15" y="0"/>
                    <a:pt x="18" y="0"/>
                    <a:pt x="22" y="0"/>
                  </a:cubicBezTo>
                  <a:cubicBezTo>
                    <a:pt x="26" y="0"/>
                    <a:pt x="30" y="0"/>
                    <a:pt x="33" y="2"/>
                  </a:cubicBezTo>
                  <a:cubicBezTo>
                    <a:pt x="36" y="3"/>
                    <a:pt x="39" y="5"/>
                    <a:pt x="40" y="8"/>
                  </a:cubicBezTo>
                  <a:cubicBezTo>
                    <a:pt x="42" y="10"/>
                    <a:pt x="43" y="13"/>
                    <a:pt x="43" y="16"/>
                  </a:cubicBezTo>
                  <a:cubicBezTo>
                    <a:pt x="36" y="17"/>
                    <a:pt x="36" y="17"/>
                    <a:pt x="36" y="17"/>
                  </a:cubicBezTo>
                  <a:cubicBezTo>
                    <a:pt x="36" y="13"/>
                    <a:pt x="34" y="11"/>
                    <a:pt x="32" y="9"/>
                  </a:cubicBezTo>
                  <a:cubicBezTo>
                    <a:pt x="30" y="7"/>
                    <a:pt x="27" y="6"/>
                    <a:pt x="22" y="6"/>
                  </a:cubicBezTo>
                  <a:cubicBezTo>
                    <a:pt x="18" y="6"/>
                    <a:pt x="15" y="7"/>
                    <a:pt x="13" y="9"/>
                  </a:cubicBezTo>
                  <a:cubicBezTo>
                    <a:pt x="11" y="10"/>
                    <a:pt x="10" y="12"/>
                    <a:pt x="10" y="15"/>
                  </a:cubicBezTo>
                  <a:cubicBezTo>
                    <a:pt x="10" y="17"/>
                    <a:pt x="10" y="18"/>
                    <a:pt x="12" y="20"/>
                  </a:cubicBezTo>
                  <a:cubicBezTo>
                    <a:pt x="13" y="21"/>
                    <a:pt x="17" y="22"/>
                    <a:pt x="23" y="23"/>
                  </a:cubicBezTo>
                  <a:cubicBezTo>
                    <a:pt x="29" y="25"/>
                    <a:pt x="33" y="26"/>
                    <a:pt x="35" y="27"/>
                  </a:cubicBezTo>
                  <a:cubicBezTo>
                    <a:pt x="38" y="29"/>
                    <a:pt x="41" y="30"/>
                    <a:pt x="42" y="33"/>
                  </a:cubicBezTo>
                  <a:cubicBezTo>
                    <a:pt x="44" y="35"/>
                    <a:pt x="45" y="38"/>
                    <a:pt x="45" y="41"/>
                  </a:cubicBezTo>
                  <a:cubicBezTo>
                    <a:pt x="45" y="44"/>
                    <a:pt x="44" y="46"/>
                    <a:pt x="42" y="49"/>
                  </a:cubicBezTo>
                  <a:cubicBezTo>
                    <a:pt x="40" y="52"/>
                    <a:pt x="38" y="54"/>
                    <a:pt x="35" y="55"/>
                  </a:cubicBezTo>
                  <a:cubicBezTo>
                    <a:pt x="32" y="57"/>
                    <a:pt x="28" y="57"/>
                    <a:pt x="24" y="57"/>
                  </a:cubicBezTo>
                  <a:cubicBezTo>
                    <a:pt x="19" y="57"/>
                    <a:pt x="15" y="57"/>
                    <a:pt x="12" y="55"/>
                  </a:cubicBezTo>
                  <a:cubicBezTo>
                    <a:pt x="8" y="54"/>
                    <a:pt x="5" y="51"/>
                    <a:pt x="4" y="48"/>
                  </a:cubicBezTo>
                  <a:cubicBezTo>
                    <a:pt x="2" y="45"/>
                    <a:pt x="1" y="42"/>
                    <a:pt x="0" y="38"/>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2"/>
            <p:cNvSpPr>
              <a:spLocks/>
            </p:cNvSpPr>
            <p:nvPr userDrawn="1"/>
          </p:nvSpPr>
          <p:spPr bwMode="auto">
            <a:xfrm>
              <a:off x="2270" y="1265"/>
              <a:ext cx="126" cy="130"/>
            </a:xfrm>
            <a:custGeom>
              <a:avLst/>
              <a:gdLst>
                <a:gd name="T0" fmla="*/ 0 w 53"/>
                <a:gd name="T1" fmla="*/ 55 h 55"/>
                <a:gd name="T2" fmla="*/ 0 w 53"/>
                <a:gd name="T3" fmla="*/ 0 h 55"/>
                <a:gd name="T4" fmla="*/ 11 w 53"/>
                <a:gd name="T5" fmla="*/ 0 h 55"/>
                <a:gd name="T6" fmla="*/ 25 w 53"/>
                <a:gd name="T7" fmla="*/ 39 h 55"/>
                <a:gd name="T8" fmla="*/ 27 w 53"/>
                <a:gd name="T9" fmla="*/ 47 h 55"/>
                <a:gd name="T10" fmla="*/ 30 w 53"/>
                <a:gd name="T11" fmla="*/ 38 h 55"/>
                <a:gd name="T12" fmla="*/ 44 w 53"/>
                <a:gd name="T13" fmla="*/ 0 h 55"/>
                <a:gd name="T14" fmla="*/ 53 w 53"/>
                <a:gd name="T15" fmla="*/ 0 h 55"/>
                <a:gd name="T16" fmla="*/ 53 w 53"/>
                <a:gd name="T17" fmla="*/ 55 h 55"/>
                <a:gd name="T18" fmla="*/ 46 w 53"/>
                <a:gd name="T19" fmla="*/ 55 h 55"/>
                <a:gd name="T20" fmla="*/ 46 w 53"/>
                <a:gd name="T21" fmla="*/ 9 h 55"/>
                <a:gd name="T22" fmla="*/ 30 w 53"/>
                <a:gd name="T23" fmla="*/ 55 h 55"/>
                <a:gd name="T24" fmla="*/ 24 w 53"/>
                <a:gd name="T25" fmla="*/ 55 h 55"/>
                <a:gd name="T26" fmla="*/ 7 w 53"/>
                <a:gd name="T27" fmla="*/ 8 h 55"/>
                <a:gd name="T28" fmla="*/ 7 w 53"/>
                <a:gd name="T29" fmla="*/ 55 h 55"/>
                <a:gd name="T30" fmla="*/ 0 w 53"/>
                <a:gd name="T3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5">
                  <a:moveTo>
                    <a:pt x="0" y="55"/>
                  </a:moveTo>
                  <a:cubicBezTo>
                    <a:pt x="0" y="0"/>
                    <a:pt x="0" y="0"/>
                    <a:pt x="0" y="0"/>
                  </a:cubicBezTo>
                  <a:cubicBezTo>
                    <a:pt x="11" y="0"/>
                    <a:pt x="11" y="0"/>
                    <a:pt x="11" y="0"/>
                  </a:cubicBezTo>
                  <a:cubicBezTo>
                    <a:pt x="25" y="39"/>
                    <a:pt x="25" y="39"/>
                    <a:pt x="25" y="39"/>
                  </a:cubicBezTo>
                  <a:cubicBezTo>
                    <a:pt x="26" y="43"/>
                    <a:pt x="27" y="45"/>
                    <a:pt x="27" y="47"/>
                  </a:cubicBezTo>
                  <a:cubicBezTo>
                    <a:pt x="28" y="45"/>
                    <a:pt x="29" y="42"/>
                    <a:pt x="30" y="38"/>
                  </a:cubicBezTo>
                  <a:cubicBezTo>
                    <a:pt x="44" y="0"/>
                    <a:pt x="44" y="0"/>
                    <a:pt x="44" y="0"/>
                  </a:cubicBezTo>
                  <a:cubicBezTo>
                    <a:pt x="53" y="0"/>
                    <a:pt x="53" y="0"/>
                    <a:pt x="53" y="0"/>
                  </a:cubicBezTo>
                  <a:cubicBezTo>
                    <a:pt x="53" y="55"/>
                    <a:pt x="53" y="55"/>
                    <a:pt x="53" y="55"/>
                  </a:cubicBezTo>
                  <a:cubicBezTo>
                    <a:pt x="46" y="55"/>
                    <a:pt x="46" y="55"/>
                    <a:pt x="46" y="55"/>
                  </a:cubicBezTo>
                  <a:cubicBezTo>
                    <a:pt x="46" y="9"/>
                    <a:pt x="46" y="9"/>
                    <a:pt x="46" y="9"/>
                  </a:cubicBezTo>
                  <a:cubicBezTo>
                    <a:pt x="30" y="55"/>
                    <a:pt x="30" y="55"/>
                    <a:pt x="30" y="55"/>
                  </a:cubicBezTo>
                  <a:cubicBezTo>
                    <a:pt x="24" y="55"/>
                    <a:pt x="24" y="55"/>
                    <a:pt x="24" y="55"/>
                  </a:cubicBezTo>
                  <a:cubicBezTo>
                    <a:pt x="7" y="8"/>
                    <a:pt x="7" y="8"/>
                    <a:pt x="7" y="8"/>
                  </a:cubicBezTo>
                  <a:cubicBezTo>
                    <a:pt x="7" y="55"/>
                    <a:pt x="7" y="55"/>
                    <a:pt x="7" y="55"/>
                  </a:cubicBezTo>
                  <a:lnTo>
                    <a:pt x="0" y="55"/>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23"/>
            <p:cNvSpPr>
              <a:spLocks noChangeArrowheads="1"/>
            </p:cNvSpPr>
            <p:nvPr userDrawn="1"/>
          </p:nvSpPr>
          <p:spPr bwMode="auto">
            <a:xfrm>
              <a:off x="2488" y="1265"/>
              <a:ext cx="19" cy="130"/>
            </a:xfrm>
            <a:prstGeom prst="rect">
              <a:avLst/>
            </a:prstGeom>
            <a:solidFill>
              <a:srgbClr val="0079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4"/>
            <p:cNvSpPr>
              <a:spLocks/>
            </p:cNvSpPr>
            <p:nvPr userDrawn="1"/>
          </p:nvSpPr>
          <p:spPr bwMode="auto">
            <a:xfrm>
              <a:off x="2592" y="1263"/>
              <a:ext cx="104" cy="134"/>
            </a:xfrm>
            <a:custGeom>
              <a:avLst/>
              <a:gdLst>
                <a:gd name="T0" fmla="*/ 0 w 44"/>
                <a:gd name="T1" fmla="*/ 38 h 57"/>
                <a:gd name="T2" fmla="*/ 7 w 44"/>
                <a:gd name="T3" fmla="*/ 38 h 57"/>
                <a:gd name="T4" fmla="*/ 9 w 44"/>
                <a:gd name="T5" fmla="*/ 45 h 57"/>
                <a:gd name="T6" fmla="*/ 15 w 44"/>
                <a:gd name="T7" fmla="*/ 49 h 57"/>
                <a:gd name="T8" fmla="*/ 23 w 44"/>
                <a:gd name="T9" fmla="*/ 51 h 57"/>
                <a:gd name="T10" fmla="*/ 31 w 44"/>
                <a:gd name="T11" fmla="*/ 49 h 57"/>
                <a:gd name="T12" fmla="*/ 36 w 44"/>
                <a:gd name="T13" fmla="*/ 46 h 57"/>
                <a:gd name="T14" fmla="*/ 37 w 44"/>
                <a:gd name="T15" fmla="*/ 41 h 57"/>
                <a:gd name="T16" fmla="*/ 36 w 44"/>
                <a:gd name="T17" fmla="*/ 37 h 57"/>
                <a:gd name="T18" fmla="*/ 31 w 44"/>
                <a:gd name="T19" fmla="*/ 33 h 57"/>
                <a:gd name="T20" fmla="*/ 21 w 44"/>
                <a:gd name="T21" fmla="*/ 31 h 57"/>
                <a:gd name="T22" fmla="*/ 10 w 44"/>
                <a:gd name="T23" fmla="*/ 27 h 57"/>
                <a:gd name="T24" fmla="*/ 4 w 44"/>
                <a:gd name="T25" fmla="*/ 22 h 57"/>
                <a:gd name="T26" fmla="*/ 2 w 44"/>
                <a:gd name="T27" fmla="*/ 15 h 57"/>
                <a:gd name="T28" fmla="*/ 4 w 44"/>
                <a:gd name="T29" fmla="*/ 7 h 57"/>
                <a:gd name="T30" fmla="*/ 11 w 44"/>
                <a:gd name="T31" fmla="*/ 2 h 57"/>
                <a:gd name="T32" fmla="*/ 22 w 44"/>
                <a:gd name="T33" fmla="*/ 0 h 57"/>
                <a:gd name="T34" fmla="*/ 33 w 44"/>
                <a:gd name="T35" fmla="*/ 2 h 57"/>
                <a:gd name="T36" fmla="*/ 40 w 44"/>
                <a:gd name="T37" fmla="*/ 8 h 57"/>
                <a:gd name="T38" fmla="*/ 43 w 44"/>
                <a:gd name="T39" fmla="*/ 16 h 57"/>
                <a:gd name="T40" fmla="*/ 35 w 44"/>
                <a:gd name="T41" fmla="*/ 17 h 57"/>
                <a:gd name="T42" fmla="*/ 32 w 44"/>
                <a:gd name="T43" fmla="*/ 9 h 57"/>
                <a:gd name="T44" fmla="*/ 22 w 44"/>
                <a:gd name="T45" fmla="*/ 6 h 57"/>
                <a:gd name="T46" fmla="*/ 12 w 44"/>
                <a:gd name="T47" fmla="*/ 9 h 57"/>
                <a:gd name="T48" fmla="*/ 9 w 44"/>
                <a:gd name="T49" fmla="*/ 15 h 57"/>
                <a:gd name="T50" fmla="*/ 11 w 44"/>
                <a:gd name="T51" fmla="*/ 20 h 57"/>
                <a:gd name="T52" fmla="*/ 22 w 44"/>
                <a:gd name="T53" fmla="*/ 23 h 57"/>
                <a:gd name="T54" fmla="*/ 35 w 44"/>
                <a:gd name="T55" fmla="*/ 27 h 57"/>
                <a:gd name="T56" fmla="*/ 42 w 44"/>
                <a:gd name="T57" fmla="*/ 33 h 57"/>
                <a:gd name="T58" fmla="*/ 44 w 44"/>
                <a:gd name="T59" fmla="*/ 41 h 57"/>
                <a:gd name="T60" fmla="*/ 42 w 44"/>
                <a:gd name="T61" fmla="*/ 49 h 57"/>
                <a:gd name="T62" fmla="*/ 34 w 44"/>
                <a:gd name="T63" fmla="*/ 55 h 57"/>
                <a:gd name="T64" fmla="*/ 24 w 44"/>
                <a:gd name="T65" fmla="*/ 57 h 57"/>
                <a:gd name="T66" fmla="*/ 11 w 44"/>
                <a:gd name="T67" fmla="*/ 55 h 57"/>
                <a:gd name="T68" fmla="*/ 3 w 44"/>
                <a:gd name="T69" fmla="*/ 48 h 57"/>
                <a:gd name="T70" fmla="*/ 0 w 44"/>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7">
                  <a:moveTo>
                    <a:pt x="0" y="38"/>
                  </a:moveTo>
                  <a:cubicBezTo>
                    <a:pt x="7" y="38"/>
                    <a:pt x="7" y="38"/>
                    <a:pt x="7" y="38"/>
                  </a:cubicBezTo>
                  <a:cubicBezTo>
                    <a:pt x="7" y="41"/>
                    <a:pt x="8" y="43"/>
                    <a:pt x="9" y="45"/>
                  </a:cubicBezTo>
                  <a:cubicBezTo>
                    <a:pt x="10" y="46"/>
                    <a:pt x="12" y="48"/>
                    <a:pt x="15" y="49"/>
                  </a:cubicBezTo>
                  <a:cubicBezTo>
                    <a:pt x="17" y="50"/>
                    <a:pt x="20" y="51"/>
                    <a:pt x="23" y="51"/>
                  </a:cubicBezTo>
                  <a:cubicBezTo>
                    <a:pt x="26" y="51"/>
                    <a:pt x="29" y="50"/>
                    <a:pt x="31" y="49"/>
                  </a:cubicBezTo>
                  <a:cubicBezTo>
                    <a:pt x="33" y="49"/>
                    <a:pt x="34" y="47"/>
                    <a:pt x="36" y="46"/>
                  </a:cubicBezTo>
                  <a:cubicBezTo>
                    <a:pt x="37" y="45"/>
                    <a:pt x="37" y="43"/>
                    <a:pt x="37" y="41"/>
                  </a:cubicBezTo>
                  <a:cubicBezTo>
                    <a:pt x="37" y="39"/>
                    <a:pt x="37" y="38"/>
                    <a:pt x="36" y="37"/>
                  </a:cubicBezTo>
                  <a:cubicBezTo>
                    <a:pt x="35" y="35"/>
                    <a:pt x="33" y="34"/>
                    <a:pt x="31" y="33"/>
                  </a:cubicBezTo>
                  <a:cubicBezTo>
                    <a:pt x="29" y="33"/>
                    <a:pt x="26" y="32"/>
                    <a:pt x="21" y="31"/>
                  </a:cubicBezTo>
                  <a:cubicBezTo>
                    <a:pt x="16" y="29"/>
                    <a:pt x="12" y="28"/>
                    <a:pt x="10" y="27"/>
                  </a:cubicBezTo>
                  <a:cubicBezTo>
                    <a:pt x="7" y="26"/>
                    <a:pt x="5" y="24"/>
                    <a:pt x="4" y="22"/>
                  </a:cubicBezTo>
                  <a:cubicBezTo>
                    <a:pt x="3" y="20"/>
                    <a:pt x="2" y="18"/>
                    <a:pt x="2" y="15"/>
                  </a:cubicBezTo>
                  <a:cubicBezTo>
                    <a:pt x="2" y="12"/>
                    <a:pt x="3" y="10"/>
                    <a:pt x="4" y="7"/>
                  </a:cubicBezTo>
                  <a:cubicBezTo>
                    <a:pt x="6" y="5"/>
                    <a:pt x="8" y="3"/>
                    <a:pt x="11" y="2"/>
                  </a:cubicBezTo>
                  <a:cubicBezTo>
                    <a:pt x="14" y="0"/>
                    <a:pt x="18" y="0"/>
                    <a:pt x="22" y="0"/>
                  </a:cubicBezTo>
                  <a:cubicBezTo>
                    <a:pt x="26" y="0"/>
                    <a:pt x="29" y="0"/>
                    <a:pt x="33" y="2"/>
                  </a:cubicBezTo>
                  <a:cubicBezTo>
                    <a:pt x="36" y="3"/>
                    <a:pt x="38" y="5"/>
                    <a:pt x="40" y="8"/>
                  </a:cubicBezTo>
                  <a:cubicBezTo>
                    <a:pt x="41" y="10"/>
                    <a:pt x="42" y="13"/>
                    <a:pt x="43" y="16"/>
                  </a:cubicBezTo>
                  <a:cubicBezTo>
                    <a:pt x="35" y="17"/>
                    <a:pt x="35" y="17"/>
                    <a:pt x="35" y="17"/>
                  </a:cubicBezTo>
                  <a:cubicBezTo>
                    <a:pt x="35" y="13"/>
                    <a:pt x="34" y="11"/>
                    <a:pt x="32" y="9"/>
                  </a:cubicBezTo>
                  <a:cubicBezTo>
                    <a:pt x="29" y="7"/>
                    <a:pt x="26" y="6"/>
                    <a:pt x="22" y="6"/>
                  </a:cubicBezTo>
                  <a:cubicBezTo>
                    <a:pt x="17" y="6"/>
                    <a:pt x="14" y="7"/>
                    <a:pt x="12" y="9"/>
                  </a:cubicBezTo>
                  <a:cubicBezTo>
                    <a:pt x="10" y="10"/>
                    <a:pt x="9" y="12"/>
                    <a:pt x="9" y="15"/>
                  </a:cubicBezTo>
                  <a:cubicBezTo>
                    <a:pt x="9" y="17"/>
                    <a:pt x="10" y="18"/>
                    <a:pt x="11" y="20"/>
                  </a:cubicBezTo>
                  <a:cubicBezTo>
                    <a:pt x="13" y="21"/>
                    <a:pt x="16" y="22"/>
                    <a:pt x="22" y="23"/>
                  </a:cubicBezTo>
                  <a:cubicBezTo>
                    <a:pt x="28" y="25"/>
                    <a:pt x="32" y="26"/>
                    <a:pt x="35" y="27"/>
                  </a:cubicBezTo>
                  <a:cubicBezTo>
                    <a:pt x="38" y="29"/>
                    <a:pt x="40" y="30"/>
                    <a:pt x="42" y="33"/>
                  </a:cubicBezTo>
                  <a:cubicBezTo>
                    <a:pt x="43" y="35"/>
                    <a:pt x="44" y="38"/>
                    <a:pt x="44" y="41"/>
                  </a:cubicBezTo>
                  <a:cubicBezTo>
                    <a:pt x="44" y="44"/>
                    <a:pt x="43" y="46"/>
                    <a:pt x="42" y="49"/>
                  </a:cubicBezTo>
                  <a:cubicBezTo>
                    <a:pt x="40" y="52"/>
                    <a:pt x="38" y="54"/>
                    <a:pt x="34" y="55"/>
                  </a:cubicBezTo>
                  <a:cubicBezTo>
                    <a:pt x="31" y="57"/>
                    <a:pt x="28" y="57"/>
                    <a:pt x="24" y="57"/>
                  </a:cubicBezTo>
                  <a:cubicBezTo>
                    <a:pt x="19" y="57"/>
                    <a:pt x="14" y="57"/>
                    <a:pt x="11" y="55"/>
                  </a:cubicBezTo>
                  <a:cubicBezTo>
                    <a:pt x="8" y="54"/>
                    <a:pt x="5" y="51"/>
                    <a:pt x="3" y="48"/>
                  </a:cubicBezTo>
                  <a:cubicBezTo>
                    <a:pt x="1" y="45"/>
                    <a:pt x="0" y="42"/>
                    <a:pt x="0" y="38"/>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5"/>
            <p:cNvSpPr>
              <a:spLocks/>
            </p:cNvSpPr>
            <p:nvPr userDrawn="1"/>
          </p:nvSpPr>
          <p:spPr bwMode="auto">
            <a:xfrm>
              <a:off x="2776" y="1263"/>
              <a:ext cx="104" cy="134"/>
            </a:xfrm>
            <a:custGeom>
              <a:avLst/>
              <a:gdLst>
                <a:gd name="T0" fmla="*/ 0 w 44"/>
                <a:gd name="T1" fmla="*/ 38 h 57"/>
                <a:gd name="T2" fmla="*/ 6 w 44"/>
                <a:gd name="T3" fmla="*/ 38 h 57"/>
                <a:gd name="T4" fmla="*/ 9 w 44"/>
                <a:gd name="T5" fmla="*/ 45 h 57"/>
                <a:gd name="T6" fmla="*/ 14 w 44"/>
                <a:gd name="T7" fmla="*/ 49 h 57"/>
                <a:gd name="T8" fmla="*/ 23 w 44"/>
                <a:gd name="T9" fmla="*/ 51 h 57"/>
                <a:gd name="T10" fmla="*/ 30 w 44"/>
                <a:gd name="T11" fmla="*/ 49 h 57"/>
                <a:gd name="T12" fmla="*/ 35 w 44"/>
                <a:gd name="T13" fmla="*/ 46 h 57"/>
                <a:gd name="T14" fmla="*/ 37 w 44"/>
                <a:gd name="T15" fmla="*/ 41 h 57"/>
                <a:gd name="T16" fmla="*/ 35 w 44"/>
                <a:gd name="T17" fmla="*/ 37 h 57"/>
                <a:gd name="T18" fmla="*/ 30 w 44"/>
                <a:gd name="T19" fmla="*/ 33 h 57"/>
                <a:gd name="T20" fmla="*/ 20 w 44"/>
                <a:gd name="T21" fmla="*/ 31 h 57"/>
                <a:gd name="T22" fmla="*/ 10 w 44"/>
                <a:gd name="T23" fmla="*/ 27 h 57"/>
                <a:gd name="T24" fmla="*/ 4 w 44"/>
                <a:gd name="T25" fmla="*/ 22 h 57"/>
                <a:gd name="T26" fmla="*/ 2 w 44"/>
                <a:gd name="T27" fmla="*/ 15 h 57"/>
                <a:gd name="T28" fmla="*/ 4 w 44"/>
                <a:gd name="T29" fmla="*/ 7 h 57"/>
                <a:gd name="T30" fmla="*/ 11 w 44"/>
                <a:gd name="T31" fmla="*/ 2 h 57"/>
                <a:gd name="T32" fmla="*/ 21 w 44"/>
                <a:gd name="T33" fmla="*/ 0 h 57"/>
                <a:gd name="T34" fmla="*/ 32 w 44"/>
                <a:gd name="T35" fmla="*/ 2 h 57"/>
                <a:gd name="T36" fmla="*/ 39 w 44"/>
                <a:gd name="T37" fmla="*/ 8 h 57"/>
                <a:gd name="T38" fmla="*/ 42 w 44"/>
                <a:gd name="T39" fmla="*/ 16 h 57"/>
                <a:gd name="T40" fmla="*/ 35 w 44"/>
                <a:gd name="T41" fmla="*/ 17 h 57"/>
                <a:gd name="T42" fmla="*/ 31 w 44"/>
                <a:gd name="T43" fmla="*/ 9 h 57"/>
                <a:gd name="T44" fmla="*/ 22 w 44"/>
                <a:gd name="T45" fmla="*/ 6 h 57"/>
                <a:gd name="T46" fmla="*/ 12 w 44"/>
                <a:gd name="T47" fmla="*/ 9 h 57"/>
                <a:gd name="T48" fmla="*/ 9 w 44"/>
                <a:gd name="T49" fmla="*/ 15 h 57"/>
                <a:gd name="T50" fmla="*/ 11 w 44"/>
                <a:gd name="T51" fmla="*/ 20 h 57"/>
                <a:gd name="T52" fmla="*/ 22 w 44"/>
                <a:gd name="T53" fmla="*/ 23 h 57"/>
                <a:gd name="T54" fmla="*/ 34 w 44"/>
                <a:gd name="T55" fmla="*/ 27 h 57"/>
                <a:gd name="T56" fmla="*/ 41 w 44"/>
                <a:gd name="T57" fmla="*/ 33 h 57"/>
                <a:gd name="T58" fmla="*/ 44 w 44"/>
                <a:gd name="T59" fmla="*/ 41 h 57"/>
                <a:gd name="T60" fmla="*/ 41 w 44"/>
                <a:gd name="T61" fmla="*/ 49 h 57"/>
                <a:gd name="T62" fmla="*/ 34 w 44"/>
                <a:gd name="T63" fmla="*/ 55 h 57"/>
                <a:gd name="T64" fmla="*/ 23 w 44"/>
                <a:gd name="T65" fmla="*/ 57 h 57"/>
                <a:gd name="T66" fmla="*/ 11 w 44"/>
                <a:gd name="T67" fmla="*/ 55 h 57"/>
                <a:gd name="T68" fmla="*/ 3 w 44"/>
                <a:gd name="T69" fmla="*/ 48 h 57"/>
                <a:gd name="T70" fmla="*/ 0 w 44"/>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7">
                  <a:moveTo>
                    <a:pt x="0" y="38"/>
                  </a:moveTo>
                  <a:cubicBezTo>
                    <a:pt x="6" y="38"/>
                    <a:pt x="6" y="38"/>
                    <a:pt x="6" y="38"/>
                  </a:cubicBezTo>
                  <a:cubicBezTo>
                    <a:pt x="7" y="41"/>
                    <a:pt x="8" y="43"/>
                    <a:pt x="9" y="45"/>
                  </a:cubicBezTo>
                  <a:cubicBezTo>
                    <a:pt x="10" y="46"/>
                    <a:pt x="12" y="48"/>
                    <a:pt x="14" y="49"/>
                  </a:cubicBezTo>
                  <a:cubicBezTo>
                    <a:pt x="17" y="50"/>
                    <a:pt x="20" y="51"/>
                    <a:pt x="23" y="51"/>
                  </a:cubicBezTo>
                  <a:cubicBezTo>
                    <a:pt x="26" y="51"/>
                    <a:pt x="28" y="50"/>
                    <a:pt x="30" y="49"/>
                  </a:cubicBezTo>
                  <a:cubicBezTo>
                    <a:pt x="32" y="49"/>
                    <a:pt x="34" y="47"/>
                    <a:pt x="35" y="46"/>
                  </a:cubicBezTo>
                  <a:cubicBezTo>
                    <a:pt x="36" y="45"/>
                    <a:pt x="37" y="43"/>
                    <a:pt x="37" y="41"/>
                  </a:cubicBezTo>
                  <a:cubicBezTo>
                    <a:pt x="37" y="39"/>
                    <a:pt x="36" y="38"/>
                    <a:pt x="35" y="37"/>
                  </a:cubicBezTo>
                  <a:cubicBezTo>
                    <a:pt x="34" y="35"/>
                    <a:pt x="33" y="34"/>
                    <a:pt x="30" y="33"/>
                  </a:cubicBezTo>
                  <a:cubicBezTo>
                    <a:pt x="29" y="33"/>
                    <a:pt x="25" y="32"/>
                    <a:pt x="20" y="31"/>
                  </a:cubicBezTo>
                  <a:cubicBezTo>
                    <a:pt x="15" y="29"/>
                    <a:pt x="12" y="28"/>
                    <a:pt x="10" y="27"/>
                  </a:cubicBezTo>
                  <a:cubicBezTo>
                    <a:pt x="7" y="26"/>
                    <a:pt x="5" y="24"/>
                    <a:pt x="4" y="22"/>
                  </a:cubicBezTo>
                  <a:cubicBezTo>
                    <a:pt x="2" y="20"/>
                    <a:pt x="2" y="18"/>
                    <a:pt x="2" y="15"/>
                  </a:cubicBezTo>
                  <a:cubicBezTo>
                    <a:pt x="2" y="12"/>
                    <a:pt x="2" y="10"/>
                    <a:pt x="4" y="7"/>
                  </a:cubicBezTo>
                  <a:cubicBezTo>
                    <a:pt x="6" y="5"/>
                    <a:pt x="8" y="3"/>
                    <a:pt x="11" y="2"/>
                  </a:cubicBezTo>
                  <a:cubicBezTo>
                    <a:pt x="14" y="0"/>
                    <a:pt x="17" y="0"/>
                    <a:pt x="21" y="0"/>
                  </a:cubicBezTo>
                  <a:cubicBezTo>
                    <a:pt x="25" y="0"/>
                    <a:pt x="29" y="0"/>
                    <a:pt x="32" y="2"/>
                  </a:cubicBezTo>
                  <a:cubicBezTo>
                    <a:pt x="35" y="3"/>
                    <a:pt x="38" y="5"/>
                    <a:pt x="39" y="8"/>
                  </a:cubicBezTo>
                  <a:cubicBezTo>
                    <a:pt x="41" y="10"/>
                    <a:pt x="42" y="13"/>
                    <a:pt x="42" y="16"/>
                  </a:cubicBezTo>
                  <a:cubicBezTo>
                    <a:pt x="35" y="17"/>
                    <a:pt x="35" y="17"/>
                    <a:pt x="35" y="17"/>
                  </a:cubicBezTo>
                  <a:cubicBezTo>
                    <a:pt x="35" y="13"/>
                    <a:pt x="33" y="11"/>
                    <a:pt x="31" y="9"/>
                  </a:cubicBezTo>
                  <a:cubicBezTo>
                    <a:pt x="29" y="7"/>
                    <a:pt x="26" y="6"/>
                    <a:pt x="22" y="6"/>
                  </a:cubicBezTo>
                  <a:cubicBezTo>
                    <a:pt x="17" y="6"/>
                    <a:pt x="14" y="7"/>
                    <a:pt x="12" y="9"/>
                  </a:cubicBezTo>
                  <a:cubicBezTo>
                    <a:pt x="10" y="10"/>
                    <a:pt x="9" y="12"/>
                    <a:pt x="9" y="15"/>
                  </a:cubicBezTo>
                  <a:cubicBezTo>
                    <a:pt x="9" y="17"/>
                    <a:pt x="9" y="18"/>
                    <a:pt x="11" y="20"/>
                  </a:cubicBezTo>
                  <a:cubicBezTo>
                    <a:pt x="12" y="21"/>
                    <a:pt x="16" y="22"/>
                    <a:pt x="22" y="23"/>
                  </a:cubicBezTo>
                  <a:cubicBezTo>
                    <a:pt x="28" y="25"/>
                    <a:pt x="32" y="26"/>
                    <a:pt x="34" y="27"/>
                  </a:cubicBezTo>
                  <a:cubicBezTo>
                    <a:pt x="38" y="29"/>
                    <a:pt x="40" y="30"/>
                    <a:pt x="41" y="33"/>
                  </a:cubicBezTo>
                  <a:cubicBezTo>
                    <a:pt x="43" y="35"/>
                    <a:pt x="44" y="38"/>
                    <a:pt x="44" y="41"/>
                  </a:cubicBezTo>
                  <a:cubicBezTo>
                    <a:pt x="44" y="44"/>
                    <a:pt x="43" y="46"/>
                    <a:pt x="41" y="49"/>
                  </a:cubicBezTo>
                  <a:cubicBezTo>
                    <a:pt x="40" y="52"/>
                    <a:pt x="37" y="54"/>
                    <a:pt x="34" y="55"/>
                  </a:cubicBezTo>
                  <a:cubicBezTo>
                    <a:pt x="31" y="57"/>
                    <a:pt x="27" y="57"/>
                    <a:pt x="23" y="57"/>
                  </a:cubicBezTo>
                  <a:cubicBezTo>
                    <a:pt x="18" y="57"/>
                    <a:pt x="14" y="57"/>
                    <a:pt x="11" y="55"/>
                  </a:cubicBezTo>
                  <a:cubicBezTo>
                    <a:pt x="7" y="54"/>
                    <a:pt x="5" y="51"/>
                    <a:pt x="3" y="48"/>
                  </a:cubicBezTo>
                  <a:cubicBezTo>
                    <a:pt x="1" y="45"/>
                    <a:pt x="0" y="42"/>
                    <a:pt x="0" y="38"/>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6"/>
            <p:cNvSpPr>
              <a:spLocks noChangeArrowheads="1"/>
            </p:cNvSpPr>
            <p:nvPr userDrawn="1"/>
          </p:nvSpPr>
          <p:spPr bwMode="auto">
            <a:xfrm>
              <a:off x="2967" y="1265"/>
              <a:ext cx="17" cy="130"/>
            </a:xfrm>
            <a:prstGeom prst="rect">
              <a:avLst/>
            </a:prstGeom>
            <a:solidFill>
              <a:srgbClr val="0079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7"/>
            <p:cNvSpPr>
              <a:spLocks noEditPoints="1"/>
            </p:cNvSpPr>
            <p:nvPr userDrawn="1"/>
          </p:nvSpPr>
          <p:spPr bwMode="auto">
            <a:xfrm>
              <a:off x="3071" y="1263"/>
              <a:ext cx="125" cy="134"/>
            </a:xfrm>
            <a:custGeom>
              <a:avLst/>
              <a:gdLst>
                <a:gd name="T0" fmla="*/ 0 w 53"/>
                <a:gd name="T1" fmla="*/ 29 h 57"/>
                <a:gd name="T2" fmla="*/ 7 w 53"/>
                <a:gd name="T3" fmla="*/ 8 h 57"/>
                <a:gd name="T4" fmla="*/ 26 w 53"/>
                <a:gd name="T5" fmla="*/ 0 h 57"/>
                <a:gd name="T6" fmla="*/ 40 w 53"/>
                <a:gd name="T7" fmla="*/ 3 h 57"/>
                <a:gd name="T8" fmla="*/ 50 w 53"/>
                <a:gd name="T9" fmla="*/ 14 h 57"/>
                <a:gd name="T10" fmla="*/ 53 w 53"/>
                <a:gd name="T11" fmla="*/ 29 h 57"/>
                <a:gd name="T12" fmla="*/ 50 w 53"/>
                <a:gd name="T13" fmla="*/ 44 h 57"/>
                <a:gd name="T14" fmla="*/ 40 w 53"/>
                <a:gd name="T15" fmla="*/ 54 h 57"/>
                <a:gd name="T16" fmla="*/ 26 w 53"/>
                <a:gd name="T17" fmla="*/ 57 h 57"/>
                <a:gd name="T18" fmla="*/ 12 w 53"/>
                <a:gd name="T19" fmla="*/ 53 h 57"/>
                <a:gd name="T20" fmla="*/ 3 w 53"/>
                <a:gd name="T21" fmla="*/ 43 h 57"/>
                <a:gd name="T22" fmla="*/ 0 w 53"/>
                <a:gd name="T23" fmla="*/ 29 h 57"/>
                <a:gd name="T24" fmla="*/ 7 w 53"/>
                <a:gd name="T25" fmla="*/ 29 h 57"/>
                <a:gd name="T26" fmla="*/ 13 w 53"/>
                <a:gd name="T27" fmla="*/ 45 h 57"/>
                <a:gd name="T28" fmla="*/ 26 w 53"/>
                <a:gd name="T29" fmla="*/ 51 h 57"/>
                <a:gd name="T30" fmla="*/ 40 w 53"/>
                <a:gd name="T31" fmla="*/ 45 h 57"/>
                <a:gd name="T32" fmla="*/ 45 w 53"/>
                <a:gd name="T33" fmla="*/ 29 h 57"/>
                <a:gd name="T34" fmla="*/ 43 w 53"/>
                <a:gd name="T35" fmla="*/ 17 h 57"/>
                <a:gd name="T36" fmla="*/ 36 w 53"/>
                <a:gd name="T37" fmla="*/ 9 h 57"/>
                <a:gd name="T38" fmla="*/ 26 w 53"/>
                <a:gd name="T39" fmla="*/ 6 h 57"/>
                <a:gd name="T40" fmla="*/ 13 w 53"/>
                <a:gd name="T41" fmla="*/ 11 h 57"/>
                <a:gd name="T42" fmla="*/ 7 w 53"/>
                <a:gd name="T43"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57">
                  <a:moveTo>
                    <a:pt x="0" y="29"/>
                  </a:moveTo>
                  <a:cubicBezTo>
                    <a:pt x="0" y="20"/>
                    <a:pt x="2" y="13"/>
                    <a:pt x="7" y="8"/>
                  </a:cubicBezTo>
                  <a:cubicBezTo>
                    <a:pt x="12" y="2"/>
                    <a:pt x="19" y="0"/>
                    <a:pt x="26" y="0"/>
                  </a:cubicBezTo>
                  <a:cubicBezTo>
                    <a:pt x="32" y="0"/>
                    <a:pt x="36" y="1"/>
                    <a:pt x="40" y="3"/>
                  </a:cubicBezTo>
                  <a:cubicBezTo>
                    <a:pt x="44" y="6"/>
                    <a:pt x="48" y="9"/>
                    <a:pt x="50" y="14"/>
                  </a:cubicBezTo>
                  <a:cubicBezTo>
                    <a:pt x="52" y="18"/>
                    <a:pt x="53" y="23"/>
                    <a:pt x="53" y="29"/>
                  </a:cubicBezTo>
                  <a:cubicBezTo>
                    <a:pt x="53" y="34"/>
                    <a:pt x="52" y="39"/>
                    <a:pt x="50" y="44"/>
                  </a:cubicBezTo>
                  <a:cubicBezTo>
                    <a:pt x="47" y="48"/>
                    <a:pt x="44" y="52"/>
                    <a:pt x="40" y="54"/>
                  </a:cubicBezTo>
                  <a:cubicBezTo>
                    <a:pt x="36" y="56"/>
                    <a:pt x="31" y="57"/>
                    <a:pt x="26" y="57"/>
                  </a:cubicBezTo>
                  <a:cubicBezTo>
                    <a:pt x="21" y="57"/>
                    <a:pt x="16" y="56"/>
                    <a:pt x="12" y="53"/>
                  </a:cubicBezTo>
                  <a:cubicBezTo>
                    <a:pt x="8" y="51"/>
                    <a:pt x="5" y="47"/>
                    <a:pt x="3" y="43"/>
                  </a:cubicBezTo>
                  <a:cubicBezTo>
                    <a:pt x="1" y="39"/>
                    <a:pt x="0" y="34"/>
                    <a:pt x="0" y="29"/>
                  </a:cubicBezTo>
                  <a:close/>
                  <a:moveTo>
                    <a:pt x="7" y="29"/>
                  </a:moveTo>
                  <a:cubicBezTo>
                    <a:pt x="7" y="36"/>
                    <a:pt x="9" y="41"/>
                    <a:pt x="13" y="45"/>
                  </a:cubicBezTo>
                  <a:cubicBezTo>
                    <a:pt x="16" y="49"/>
                    <a:pt x="21" y="51"/>
                    <a:pt x="26" y="51"/>
                  </a:cubicBezTo>
                  <a:cubicBezTo>
                    <a:pt x="32" y="51"/>
                    <a:pt x="36" y="49"/>
                    <a:pt x="40" y="45"/>
                  </a:cubicBezTo>
                  <a:cubicBezTo>
                    <a:pt x="44" y="41"/>
                    <a:pt x="45" y="36"/>
                    <a:pt x="45" y="29"/>
                  </a:cubicBezTo>
                  <a:cubicBezTo>
                    <a:pt x="45" y="24"/>
                    <a:pt x="45" y="20"/>
                    <a:pt x="43" y="17"/>
                  </a:cubicBezTo>
                  <a:cubicBezTo>
                    <a:pt x="42" y="13"/>
                    <a:pt x="39" y="11"/>
                    <a:pt x="36" y="9"/>
                  </a:cubicBezTo>
                  <a:cubicBezTo>
                    <a:pt x="33" y="7"/>
                    <a:pt x="30" y="6"/>
                    <a:pt x="26" y="6"/>
                  </a:cubicBezTo>
                  <a:cubicBezTo>
                    <a:pt x="21" y="6"/>
                    <a:pt x="17" y="8"/>
                    <a:pt x="13" y="11"/>
                  </a:cubicBezTo>
                  <a:cubicBezTo>
                    <a:pt x="9" y="15"/>
                    <a:pt x="7" y="21"/>
                    <a:pt x="7" y="29"/>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8"/>
            <p:cNvSpPr>
              <a:spLocks/>
            </p:cNvSpPr>
            <p:nvPr userDrawn="1"/>
          </p:nvSpPr>
          <p:spPr bwMode="auto">
            <a:xfrm>
              <a:off x="3279" y="1265"/>
              <a:ext cx="104" cy="130"/>
            </a:xfrm>
            <a:custGeom>
              <a:avLst/>
              <a:gdLst>
                <a:gd name="T0" fmla="*/ 0 w 104"/>
                <a:gd name="T1" fmla="*/ 130 h 130"/>
                <a:gd name="T2" fmla="*/ 0 w 104"/>
                <a:gd name="T3" fmla="*/ 0 h 130"/>
                <a:gd name="T4" fmla="*/ 19 w 104"/>
                <a:gd name="T5" fmla="*/ 0 h 130"/>
                <a:gd name="T6" fmla="*/ 87 w 104"/>
                <a:gd name="T7" fmla="*/ 102 h 130"/>
                <a:gd name="T8" fmla="*/ 87 w 104"/>
                <a:gd name="T9" fmla="*/ 0 h 130"/>
                <a:gd name="T10" fmla="*/ 104 w 104"/>
                <a:gd name="T11" fmla="*/ 0 h 130"/>
                <a:gd name="T12" fmla="*/ 104 w 104"/>
                <a:gd name="T13" fmla="*/ 130 h 130"/>
                <a:gd name="T14" fmla="*/ 85 w 104"/>
                <a:gd name="T15" fmla="*/ 130 h 130"/>
                <a:gd name="T16" fmla="*/ 17 w 104"/>
                <a:gd name="T17" fmla="*/ 28 h 130"/>
                <a:gd name="T18" fmla="*/ 17 w 104"/>
                <a:gd name="T19" fmla="*/ 130 h 130"/>
                <a:gd name="T20" fmla="*/ 0 w 104"/>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0">
                  <a:moveTo>
                    <a:pt x="0" y="130"/>
                  </a:moveTo>
                  <a:lnTo>
                    <a:pt x="0" y="0"/>
                  </a:lnTo>
                  <a:lnTo>
                    <a:pt x="19" y="0"/>
                  </a:lnTo>
                  <a:lnTo>
                    <a:pt x="87" y="102"/>
                  </a:lnTo>
                  <a:lnTo>
                    <a:pt x="87" y="0"/>
                  </a:lnTo>
                  <a:lnTo>
                    <a:pt x="104" y="0"/>
                  </a:lnTo>
                  <a:lnTo>
                    <a:pt x="104" y="130"/>
                  </a:lnTo>
                  <a:lnTo>
                    <a:pt x="85" y="130"/>
                  </a:lnTo>
                  <a:lnTo>
                    <a:pt x="17" y="28"/>
                  </a:lnTo>
                  <a:lnTo>
                    <a:pt x="17" y="130"/>
                  </a:lnTo>
                  <a:lnTo>
                    <a:pt x="0" y="13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9"/>
            <p:cNvSpPr>
              <a:spLocks/>
            </p:cNvSpPr>
            <p:nvPr userDrawn="1"/>
          </p:nvSpPr>
          <p:spPr bwMode="auto">
            <a:xfrm>
              <a:off x="3388" y="925"/>
              <a:ext cx="63" cy="85"/>
            </a:xfrm>
            <a:custGeom>
              <a:avLst/>
              <a:gdLst>
                <a:gd name="T0" fmla="*/ 0 w 27"/>
                <a:gd name="T1" fmla="*/ 24 h 36"/>
                <a:gd name="T2" fmla="*/ 4 w 27"/>
                <a:gd name="T3" fmla="*/ 24 h 36"/>
                <a:gd name="T4" fmla="*/ 6 w 27"/>
                <a:gd name="T5" fmla="*/ 28 h 36"/>
                <a:gd name="T6" fmla="*/ 9 w 27"/>
                <a:gd name="T7" fmla="*/ 30 h 36"/>
                <a:gd name="T8" fmla="*/ 14 w 27"/>
                <a:gd name="T9" fmla="*/ 32 h 36"/>
                <a:gd name="T10" fmla="*/ 19 w 27"/>
                <a:gd name="T11" fmla="*/ 31 h 36"/>
                <a:gd name="T12" fmla="*/ 22 w 27"/>
                <a:gd name="T13" fmla="*/ 29 h 36"/>
                <a:gd name="T14" fmla="*/ 23 w 27"/>
                <a:gd name="T15" fmla="*/ 26 h 36"/>
                <a:gd name="T16" fmla="*/ 22 w 27"/>
                <a:gd name="T17" fmla="*/ 23 h 36"/>
                <a:gd name="T18" fmla="*/ 19 w 27"/>
                <a:gd name="T19" fmla="*/ 21 h 36"/>
                <a:gd name="T20" fmla="*/ 13 w 27"/>
                <a:gd name="T21" fmla="*/ 19 h 36"/>
                <a:gd name="T22" fmla="*/ 6 w 27"/>
                <a:gd name="T23" fmla="*/ 17 h 36"/>
                <a:gd name="T24" fmla="*/ 2 w 27"/>
                <a:gd name="T25" fmla="*/ 14 h 36"/>
                <a:gd name="T26" fmla="*/ 1 w 27"/>
                <a:gd name="T27" fmla="*/ 10 h 36"/>
                <a:gd name="T28" fmla="*/ 3 w 27"/>
                <a:gd name="T29" fmla="*/ 5 h 36"/>
                <a:gd name="T30" fmla="*/ 7 w 27"/>
                <a:gd name="T31" fmla="*/ 1 h 36"/>
                <a:gd name="T32" fmla="*/ 13 w 27"/>
                <a:gd name="T33" fmla="*/ 0 h 36"/>
                <a:gd name="T34" fmla="*/ 20 w 27"/>
                <a:gd name="T35" fmla="*/ 1 h 36"/>
                <a:gd name="T36" fmla="*/ 24 w 27"/>
                <a:gd name="T37" fmla="*/ 5 h 36"/>
                <a:gd name="T38" fmla="*/ 26 w 27"/>
                <a:gd name="T39" fmla="*/ 10 h 36"/>
                <a:gd name="T40" fmla="*/ 22 w 27"/>
                <a:gd name="T41" fmla="*/ 11 h 36"/>
                <a:gd name="T42" fmla="*/ 19 w 27"/>
                <a:gd name="T43" fmla="*/ 6 h 36"/>
                <a:gd name="T44" fmla="*/ 13 w 27"/>
                <a:gd name="T45" fmla="*/ 4 h 36"/>
                <a:gd name="T46" fmla="*/ 7 w 27"/>
                <a:gd name="T47" fmla="*/ 6 h 36"/>
                <a:gd name="T48" fmla="*/ 6 w 27"/>
                <a:gd name="T49" fmla="*/ 9 h 36"/>
                <a:gd name="T50" fmla="*/ 7 w 27"/>
                <a:gd name="T51" fmla="*/ 12 h 36"/>
                <a:gd name="T52" fmla="*/ 14 w 27"/>
                <a:gd name="T53" fmla="*/ 15 h 36"/>
                <a:gd name="T54" fmla="*/ 21 w 27"/>
                <a:gd name="T55" fmla="*/ 17 h 36"/>
                <a:gd name="T56" fmla="*/ 26 w 27"/>
                <a:gd name="T57" fmla="*/ 20 h 36"/>
                <a:gd name="T58" fmla="*/ 27 w 27"/>
                <a:gd name="T59" fmla="*/ 25 h 36"/>
                <a:gd name="T60" fmla="*/ 26 w 27"/>
                <a:gd name="T61" fmla="*/ 30 h 36"/>
                <a:gd name="T62" fmla="*/ 21 w 27"/>
                <a:gd name="T63" fmla="*/ 34 h 36"/>
                <a:gd name="T64" fmla="*/ 14 w 27"/>
                <a:gd name="T65" fmla="*/ 36 h 36"/>
                <a:gd name="T66" fmla="*/ 7 w 27"/>
                <a:gd name="T67" fmla="*/ 34 h 36"/>
                <a:gd name="T68" fmla="*/ 2 w 27"/>
                <a:gd name="T69" fmla="*/ 30 h 36"/>
                <a:gd name="T70" fmla="*/ 0 w 27"/>
                <a:gd name="T7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6">
                  <a:moveTo>
                    <a:pt x="0" y="24"/>
                  </a:moveTo>
                  <a:cubicBezTo>
                    <a:pt x="4" y="24"/>
                    <a:pt x="4" y="24"/>
                    <a:pt x="4" y="24"/>
                  </a:cubicBezTo>
                  <a:cubicBezTo>
                    <a:pt x="4" y="25"/>
                    <a:pt x="5" y="27"/>
                    <a:pt x="6" y="28"/>
                  </a:cubicBezTo>
                  <a:cubicBezTo>
                    <a:pt x="6" y="29"/>
                    <a:pt x="7" y="30"/>
                    <a:pt x="9" y="30"/>
                  </a:cubicBezTo>
                  <a:cubicBezTo>
                    <a:pt x="11" y="31"/>
                    <a:pt x="12" y="32"/>
                    <a:pt x="14" y="32"/>
                  </a:cubicBezTo>
                  <a:cubicBezTo>
                    <a:pt x="16" y="32"/>
                    <a:pt x="18" y="31"/>
                    <a:pt x="19" y="31"/>
                  </a:cubicBezTo>
                  <a:cubicBezTo>
                    <a:pt x="20" y="30"/>
                    <a:pt x="21" y="30"/>
                    <a:pt x="22" y="29"/>
                  </a:cubicBezTo>
                  <a:cubicBezTo>
                    <a:pt x="22" y="28"/>
                    <a:pt x="23" y="27"/>
                    <a:pt x="23" y="26"/>
                  </a:cubicBezTo>
                  <a:cubicBezTo>
                    <a:pt x="23" y="25"/>
                    <a:pt x="22" y="24"/>
                    <a:pt x="22" y="23"/>
                  </a:cubicBezTo>
                  <a:cubicBezTo>
                    <a:pt x="21" y="22"/>
                    <a:pt x="20" y="21"/>
                    <a:pt x="19" y="21"/>
                  </a:cubicBezTo>
                  <a:cubicBezTo>
                    <a:pt x="18" y="20"/>
                    <a:pt x="16" y="20"/>
                    <a:pt x="13" y="19"/>
                  </a:cubicBezTo>
                  <a:cubicBezTo>
                    <a:pt x="9" y="18"/>
                    <a:pt x="7" y="18"/>
                    <a:pt x="6" y="17"/>
                  </a:cubicBezTo>
                  <a:cubicBezTo>
                    <a:pt x="4" y="16"/>
                    <a:pt x="3" y="15"/>
                    <a:pt x="2" y="14"/>
                  </a:cubicBezTo>
                  <a:cubicBezTo>
                    <a:pt x="2" y="13"/>
                    <a:pt x="1" y="11"/>
                    <a:pt x="1" y="10"/>
                  </a:cubicBezTo>
                  <a:cubicBezTo>
                    <a:pt x="1" y="8"/>
                    <a:pt x="2" y="6"/>
                    <a:pt x="3" y="5"/>
                  </a:cubicBezTo>
                  <a:cubicBezTo>
                    <a:pt x="4" y="3"/>
                    <a:pt x="5" y="2"/>
                    <a:pt x="7" y="1"/>
                  </a:cubicBezTo>
                  <a:cubicBezTo>
                    <a:pt x="9" y="0"/>
                    <a:pt x="11" y="0"/>
                    <a:pt x="13" y="0"/>
                  </a:cubicBezTo>
                  <a:cubicBezTo>
                    <a:pt x="16" y="0"/>
                    <a:pt x="18" y="0"/>
                    <a:pt x="20" y="1"/>
                  </a:cubicBezTo>
                  <a:cubicBezTo>
                    <a:pt x="22" y="2"/>
                    <a:pt x="23" y="3"/>
                    <a:pt x="24" y="5"/>
                  </a:cubicBezTo>
                  <a:cubicBezTo>
                    <a:pt x="26" y="7"/>
                    <a:pt x="26" y="8"/>
                    <a:pt x="26" y="10"/>
                  </a:cubicBezTo>
                  <a:cubicBezTo>
                    <a:pt x="22" y="11"/>
                    <a:pt x="22" y="11"/>
                    <a:pt x="22" y="11"/>
                  </a:cubicBezTo>
                  <a:cubicBezTo>
                    <a:pt x="22" y="8"/>
                    <a:pt x="21" y="7"/>
                    <a:pt x="19" y="6"/>
                  </a:cubicBezTo>
                  <a:cubicBezTo>
                    <a:pt x="18" y="5"/>
                    <a:pt x="16" y="4"/>
                    <a:pt x="13" y="4"/>
                  </a:cubicBezTo>
                  <a:cubicBezTo>
                    <a:pt x="11" y="4"/>
                    <a:pt x="9" y="5"/>
                    <a:pt x="7" y="6"/>
                  </a:cubicBezTo>
                  <a:cubicBezTo>
                    <a:pt x="6" y="7"/>
                    <a:pt x="6" y="8"/>
                    <a:pt x="6" y="9"/>
                  </a:cubicBezTo>
                  <a:cubicBezTo>
                    <a:pt x="6" y="10"/>
                    <a:pt x="6" y="11"/>
                    <a:pt x="7" y="12"/>
                  </a:cubicBezTo>
                  <a:cubicBezTo>
                    <a:pt x="8" y="13"/>
                    <a:pt x="10" y="14"/>
                    <a:pt x="14" y="15"/>
                  </a:cubicBezTo>
                  <a:cubicBezTo>
                    <a:pt x="17" y="16"/>
                    <a:pt x="20" y="16"/>
                    <a:pt x="21" y="17"/>
                  </a:cubicBezTo>
                  <a:cubicBezTo>
                    <a:pt x="23" y="18"/>
                    <a:pt x="25" y="19"/>
                    <a:pt x="26" y="20"/>
                  </a:cubicBezTo>
                  <a:cubicBezTo>
                    <a:pt x="27" y="22"/>
                    <a:pt x="27" y="23"/>
                    <a:pt x="27" y="25"/>
                  </a:cubicBezTo>
                  <a:cubicBezTo>
                    <a:pt x="27" y="27"/>
                    <a:pt x="27" y="29"/>
                    <a:pt x="26" y="30"/>
                  </a:cubicBezTo>
                  <a:cubicBezTo>
                    <a:pt x="25" y="32"/>
                    <a:pt x="23" y="33"/>
                    <a:pt x="21" y="34"/>
                  </a:cubicBezTo>
                  <a:cubicBezTo>
                    <a:pt x="19" y="35"/>
                    <a:pt x="17" y="36"/>
                    <a:pt x="14" y="36"/>
                  </a:cubicBezTo>
                  <a:cubicBezTo>
                    <a:pt x="11" y="36"/>
                    <a:pt x="9" y="35"/>
                    <a:pt x="7" y="34"/>
                  </a:cubicBezTo>
                  <a:cubicBezTo>
                    <a:pt x="5" y="33"/>
                    <a:pt x="3" y="32"/>
                    <a:pt x="2" y="30"/>
                  </a:cubicBezTo>
                  <a:cubicBezTo>
                    <a:pt x="1" y="28"/>
                    <a:pt x="0" y="26"/>
                    <a:pt x="0" y="24"/>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0"/>
            <p:cNvSpPr>
              <a:spLocks/>
            </p:cNvSpPr>
            <p:nvPr userDrawn="1"/>
          </p:nvSpPr>
          <p:spPr bwMode="auto">
            <a:xfrm>
              <a:off x="3466" y="927"/>
              <a:ext cx="78" cy="81"/>
            </a:xfrm>
            <a:custGeom>
              <a:avLst/>
              <a:gdLst>
                <a:gd name="T0" fmla="*/ 0 w 33"/>
                <a:gd name="T1" fmla="*/ 34 h 34"/>
                <a:gd name="T2" fmla="*/ 0 w 33"/>
                <a:gd name="T3" fmla="*/ 0 h 34"/>
                <a:gd name="T4" fmla="*/ 7 w 33"/>
                <a:gd name="T5" fmla="*/ 0 h 34"/>
                <a:gd name="T6" fmla="*/ 15 w 33"/>
                <a:gd name="T7" fmla="*/ 24 h 34"/>
                <a:gd name="T8" fmla="*/ 17 w 33"/>
                <a:gd name="T9" fmla="*/ 29 h 34"/>
                <a:gd name="T10" fmla="*/ 19 w 33"/>
                <a:gd name="T11" fmla="*/ 24 h 34"/>
                <a:gd name="T12" fmla="*/ 27 w 33"/>
                <a:gd name="T13" fmla="*/ 0 h 34"/>
                <a:gd name="T14" fmla="*/ 33 w 33"/>
                <a:gd name="T15" fmla="*/ 0 h 34"/>
                <a:gd name="T16" fmla="*/ 33 w 33"/>
                <a:gd name="T17" fmla="*/ 34 h 34"/>
                <a:gd name="T18" fmla="*/ 29 w 33"/>
                <a:gd name="T19" fmla="*/ 34 h 34"/>
                <a:gd name="T20" fmla="*/ 29 w 33"/>
                <a:gd name="T21" fmla="*/ 5 h 34"/>
                <a:gd name="T22" fmla="*/ 19 w 33"/>
                <a:gd name="T23" fmla="*/ 34 h 34"/>
                <a:gd name="T24" fmla="*/ 15 w 33"/>
                <a:gd name="T25" fmla="*/ 34 h 34"/>
                <a:gd name="T26" fmla="*/ 5 w 33"/>
                <a:gd name="T27" fmla="*/ 5 h 34"/>
                <a:gd name="T28" fmla="*/ 5 w 33"/>
                <a:gd name="T29" fmla="*/ 34 h 34"/>
                <a:gd name="T30" fmla="*/ 0 w 33"/>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4">
                  <a:moveTo>
                    <a:pt x="0" y="34"/>
                  </a:moveTo>
                  <a:cubicBezTo>
                    <a:pt x="0" y="0"/>
                    <a:pt x="0" y="0"/>
                    <a:pt x="0" y="0"/>
                  </a:cubicBezTo>
                  <a:cubicBezTo>
                    <a:pt x="7" y="0"/>
                    <a:pt x="7" y="0"/>
                    <a:pt x="7" y="0"/>
                  </a:cubicBezTo>
                  <a:cubicBezTo>
                    <a:pt x="15" y="24"/>
                    <a:pt x="15" y="24"/>
                    <a:pt x="15" y="24"/>
                  </a:cubicBezTo>
                  <a:cubicBezTo>
                    <a:pt x="16" y="26"/>
                    <a:pt x="17" y="28"/>
                    <a:pt x="17" y="29"/>
                  </a:cubicBezTo>
                  <a:cubicBezTo>
                    <a:pt x="17" y="28"/>
                    <a:pt x="18" y="26"/>
                    <a:pt x="19" y="24"/>
                  </a:cubicBezTo>
                  <a:cubicBezTo>
                    <a:pt x="27" y="0"/>
                    <a:pt x="27" y="0"/>
                    <a:pt x="27" y="0"/>
                  </a:cubicBezTo>
                  <a:cubicBezTo>
                    <a:pt x="33" y="0"/>
                    <a:pt x="33" y="0"/>
                    <a:pt x="33" y="0"/>
                  </a:cubicBezTo>
                  <a:cubicBezTo>
                    <a:pt x="33" y="34"/>
                    <a:pt x="33" y="34"/>
                    <a:pt x="33" y="34"/>
                  </a:cubicBezTo>
                  <a:cubicBezTo>
                    <a:pt x="29" y="34"/>
                    <a:pt x="29" y="34"/>
                    <a:pt x="29" y="34"/>
                  </a:cubicBezTo>
                  <a:cubicBezTo>
                    <a:pt x="29" y="5"/>
                    <a:pt x="29" y="5"/>
                    <a:pt x="29" y="5"/>
                  </a:cubicBezTo>
                  <a:cubicBezTo>
                    <a:pt x="19" y="34"/>
                    <a:pt x="19" y="34"/>
                    <a:pt x="19" y="34"/>
                  </a:cubicBezTo>
                  <a:cubicBezTo>
                    <a:pt x="15" y="34"/>
                    <a:pt x="15" y="34"/>
                    <a:pt x="15" y="34"/>
                  </a:cubicBezTo>
                  <a:cubicBezTo>
                    <a:pt x="5" y="5"/>
                    <a:pt x="5" y="5"/>
                    <a:pt x="5" y="5"/>
                  </a:cubicBezTo>
                  <a:cubicBezTo>
                    <a:pt x="5" y="34"/>
                    <a:pt x="5" y="34"/>
                    <a:pt x="5" y="34"/>
                  </a:cubicBezTo>
                  <a:lnTo>
                    <a:pt x="0" y="34"/>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0" name="Round Single Corner Rectangle 9"/>
          <p:cNvSpPr/>
          <p:nvPr userDrawn="1"/>
        </p:nvSpPr>
        <p:spPr bwMode="invGray">
          <a:xfrm flipH="1">
            <a:off x="2571184" y="2454242"/>
            <a:ext cx="6572816" cy="4403758"/>
          </a:xfrm>
          <a:prstGeom prst="round1Rect">
            <a:avLst>
              <a:gd name="adj" fmla="val 9553"/>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6" name="Subtitle 2"/>
          <p:cNvSpPr>
            <a:spLocks noGrp="1"/>
          </p:cNvSpPr>
          <p:nvPr>
            <p:ph type="subTitle" idx="1"/>
          </p:nvPr>
        </p:nvSpPr>
        <p:spPr bwMode="invGray">
          <a:xfrm>
            <a:off x="3133253" y="5409159"/>
            <a:ext cx="5549153" cy="914400"/>
          </a:xfrm>
          <a:noFill/>
          <a:ln w="3175">
            <a:noFill/>
          </a:ln>
        </p:spPr>
        <p:txBody>
          <a:bodyPr anchor="ctr">
            <a:normAutofit/>
          </a:bodyPr>
          <a:lstStyle>
            <a:lvl1pPr marL="0" indent="0" algn="r">
              <a:spcBef>
                <a:spcPts val="0"/>
              </a:spcBef>
              <a:spcAft>
                <a:spcPts val="0"/>
              </a:spcAft>
              <a:buNone/>
              <a:def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7" name="Title 1"/>
          <p:cNvSpPr>
            <a:spLocks noGrp="1"/>
          </p:cNvSpPr>
          <p:nvPr>
            <p:ph type="ctrTitle"/>
          </p:nvPr>
        </p:nvSpPr>
        <p:spPr bwMode="invGray">
          <a:xfrm>
            <a:off x="3044982" y="3866584"/>
            <a:ext cx="5641818" cy="1228165"/>
          </a:xfrm>
        </p:spPr>
        <p:txBody>
          <a:bodyPr vert="horz" lIns="91440" tIns="45720" rIns="91440" bIns="45720" rtlCol="0" anchor="ctr">
            <a:normAutofit/>
          </a:bodyPr>
          <a:lstStyle>
            <a:lvl1pPr>
              <a:defRPr kumimoji="0" 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lang="en-US" dirty="0" smtClean="0"/>
              <a:t>Click to edit Master title style</a:t>
            </a:r>
            <a:endParaRPr lang="en-US" dirty="0"/>
          </a:p>
        </p:txBody>
      </p:sp>
      <p:sp>
        <p:nvSpPr>
          <p:cNvPr id="19" name="TextBox 18"/>
          <p:cNvSpPr txBox="1"/>
          <p:nvPr userDrawn="1"/>
        </p:nvSpPr>
        <p:spPr bwMode="invGray">
          <a:xfrm>
            <a:off x="3044982" y="3295461"/>
            <a:ext cx="6019800" cy="304801"/>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20" dirty="0" smtClean="0">
                <a:solidFill>
                  <a:srgbClr val="FFFFFF"/>
                </a:solidFill>
                <a:effectLst>
                  <a:outerShdw blurRad="38100" dist="38100" dir="2700000" algn="tl">
                    <a:srgbClr val="000000">
                      <a:alpha val="43137"/>
                    </a:srgbClr>
                  </a:outerShdw>
                </a:effectLst>
              </a:rPr>
              <a:t>NAME of</a:t>
            </a:r>
            <a:r>
              <a:rPr lang="en-US" sz="1400" spc="120" baseline="0" dirty="0" smtClean="0">
                <a:solidFill>
                  <a:srgbClr val="FFFFFF"/>
                </a:solidFill>
                <a:effectLst>
                  <a:outerShdw blurRad="38100" dist="38100" dir="2700000" algn="tl">
                    <a:srgbClr val="000000">
                      <a:alpha val="43137"/>
                    </a:srgbClr>
                  </a:outerShdw>
                </a:effectLst>
              </a:rPr>
              <a:t> CONFERENCE, VENUE or EVENT</a:t>
            </a:r>
            <a:endParaRPr lang="en-US" sz="1400" i="1" spc="120" dirty="0" smtClean="0">
              <a:solidFill>
                <a:srgbClr val="FFFFFF"/>
              </a:solidFill>
              <a:effectLst>
                <a:outerShdw blurRad="38100" dist="38100" dir="2700000" algn="tl">
                  <a:srgbClr val="000000">
                    <a:alpha val="43137"/>
                  </a:srgbClr>
                </a:outerShdw>
              </a:effectLst>
            </a:endParaRPr>
          </a:p>
        </p:txBody>
      </p:sp>
      <p:pic>
        <p:nvPicPr>
          <p:cNvPr id="8" name="Picture 7" descr="045_MG_9885.jpg"/>
          <p:cNvPicPr>
            <a:picLocks noChangeAspect="1"/>
          </p:cNvPicPr>
          <p:nvPr userDrawn="1"/>
        </p:nvPicPr>
        <p:blipFill>
          <a:blip r:embed="rId2" cstate="screen"/>
          <a:srcRect/>
          <a:stretch>
            <a:fillRect/>
          </a:stretch>
        </p:blipFill>
        <p:spPr>
          <a:xfrm>
            <a:off x="0" y="2454243"/>
            <a:ext cx="2362954" cy="4403757"/>
          </a:xfrm>
          <a:prstGeom prst="round1Rect">
            <a:avLst/>
          </a:prstGeom>
          <a:noFill/>
          <a:ln>
            <a:noFill/>
          </a:ln>
        </p:spPr>
      </p:pic>
      <p:grpSp>
        <p:nvGrpSpPr>
          <p:cNvPr id="9" name="Group 5"/>
          <p:cNvGrpSpPr>
            <a:grpSpLocks noChangeAspect="1"/>
          </p:cNvGrpSpPr>
          <p:nvPr userDrawn="1"/>
        </p:nvGrpSpPr>
        <p:grpSpPr bwMode="auto">
          <a:xfrm>
            <a:off x="6553200" y="762000"/>
            <a:ext cx="1891229" cy="762000"/>
            <a:chOff x="662" y="233"/>
            <a:chExt cx="2884" cy="1162"/>
          </a:xfrm>
        </p:grpSpPr>
        <p:sp>
          <p:nvSpPr>
            <p:cNvPr id="11" name="AutoShape 4"/>
            <p:cNvSpPr>
              <a:spLocks noChangeAspect="1" noChangeArrowheads="1" noTextEdit="1"/>
            </p:cNvSpPr>
            <p:nvPr userDrawn="1"/>
          </p:nvSpPr>
          <p:spPr bwMode="auto">
            <a:xfrm>
              <a:off x="662" y="233"/>
              <a:ext cx="2884"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userDrawn="1"/>
          </p:nvSpPr>
          <p:spPr bwMode="auto">
            <a:xfrm>
              <a:off x="667" y="391"/>
              <a:ext cx="484" cy="610"/>
            </a:xfrm>
            <a:custGeom>
              <a:avLst/>
              <a:gdLst>
                <a:gd name="T0" fmla="*/ 0 w 484"/>
                <a:gd name="T1" fmla="*/ 610 h 610"/>
                <a:gd name="T2" fmla="*/ 0 w 484"/>
                <a:gd name="T3" fmla="*/ 0 h 610"/>
                <a:gd name="T4" fmla="*/ 120 w 484"/>
                <a:gd name="T5" fmla="*/ 0 h 610"/>
                <a:gd name="T6" fmla="*/ 368 w 484"/>
                <a:gd name="T7" fmla="*/ 406 h 610"/>
                <a:gd name="T8" fmla="*/ 368 w 484"/>
                <a:gd name="T9" fmla="*/ 0 h 610"/>
                <a:gd name="T10" fmla="*/ 484 w 484"/>
                <a:gd name="T11" fmla="*/ 0 h 610"/>
                <a:gd name="T12" fmla="*/ 484 w 484"/>
                <a:gd name="T13" fmla="*/ 610 h 610"/>
                <a:gd name="T14" fmla="*/ 361 w 484"/>
                <a:gd name="T15" fmla="*/ 610 h 610"/>
                <a:gd name="T16" fmla="*/ 115 w 484"/>
                <a:gd name="T17" fmla="*/ 213 h 610"/>
                <a:gd name="T18" fmla="*/ 115 w 484"/>
                <a:gd name="T19" fmla="*/ 610 h 610"/>
                <a:gd name="T20" fmla="*/ 0 w 484"/>
                <a:gd name="T21"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4" h="610">
                  <a:moveTo>
                    <a:pt x="0" y="610"/>
                  </a:moveTo>
                  <a:lnTo>
                    <a:pt x="0" y="0"/>
                  </a:lnTo>
                  <a:lnTo>
                    <a:pt x="120" y="0"/>
                  </a:lnTo>
                  <a:lnTo>
                    <a:pt x="368" y="406"/>
                  </a:lnTo>
                  <a:lnTo>
                    <a:pt x="368" y="0"/>
                  </a:lnTo>
                  <a:lnTo>
                    <a:pt x="484" y="0"/>
                  </a:lnTo>
                  <a:lnTo>
                    <a:pt x="484" y="610"/>
                  </a:lnTo>
                  <a:lnTo>
                    <a:pt x="361" y="610"/>
                  </a:lnTo>
                  <a:lnTo>
                    <a:pt x="115" y="213"/>
                  </a:lnTo>
                  <a:lnTo>
                    <a:pt x="115" y="610"/>
                  </a:lnTo>
                  <a:lnTo>
                    <a:pt x="0" y="61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p:cNvSpPr>
            <p:nvPr userDrawn="1"/>
          </p:nvSpPr>
          <p:spPr bwMode="auto">
            <a:xfrm>
              <a:off x="1226" y="391"/>
              <a:ext cx="461" cy="610"/>
            </a:xfrm>
            <a:custGeom>
              <a:avLst/>
              <a:gdLst>
                <a:gd name="T0" fmla="*/ 0 w 461"/>
                <a:gd name="T1" fmla="*/ 610 h 610"/>
                <a:gd name="T2" fmla="*/ 0 w 461"/>
                <a:gd name="T3" fmla="*/ 0 h 610"/>
                <a:gd name="T4" fmla="*/ 452 w 461"/>
                <a:gd name="T5" fmla="*/ 0 h 610"/>
                <a:gd name="T6" fmla="*/ 452 w 461"/>
                <a:gd name="T7" fmla="*/ 104 h 610"/>
                <a:gd name="T8" fmla="*/ 123 w 461"/>
                <a:gd name="T9" fmla="*/ 104 h 610"/>
                <a:gd name="T10" fmla="*/ 123 w 461"/>
                <a:gd name="T11" fmla="*/ 239 h 610"/>
                <a:gd name="T12" fmla="*/ 428 w 461"/>
                <a:gd name="T13" fmla="*/ 239 h 610"/>
                <a:gd name="T14" fmla="*/ 428 w 461"/>
                <a:gd name="T15" fmla="*/ 340 h 610"/>
                <a:gd name="T16" fmla="*/ 123 w 461"/>
                <a:gd name="T17" fmla="*/ 340 h 610"/>
                <a:gd name="T18" fmla="*/ 123 w 461"/>
                <a:gd name="T19" fmla="*/ 506 h 610"/>
                <a:gd name="T20" fmla="*/ 461 w 461"/>
                <a:gd name="T21" fmla="*/ 506 h 610"/>
                <a:gd name="T22" fmla="*/ 461 w 461"/>
                <a:gd name="T23" fmla="*/ 610 h 610"/>
                <a:gd name="T24" fmla="*/ 0 w 461"/>
                <a:gd name="T25"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610">
                  <a:moveTo>
                    <a:pt x="0" y="610"/>
                  </a:moveTo>
                  <a:lnTo>
                    <a:pt x="0" y="0"/>
                  </a:lnTo>
                  <a:lnTo>
                    <a:pt x="452" y="0"/>
                  </a:lnTo>
                  <a:lnTo>
                    <a:pt x="452" y="104"/>
                  </a:lnTo>
                  <a:lnTo>
                    <a:pt x="123" y="104"/>
                  </a:lnTo>
                  <a:lnTo>
                    <a:pt x="123" y="239"/>
                  </a:lnTo>
                  <a:lnTo>
                    <a:pt x="428" y="239"/>
                  </a:lnTo>
                  <a:lnTo>
                    <a:pt x="428" y="340"/>
                  </a:lnTo>
                  <a:lnTo>
                    <a:pt x="123" y="340"/>
                  </a:lnTo>
                  <a:lnTo>
                    <a:pt x="123" y="506"/>
                  </a:lnTo>
                  <a:lnTo>
                    <a:pt x="461" y="506"/>
                  </a:lnTo>
                  <a:lnTo>
                    <a:pt x="461" y="610"/>
                  </a:lnTo>
                  <a:lnTo>
                    <a:pt x="0" y="61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p:cNvSpPr>
            <p:nvPr userDrawn="1"/>
          </p:nvSpPr>
          <p:spPr bwMode="auto">
            <a:xfrm>
              <a:off x="2351" y="391"/>
              <a:ext cx="484" cy="619"/>
            </a:xfrm>
            <a:custGeom>
              <a:avLst/>
              <a:gdLst>
                <a:gd name="T0" fmla="*/ 0 w 205"/>
                <a:gd name="T1" fmla="*/ 0 h 262"/>
                <a:gd name="T2" fmla="*/ 52 w 205"/>
                <a:gd name="T3" fmla="*/ 0 h 262"/>
                <a:gd name="T4" fmla="*/ 52 w 205"/>
                <a:gd name="T5" fmla="*/ 139 h 262"/>
                <a:gd name="T6" fmla="*/ 54 w 205"/>
                <a:gd name="T7" fmla="*/ 182 h 262"/>
                <a:gd name="T8" fmla="*/ 69 w 205"/>
                <a:gd name="T9" fmla="*/ 208 h 262"/>
                <a:gd name="T10" fmla="*/ 104 w 205"/>
                <a:gd name="T11" fmla="*/ 217 h 262"/>
                <a:gd name="T12" fmla="*/ 137 w 205"/>
                <a:gd name="T13" fmla="*/ 208 h 262"/>
                <a:gd name="T14" fmla="*/ 151 w 205"/>
                <a:gd name="T15" fmla="*/ 186 h 262"/>
                <a:gd name="T16" fmla="*/ 153 w 205"/>
                <a:gd name="T17" fmla="*/ 142 h 262"/>
                <a:gd name="T18" fmla="*/ 153 w 205"/>
                <a:gd name="T19" fmla="*/ 0 h 262"/>
                <a:gd name="T20" fmla="*/ 205 w 205"/>
                <a:gd name="T21" fmla="*/ 0 h 262"/>
                <a:gd name="T22" fmla="*/ 205 w 205"/>
                <a:gd name="T23" fmla="*/ 135 h 262"/>
                <a:gd name="T24" fmla="*/ 201 w 205"/>
                <a:gd name="T25" fmla="*/ 201 h 262"/>
                <a:gd name="T26" fmla="*/ 185 w 205"/>
                <a:gd name="T27" fmla="*/ 233 h 262"/>
                <a:gd name="T28" fmla="*/ 155 w 205"/>
                <a:gd name="T29" fmla="*/ 254 h 262"/>
                <a:gd name="T30" fmla="*/ 105 w 205"/>
                <a:gd name="T31" fmla="*/ 262 h 262"/>
                <a:gd name="T32" fmla="*/ 49 w 205"/>
                <a:gd name="T33" fmla="*/ 253 h 262"/>
                <a:gd name="T34" fmla="*/ 19 w 205"/>
                <a:gd name="T35" fmla="*/ 231 h 262"/>
                <a:gd name="T36" fmla="*/ 5 w 205"/>
                <a:gd name="T37" fmla="*/ 203 h 262"/>
                <a:gd name="T38" fmla="*/ 0 w 205"/>
                <a:gd name="T39" fmla="*/ 137 h 262"/>
                <a:gd name="T40" fmla="*/ 0 w 205"/>
                <a:gd name="T4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262">
                  <a:moveTo>
                    <a:pt x="0" y="0"/>
                  </a:moveTo>
                  <a:cubicBezTo>
                    <a:pt x="52" y="0"/>
                    <a:pt x="52" y="0"/>
                    <a:pt x="52" y="0"/>
                  </a:cubicBezTo>
                  <a:cubicBezTo>
                    <a:pt x="52" y="139"/>
                    <a:pt x="52" y="139"/>
                    <a:pt x="52" y="139"/>
                  </a:cubicBezTo>
                  <a:cubicBezTo>
                    <a:pt x="52" y="162"/>
                    <a:pt x="52" y="176"/>
                    <a:pt x="54" y="182"/>
                  </a:cubicBezTo>
                  <a:cubicBezTo>
                    <a:pt x="56" y="193"/>
                    <a:pt x="61" y="201"/>
                    <a:pt x="69" y="208"/>
                  </a:cubicBezTo>
                  <a:cubicBezTo>
                    <a:pt x="78" y="214"/>
                    <a:pt x="89" y="217"/>
                    <a:pt x="104" y="217"/>
                  </a:cubicBezTo>
                  <a:cubicBezTo>
                    <a:pt x="119" y="217"/>
                    <a:pt x="130" y="214"/>
                    <a:pt x="137" y="208"/>
                  </a:cubicBezTo>
                  <a:cubicBezTo>
                    <a:pt x="145" y="202"/>
                    <a:pt x="149" y="195"/>
                    <a:pt x="151" y="186"/>
                  </a:cubicBezTo>
                  <a:cubicBezTo>
                    <a:pt x="152" y="177"/>
                    <a:pt x="153" y="163"/>
                    <a:pt x="153" y="142"/>
                  </a:cubicBezTo>
                  <a:cubicBezTo>
                    <a:pt x="153" y="0"/>
                    <a:pt x="153" y="0"/>
                    <a:pt x="153" y="0"/>
                  </a:cubicBezTo>
                  <a:cubicBezTo>
                    <a:pt x="205" y="0"/>
                    <a:pt x="205" y="0"/>
                    <a:pt x="205" y="0"/>
                  </a:cubicBezTo>
                  <a:cubicBezTo>
                    <a:pt x="205" y="135"/>
                    <a:pt x="205" y="135"/>
                    <a:pt x="205" y="135"/>
                  </a:cubicBezTo>
                  <a:cubicBezTo>
                    <a:pt x="205" y="166"/>
                    <a:pt x="204" y="188"/>
                    <a:pt x="201" y="201"/>
                  </a:cubicBezTo>
                  <a:cubicBezTo>
                    <a:pt x="198" y="213"/>
                    <a:pt x="193" y="224"/>
                    <a:pt x="185" y="233"/>
                  </a:cubicBezTo>
                  <a:cubicBezTo>
                    <a:pt x="178" y="242"/>
                    <a:pt x="168" y="249"/>
                    <a:pt x="155" y="254"/>
                  </a:cubicBezTo>
                  <a:cubicBezTo>
                    <a:pt x="142" y="259"/>
                    <a:pt x="126" y="262"/>
                    <a:pt x="105" y="262"/>
                  </a:cubicBezTo>
                  <a:cubicBezTo>
                    <a:pt x="81" y="262"/>
                    <a:pt x="62" y="259"/>
                    <a:pt x="49" y="253"/>
                  </a:cubicBezTo>
                  <a:cubicBezTo>
                    <a:pt x="37" y="248"/>
                    <a:pt x="27" y="240"/>
                    <a:pt x="19" y="231"/>
                  </a:cubicBezTo>
                  <a:cubicBezTo>
                    <a:pt x="12" y="222"/>
                    <a:pt x="7" y="213"/>
                    <a:pt x="5" y="203"/>
                  </a:cubicBezTo>
                  <a:cubicBezTo>
                    <a:pt x="1" y="188"/>
                    <a:pt x="0" y="166"/>
                    <a:pt x="0" y="137"/>
                  </a:cubicBezTo>
                  <a:lnTo>
                    <a:pt x="0" y="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p:cNvSpPr>
            <p:nvPr userDrawn="1"/>
          </p:nvSpPr>
          <p:spPr bwMode="auto">
            <a:xfrm>
              <a:off x="2887" y="379"/>
              <a:ext cx="496" cy="631"/>
            </a:xfrm>
            <a:custGeom>
              <a:avLst/>
              <a:gdLst>
                <a:gd name="T0" fmla="*/ 0 w 210"/>
                <a:gd name="T1" fmla="*/ 179 h 267"/>
                <a:gd name="T2" fmla="*/ 51 w 210"/>
                <a:gd name="T3" fmla="*/ 174 h 267"/>
                <a:gd name="T4" fmla="*/ 70 w 210"/>
                <a:gd name="T5" fmla="*/ 211 h 267"/>
                <a:gd name="T6" fmla="*/ 107 w 210"/>
                <a:gd name="T7" fmla="*/ 223 h 267"/>
                <a:gd name="T8" fmla="*/ 145 w 210"/>
                <a:gd name="T9" fmla="*/ 212 h 267"/>
                <a:gd name="T10" fmla="*/ 158 w 210"/>
                <a:gd name="T11" fmla="*/ 188 h 267"/>
                <a:gd name="T12" fmla="*/ 152 w 210"/>
                <a:gd name="T13" fmla="*/ 172 h 267"/>
                <a:gd name="T14" fmla="*/ 134 w 210"/>
                <a:gd name="T15" fmla="*/ 161 h 267"/>
                <a:gd name="T16" fmla="*/ 92 w 210"/>
                <a:gd name="T17" fmla="*/ 150 h 267"/>
                <a:gd name="T18" fmla="*/ 33 w 210"/>
                <a:gd name="T19" fmla="*/ 124 h 267"/>
                <a:gd name="T20" fmla="*/ 10 w 210"/>
                <a:gd name="T21" fmla="*/ 72 h 267"/>
                <a:gd name="T22" fmla="*/ 21 w 210"/>
                <a:gd name="T23" fmla="*/ 36 h 267"/>
                <a:gd name="T24" fmla="*/ 53 w 210"/>
                <a:gd name="T25" fmla="*/ 9 h 267"/>
                <a:gd name="T26" fmla="*/ 104 w 210"/>
                <a:gd name="T27" fmla="*/ 0 h 267"/>
                <a:gd name="T28" fmla="*/ 177 w 210"/>
                <a:gd name="T29" fmla="*/ 22 h 267"/>
                <a:gd name="T30" fmla="*/ 202 w 210"/>
                <a:gd name="T31" fmla="*/ 78 h 267"/>
                <a:gd name="T32" fmla="*/ 150 w 210"/>
                <a:gd name="T33" fmla="*/ 81 h 267"/>
                <a:gd name="T34" fmla="*/ 136 w 210"/>
                <a:gd name="T35" fmla="*/ 52 h 267"/>
                <a:gd name="T36" fmla="*/ 103 w 210"/>
                <a:gd name="T37" fmla="*/ 44 h 267"/>
                <a:gd name="T38" fmla="*/ 68 w 210"/>
                <a:gd name="T39" fmla="*/ 53 h 267"/>
                <a:gd name="T40" fmla="*/ 59 w 210"/>
                <a:gd name="T41" fmla="*/ 69 h 267"/>
                <a:gd name="T42" fmla="*/ 67 w 210"/>
                <a:gd name="T43" fmla="*/ 84 h 267"/>
                <a:gd name="T44" fmla="*/ 115 w 210"/>
                <a:gd name="T45" fmla="*/ 102 h 267"/>
                <a:gd name="T46" fmla="*/ 171 w 210"/>
                <a:gd name="T47" fmla="*/ 120 h 267"/>
                <a:gd name="T48" fmla="*/ 200 w 210"/>
                <a:gd name="T49" fmla="*/ 146 h 267"/>
                <a:gd name="T50" fmla="*/ 210 w 210"/>
                <a:gd name="T51" fmla="*/ 187 h 267"/>
                <a:gd name="T52" fmla="*/ 198 w 210"/>
                <a:gd name="T53" fmla="*/ 229 h 267"/>
                <a:gd name="T54" fmla="*/ 163 w 210"/>
                <a:gd name="T55" fmla="*/ 258 h 267"/>
                <a:gd name="T56" fmla="*/ 107 w 210"/>
                <a:gd name="T57" fmla="*/ 267 h 267"/>
                <a:gd name="T58" fmla="*/ 32 w 210"/>
                <a:gd name="T59" fmla="*/ 244 h 267"/>
                <a:gd name="T60" fmla="*/ 0 w 210"/>
                <a:gd name="T61" fmla="*/ 17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0" h="267">
                  <a:moveTo>
                    <a:pt x="0" y="179"/>
                  </a:moveTo>
                  <a:cubicBezTo>
                    <a:pt x="51" y="174"/>
                    <a:pt x="51" y="174"/>
                    <a:pt x="51" y="174"/>
                  </a:cubicBezTo>
                  <a:cubicBezTo>
                    <a:pt x="54" y="191"/>
                    <a:pt x="60" y="203"/>
                    <a:pt x="70" y="211"/>
                  </a:cubicBezTo>
                  <a:cubicBezTo>
                    <a:pt x="79" y="219"/>
                    <a:pt x="91" y="223"/>
                    <a:pt x="107" y="223"/>
                  </a:cubicBezTo>
                  <a:cubicBezTo>
                    <a:pt x="124" y="223"/>
                    <a:pt x="137" y="220"/>
                    <a:pt x="145" y="212"/>
                  </a:cubicBezTo>
                  <a:cubicBezTo>
                    <a:pt x="154" y="205"/>
                    <a:pt x="158" y="197"/>
                    <a:pt x="158" y="188"/>
                  </a:cubicBezTo>
                  <a:cubicBezTo>
                    <a:pt x="158" y="182"/>
                    <a:pt x="156" y="176"/>
                    <a:pt x="152" y="172"/>
                  </a:cubicBezTo>
                  <a:cubicBezTo>
                    <a:pt x="149" y="168"/>
                    <a:pt x="143" y="164"/>
                    <a:pt x="134" y="161"/>
                  </a:cubicBezTo>
                  <a:cubicBezTo>
                    <a:pt x="128" y="159"/>
                    <a:pt x="114" y="155"/>
                    <a:pt x="92" y="150"/>
                  </a:cubicBezTo>
                  <a:cubicBezTo>
                    <a:pt x="64" y="143"/>
                    <a:pt x="45" y="134"/>
                    <a:pt x="33" y="124"/>
                  </a:cubicBezTo>
                  <a:cubicBezTo>
                    <a:pt x="18" y="110"/>
                    <a:pt x="10" y="93"/>
                    <a:pt x="10" y="72"/>
                  </a:cubicBezTo>
                  <a:cubicBezTo>
                    <a:pt x="10" y="59"/>
                    <a:pt x="13" y="47"/>
                    <a:pt x="21" y="36"/>
                  </a:cubicBezTo>
                  <a:cubicBezTo>
                    <a:pt x="28" y="24"/>
                    <a:pt x="39" y="15"/>
                    <a:pt x="53" y="9"/>
                  </a:cubicBezTo>
                  <a:cubicBezTo>
                    <a:pt x="67" y="3"/>
                    <a:pt x="84" y="0"/>
                    <a:pt x="104" y="0"/>
                  </a:cubicBezTo>
                  <a:cubicBezTo>
                    <a:pt x="136" y="0"/>
                    <a:pt x="160" y="8"/>
                    <a:pt x="177" y="22"/>
                  </a:cubicBezTo>
                  <a:cubicBezTo>
                    <a:pt x="193" y="36"/>
                    <a:pt x="202" y="55"/>
                    <a:pt x="202" y="78"/>
                  </a:cubicBezTo>
                  <a:cubicBezTo>
                    <a:pt x="150" y="81"/>
                    <a:pt x="150" y="81"/>
                    <a:pt x="150" y="81"/>
                  </a:cubicBezTo>
                  <a:cubicBezTo>
                    <a:pt x="148" y="68"/>
                    <a:pt x="143" y="58"/>
                    <a:pt x="136" y="52"/>
                  </a:cubicBezTo>
                  <a:cubicBezTo>
                    <a:pt x="129" y="46"/>
                    <a:pt x="118" y="44"/>
                    <a:pt x="103" y="44"/>
                  </a:cubicBezTo>
                  <a:cubicBezTo>
                    <a:pt x="88" y="44"/>
                    <a:pt x="76" y="47"/>
                    <a:pt x="68" y="53"/>
                  </a:cubicBezTo>
                  <a:cubicBezTo>
                    <a:pt x="62" y="57"/>
                    <a:pt x="59" y="62"/>
                    <a:pt x="59" y="69"/>
                  </a:cubicBezTo>
                  <a:cubicBezTo>
                    <a:pt x="59" y="75"/>
                    <a:pt x="62" y="80"/>
                    <a:pt x="67" y="84"/>
                  </a:cubicBezTo>
                  <a:cubicBezTo>
                    <a:pt x="74" y="90"/>
                    <a:pt x="90" y="96"/>
                    <a:pt x="115" y="102"/>
                  </a:cubicBezTo>
                  <a:cubicBezTo>
                    <a:pt x="140" y="108"/>
                    <a:pt x="159" y="114"/>
                    <a:pt x="171" y="120"/>
                  </a:cubicBezTo>
                  <a:cubicBezTo>
                    <a:pt x="183" y="127"/>
                    <a:pt x="193" y="135"/>
                    <a:pt x="200" y="146"/>
                  </a:cubicBezTo>
                  <a:cubicBezTo>
                    <a:pt x="206" y="157"/>
                    <a:pt x="210" y="171"/>
                    <a:pt x="210" y="187"/>
                  </a:cubicBezTo>
                  <a:cubicBezTo>
                    <a:pt x="210" y="202"/>
                    <a:pt x="206" y="216"/>
                    <a:pt x="198" y="229"/>
                  </a:cubicBezTo>
                  <a:cubicBezTo>
                    <a:pt x="189" y="242"/>
                    <a:pt x="178" y="251"/>
                    <a:pt x="163" y="258"/>
                  </a:cubicBezTo>
                  <a:cubicBezTo>
                    <a:pt x="148" y="264"/>
                    <a:pt x="129" y="267"/>
                    <a:pt x="107" y="267"/>
                  </a:cubicBezTo>
                  <a:cubicBezTo>
                    <a:pt x="74" y="267"/>
                    <a:pt x="49" y="260"/>
                    <a:pt x="32" y="244"/>
                  </a:cubicBezTo>
                  <a:cubicBezTo>
                    <a:pt x="14" y="229"/>
                    <a:pt x="4" y="207"/>
                    <a:pt x="0" y="179"/>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p:cNvSpPr>
              <a:spLocks/>
            </p:cNvSpPr>
            <p:nvPr userDrawn="1"/>
          </p:nvSpPr>
          <p:spPr bwMode="auto">
            <a:xfrm>
              <a:off x="1699" y="325"/>
              <a:ext cx="413" cy="352"/>
            </a:xfrm>
            <a:custGeom>
              <a:avLst/>
              <a:gdLst>
                <a:gd name="T0" fmla="*/ 413 w 413"/>
                <a:gd name="T1" fmla="*/ 352 h 352"/>
                <a:gd name="T2" fmla="*/ 182 w 413"/>
                <a:gd name="T3" fmla="*/ 0 h 352"/>
                <a:gd name="T4" fmla="*/ 0 w 413"/>
                <a:gd name="T5" fmla="*/ 0 h 352"/>
                <a:gd name="T6" fmla="*/ 227 w 413"/>
                <a:gd name="T7" fmla="*/ 352 h 352"/>
                <a:gd name="T8" fmla="*/ 413 w 413"/>
                <a:gd name="T9" fmla="*/ 352 h 352"/>
              </a:gdLst>
              <a:ahLst/>
              <a:cxnLst>
                <a:cxn ang="0">
                  <a:pos x="T0" y="T1"/>
                </a:cxn>
                <a:cxn ang="0">
                  <a:pos x="T2" y="T3"/>
                </a:cxn>
                <a:cxn ang="0">
                  <a:pos x="T4" y="T5"/>
                </a:cxn>
                <a:cxn ang="0">
                  <a:pos x="T6" y="T7"/>
                </a:cxn>
                <a:cxn ang="0">
                  <a:pos x="T8" y="T9"/>
                </a:cxn>
              </a:cxnLst>
              <a:rect l="0" t="0" r="r" b="b"/>
              <a:pathLst>
                <a:path w="413" h="352">
                  <a:moveTo>
                    <a:pt x="413" y="352"/>
                  </a:moveTo>
                  <a:lnTo>
                    <a:pt x="182" y="0"/>
                  </a:lnTo>
                  <a:lnTo>
                    <a:pt x="0" y="0"/>
                  </a:lnTo>
                  <a:lnTo>
                    <a:pt x="227" y="352"/>
                  </a:lnTo>
                  <a:lnTo>
                    <a:pt x="413" y="352"/>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1637" y="715"/>
              <a:ext cx="473" cy="439"/>
            </a:xfrm>
            <a:custGeom>
              <a:avLst/>
              <a:gdLst>
                <a:gd name="T0" fmla="*/ 289 w 473"/>
                <a:gd name="T1" fmla="*/ 0 h 439"/>
                <a:gd name="T2" fmla="*/ 0 w 473"/>
                <a:gd name="T3" fmla="*/ 439 h 439"/>
                <a:gd name="T4" fmla="*/ 187 w 473"/>
                <a:gd name="T5" fmla="*/ 439 h 439"/>
                <a:gd name="T6" fmla="*/ 473 w 473"/>
                <a:gd name="T7" fmla="*/ 0 h 439"/>
                <a:gd name="T8" fmla="*/ 289 w 473"/>
                <a:gd name="T9" fmla="*/ 0 h 439"/>
              </a:gdLst>
              <a:ahLst/>
              <a:cxnLst>
                <a:cxn ang="0">
                  <a:pos x="T0" y="T1"/>
                </a:cxn>
                <a:cxn ang="0">
                  <a:pos x="T2" y="T3"/>
                </a:cxn>
                <a:cxn ang="0">
                  <a:pos x="T4" y="T5"/>
                </a:cxn>
                <a:cxn ang="0">
                  <a:pos x="T6" y="T7"/>
                </a:cxn>
                <a:cxn ang="0">
                  <a:pos x="T8" y="T9"/>
                </a:cxn>
              </a:cxnLst>
              <a:rect l="0" t="0" r="r" b="b"/>
              <a:pathLst>
                <a:path w="473" h="439">
                  <a:moveTo>
                    <a:pt x="289" y="0"/>
                  </a:moveTo>
                  <a:lnTo>
                    <a:pt x="0" y="439"/>
                  </a:lnTo>
                  <a:lnTo>
                    <a:pt x="187" y="439"/>
                  </a:lnTo>
                  <a:lnTo>
                    <a:pt x="473" y="0"/>
                  </a:lnTo>
                  <a:lnTo>
                    <a:pt x="289" y="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1926" y="235"/>
              <a:ext cx="474" cy="442"/>
            </a:xfrm>
            <a:custGeom>
              <a:avLst/>
              <a:gdLst>
                <a:gd name="T0" fmla="*/ 186 w 474"/>
                <a:gd name="T1" fmla="*/ 442 h 442"/>
                <a:gd name="T2" fmla="*/ 474 w 474"/>
                <a:gd name="T3" fmla="*/ 0 h 442"/>
                <a:gd name="T4" fmla="*/ 285 w 474"/>
                <a:gd name="T5" fmla="*/ 0 h 442"/>
                <a:gd name="T6" fmla="*/ 0 w 474"/>
                <a:gd name="T7" fmla="*/ 442 h 442"/>
                <a:gd name="T8" fmla="*/ 186 w 474"/>
                <a:gd name="T9" fmla="*/ 442 h 442"/>
              </a:gdLst>
              <a:ahLst/>
              <a:cxnLst>
                <a:cxn ang="0">
                  <a:pos x="T0" y="T1"/>
                </a:cxn>
                <a:cxn ang="0">
                  <a:pos x="T2" y="T3"/>
                </a:cxn>
                <a:cxn ang="0">
                  <a:pos x="T4" y="T5"/>
                </a:cxn>
                <a:cxn ang="0">
                  <a:pos x="T6" y="T7"/>
                </a:cxn>
                <a:cxn ang="0">
                  <a:pos x="T8" y="T9"/>
                </a:cxn>
              </a:cxnLst>
              <a:rect l="0" t="0" r="r" b="b"/>
              <a:pathLst>
                <a:path w="474" h="442">
                  <a:moveTo>
                    <a:pt x="186" y="442"/>
                  </a:moveTo>
                  <a:lnTo>
                    <a:pt x="474" y="0"/>
                  </a:lnTo>
                  <a:lnTo>
                    <a:pt x="285" y="0"/>
                  </a:lnTo>
                  <a:lnTo>
                    <a:pt x="0" y="442"/>
                  </a:lnTo>
                  <a:lnTo>
                    <a:pt x="186" y="442"/>
                  </a:lnTo>
                  <a:close/>
                </a:path>
              </a:pathLst>
            </a:custGeom>
            <a:solidFill>
              <a:srgbClr val="00B2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1926" y="715"/>
              <a:ext cx="413" cy="349"/>
            </a:xfrm>
            <a:custGeom>
              <a:avLst/>
              <a:gdLst>
                <a:gd name="T0" fmla="*/ 0 w 413"/>
                <a:gd name="T1" fmla="*/ 0 h 349"/>
                <a:gd name="T2" fmla="*/ 229 w 413"/>
                <a:gd name="T3" fmla="*/ 349 h 349"/>
                <a:gd name="T4" fmla="*/ 413 w 413"/>
                <a:gd name="T5" fmla="*/ 349 h 349"/>
                <a:gd name="T6" fmla="*/ 184 w 413"/>
                <a:gd name="T7" fmla="*/ 0 h 349"/>
                <a:gd name="T8" fmla="*/ 0 w 413"/>
                <a:gd name="T9" fmla="*/ 0 h 349"/>
              </a:gdLst>
              <a:ahLst/>
              <a:cxnLst>
                <a:cxn ang="0">
                  <a:pos x="T0" y="T1"/>
                </a:cxn>
                <a:cxn ang="0">
                  <a:pos x="T2" y="T3"/>
                </a:cxn>
                <a:cxn ang="0">
                  <a:pos x="T4" y="T5"/>
                </a:cxn>
                <a:cxn ang="0">
                  <a:pos x="T6" y="T7"/>
                </a:cxn>
                <a:cxn ang="0">
                  <a:pos x="T8" y="T9"/>
                </a:cxn>
              </a:cxnLst>
              <a:rect l="0" t="0" r="r" b="b"/>
              <a:pathLst>
                <a:path w="413" h="349">
                  <a:moveTo>
                    <a:pt x="0" y="0"/>
                  </a:moveTo>
                  <a:lnTo>
                    <a:pt x="229" y="349"/>
                  </a:lnTo>
                  <a:lnTo>
                    <a:pt x="413" y="349"/>
                  </a:lnTo>
                  <a:lnTo>
                    <a:pt x="184" y="0"/>
                  </a:lnTo>
                  <a:lnTo>
                    <a:pt x="0" y="0"/>
                  </a:lnTo>
                  <a:close/>
                </a:path>
              </a:pathLst>
            </a:custGeom>
            <a:solidFill>
              <a:srgbClr val="00B2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662" y="1263"/>
              <a:ext cx="123" cy="134"/>
            </a:xfrm>
            <a:custGeom>
              <a:avLst/>
              <a:gdLst>
                <a:gd name="T0" fmla="*/ 28 w 52"/>
                <a:gd name="T1" fmla="*/ 34 h 57"/>
                <a:gd name="T2" fmla="*/ 28 w 52"/>
                <a:gd name="T3" fmla="*/ 28 h 57"/>
                <a:gd name="T4" fmla="*/ 52 w 52"/>
                <a:gd name="T5" fmla="*/ 28 h 57"/>
                <a:gd name="T6" fmla="*/ 52 w 52"/>
                <a:gd name="T7" fmla="*/ 49 h 57"/>
                <a:gd name="T8" fmla="*/ 40 w 52"/>
                <a:gd name="T9" fmla="*/ 55 h 57"/>
                <a:gd name="T10" fmla="*/ 28 w 52"/>
                <a:gd name="T11" fmla="*/ 57 h 57"/>
                <a:gd name="T12" fmla="*/ 14 w 52"/>
                <a:gd name="T13" fmla="*/ 54 h 57"/>
                <a:gd name="T14" fmla="*/ 3 w 52"/>
                <a:gd name="T15" fmla="*/ 44 h 57"/>
                <a:gd name="T16" fmla="*/ 0 w 52"/>
                <a:gd name="T17" fmla="*/ 29 h 57"/>
                <a:gd name="T18" fmla="*/ 3 w 52"/>
                <a:gd name="T19" fmla="*/ 14 h 57"/>
                <a:gd name="T20" fmla="*/ 13 w 52"/>
                <a:gd name="T21" fmla="*/ 3 h 57"/>
                <a:gd name="T22" fmla="*/ 28 w 52"/>
                <a:gd name="T23" fmla="*/ 0 h 57"/>
                <a:gd name="T24" fmla="*/ 39 w 52"/>
                <a:gd name="T25" fmla="*/ 2 h 57"/>
                <a:gd name="T26" fmla="*/ 46 w 52"/>
                <a:gd name="T27" fmla="*/ 7 h 57"/>
                <a:gd name="T28" fmla="*/ 51 w 52"/>
                <a:gd name="T29" fmla="*/ 16 h 57"/>
                <a:gd name="T30" fmla="*/ 44 w 52"/>
                <a:gd name="T31" fmla="*/ 18 h 57"/>
                <a:gd name="T32" fmla="*/ 41 w 52"/>
                <a:gd name="T33" fmla="*/ 11 h 57"/>
                <a:gd name="T34" fmla="*/ 36 w 52"/>
                <a:gd name="T35" fmla="*/ 8 h 57"/>
                <a:gd name="T36" fmla="*/ 28 w 52"/>
                <a:gd name="T37" fmla="*/ 6 h 57"/>
                <a:gd name="T38" fmla="*/ 19 w 52"/>
                <a:gd name="T39" fmla="*/ 8 h 57"/>
                <a:gd name="T40" fmla="*/ 13 w 52"/>
                <a:gd name="T41" fmla="*/ 12 h 57"/>
                <a:gd name="T42" fmla="*/ 10 w 52"/>
                <a:gd name="T43" fmla="*/ 17 h 57"/>
                <a:gd name="T44" fmla="*/ 8 w 52"/>
                <a:gd name="T45" fmla="*/ 28 h 57"/>
                <a:gd name="T46" fmla="*/ 10 w 52"/>
                <a:gd name="T47" fmla="*/ 41 h 57"/>
                <a:gd name="T48" fmla="*/ 18 w 52"/>
                <a:gd name="T49" fmla="*/ 48 h 57"/>
                <a:gd name="T50" fmla="*/ 28 w 52"/>
                <a:gd name="T51" fmla="*/ 51 h 57"/>
                <a:gd name="T52" fmla="*/ 37 w 52"/>
                <a:gd name="T53" fmla="*/ 49 h 57"/>
                <a:gd name="T54" fmla="*/ 44 w 52"/>
                <a:gd name="T55" fmla="*/ 45 h 57"/>
                <a:gd name="T56" fmla="*/ 44 w 52"/>
                <a:gd name="T57" fmla="*/ 34 h 57"/>
                <a:gd name="T58" fmla="*/ 28 w 52"/>
                <a:gd name="T5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57">
                  <a:moveTo>
                    <a:pt x="28" y="34"/>
                  </a:moveTo>
                  <a:cubicBezTo>
                    <a:pt x="28" y="28"/>
                    <a:pt x="28" y="28"/>
                    <a:pt x="28" y="28"/>
                  </a:cubicBezTo>
                  <a:cubicBezTo>
                    <a:pt x="52" y="28"/>
                    <a:pt x="52" y="28"/>
                    <a:pt x="52" y="28"/>
                  </a:cubicBezTo>
                  <a:cubicBezTo>
                    <a:pt x="52" y="49"/>
                    <a:pt x="52" y="49"/>
                    <a:pt x="52" y="49"/>
                  </a:cubicBezTo>
                  <a:cubicBezTo>
                    <a:pt x="48" y="51"/>
                    <a:pt x="44" y="54"/>
                    <a:pt x="40" y="55"/>
                  </a:cubicBezTo>
                  <a:cubicBezTo>
                    <a:pt x="36" y="57"/>
                    <a:pt x="33" y="57"/>
                    <a:pt x="28" y="57"/>
                  </a:cubicBezTo>
                  <a:cubicBezTo>
                    <a:pt x="23" y="57"/>
                    <a:pt x="18" y="56"/>
                    <a:pt x="14" y="54"/>
                  </a:cubicBezTo>
                  <a:cubicBezTo>
                    <a:pt x="9" y="51"/>
                    <a:pt x="6" y="48"/>
                    <a:pt x="3" y="44"/>
                  </a:cubicBezTo>
                  <a:cubicBezTo>
                    <a:pt x="1" y="39"/>
                    <a:pt x="0" y="34"/>
                    <a:pt x="0" y="29"/>
                  </a:cubicBezTo>
                  <a:cubicBezTo>
                    <a:pt x="0" y="23"/>
                    <a:pt x="1" y="18"/>
                    <a:pt x="3" y="14"/>
                  </a:cubicBezTo>
                  <a:cubicBezTo>
                    <a:pt x="6" y="9"/>
                    <a:pt x="9" y="5"/>
                    <a:pt x="13" y="3"/>
                  </a:cubicBezTo>
                  <a:cubicBezTo>
                    <a:pt x="17" y="1"/>
                    <a:pt x="22" y="0"/>
                    <a:pt x="28" y="0"/>
                  </a:cubicBezTo>
                  <a:cubicBezTo>
                    <a:pt x="32" y="0"/>
                    <a:pt x="36" y="0"/>
                    <a:pt x="39" y="2"/>
                  </a:cubicBezTo>
                  <a:cubicBezTo>
                    <a:pt x="42" y="3"/>
                    <a:pt x="45" y="5"/>
                    <a:pt x="46" y="7"/>
                  </a:cubicBezTo>
                  <a:cubicBezTo>
                    <a:pt x="48" y="9"/>
                    <a:pt x="50" y="13"/>
                    <a:pt x="51" y="16"/>
                  </a:cubicBezTo>
                  <a:cubicBezTo>
                    <a:pt x="44" y="18"/>
                    <a:pt x="44" y="18"/>
                    <a:pt x="44" y="18"/>
                  </a:cubicBezTo>
                  <a:cubicBezTo>
                    <a:pt x="43" y="15"/>
                    <a:pt x="42" y="13"/>
                    <a:pt x="41" y="11"/>
                  </a:cubicBezTo>
                  <a:cubicBezTo>
                    <a:pt x="40" y="10"/>
                    <a:pt x="38" y="8"/>
                    <a:pt x="36" y="8"/>
                  </a:cubicBezTo>
                  <a:cubicBezTo>
                    <a:pt x="33" y="7"/>
                    <a:pt x="31" y="6"/>
                    <a:pt x="28" y="6"/>
                  </a:cubicBezTo>
                  <a:cubicBezTo>
                    <a:pt x="25" y="6"/>
                    <a:pt x="22" y="7"/>
                    <a:pt x="19" y="8"/>
                  </a:cubicBezTo>
                  <a:cubicBezTo>
                    <a:pt x="17" y="9"/>
                    <a:pt x="15" y="10"/>
                    <a:pt x="13" y="12"/>
                  </a:cubicBezTo>
                  <a:cubicBezTo>
                    <a:pt x="12" y="13"/>
                    <a:pt x="11" y="15"/>
                    <a:pt x="10" y="17"/>
                  </a:cubicBezTo>
                  <a:cubicBezTo>
                    <a:pt x="8" y="21"/>
                    <a:pt x="8" y="24"/>
                    <a:pt x="8" y="28"/>
                  </a:cubicBezTo>
                  <a:cubicBezTo>
                    <a:pt x="8" y="33"/>
                    <a:pt x="9" y="37"/>
                    <a:pt x="10" y="41"/>
                  </a:cubicBezTo>
                  <a:cubicBezTo>
                    <a:pt x="12" y="44"/>
                    <a:pt x="14" y="47"/>
                    <a:pt x="18" y="48"/>
                  </a:cubicBezTo>
                  <a:cubicBezTo>
                    <a:pt x="21" y="50"/>
                    <a:pt x="24" y="51"/>
                    <a:pt x="28" y="51"/>
                  </a:cubicBezTo>
                  <a:cubicBezTo>
                    <a:pt x="31" y="51"/>
                    <a:pt x="34" y="50"/>
                    <a:pt x="37" y="49"/>
                  </a:cubicBezTo>
                  <a:cubicBezTo>
                    <a:pt x="40" y="48"/>
                    <a:pt x="43" y="46"/>
                    <a:pt x="44" y="45"/>
                  </a:cubicBezTo>
                  <a:cubicBezTo>
                    <a:pt x="44" y="34"/>
                    <a:pt x="44" y="34"/>
                    <a:pt x="44" y="34"/>
                  </a:cubicBezTo>
                  <a:lnTo>
                    <a:pt x="28" y="34"/>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noEditPoints="1"/>
            </p:cNvSpPr>
            <p:nvPr userDrawn="1"/>
          </p:nvSpPr>
          <p:spPr bwMode="auto">
            <a:xfrm>
              <a:off x="856" y="1265"/>
              <a:ext cx="122" cy="130"/>
            </a:xfrm>
            <a:custGeom>
              <a:avLst/>
              <a:gdLst>
                <a:gd name="T0" fmla="*/ 0 w 52"/>
                <a:gd name="T1" fmla="*/ 55 h 55"/>
                <a:gd name="T2" fmla="*/ 21 w 52"/>
                <a:gd name="T3" fmla="*/ 0 h 55"/>
                <a:gd name="T4" fmla="*/ 29 w 52"/>
                <a:gd name="T5" fmla="*/ 0 h 55"/>
                <a:gd name="T6" fmla="*/ 52 w 52"/>
                <a:gd name="T7" fmla="*/ 55 h 55"/>
                <a:gd name="T8" fmla="*/ 44 w 52"/>
                <a:gd name="T9" fmla="*/ 55 h 55"/>
                <a:gd name="T10" fmla="*/ 37 w 52"/>
                <a:gd name="T11" fmla="*/ 38 h 55"/>
                <a:gd name="T12" fmla="*/ 14 w 52"/>
                <a:gd name="T13" fmla="*/ 38 h 55"/>
                <a:gd name="T14" fmla="*/ 8 w 52"/>
                <a:gd name="T15" fmla="*/ 55 h 55"/>
                <a:gd name="T16" fmla="*/ 0 w 52"/>
                <a:gd name="T17" fmla="*/ 55 h 55"/>
                <a:gd name="T18" fmla="*/ 16 w 52"/>
                <a:gd name="T19" fmla="*/ 32 h 55"/>
                <a:gd name="T20" fmla="*/ 35 w 52"/>
                <a:gd name="T21" fmla="*/ 32 h 55"/>
                <a:gd name="T22" fmla="*/ 29 w 52"/>
                <a:gd name="T23" fmla="*/ 17 h 55"/>
                <a:gd name="T24" fmla="*/ 25 w 52"/>
                <a:gd name="T25" fmla="*/ 6 h 55"/>
                <a:gd name="T26" fmla="*/ 22 w 52"/>
                <a:gd name="T27" fmla="*/ 16 h 55"/>
                <a:gd name="T28" fmla="*/ 16 w 52"/>
                <a:gd name="T29" fmla="*/ 3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5">
                  <a:moveTo>
                    <a:pt x="0" y="55"/>
                  </a:moveTo>
                  <a:cubicBezTo>
                    <a:pt x="21" y="0"/>
                    <a:pt x="21" y="0"/>
                    <a:pt x="21" y="0"/>
                  </a:cubicBezTo>
                  <a:cubicBezTo>
                    <a:pt x="29" y="0"/>
                    <a:pt x="29" y="0"/>
                    <a:pt x="29" y="0"/>
                  </a:cubicBezTo>
                  <a:cubicBezTo>
                    <a:pt x="52" y="55"/>
                    <a:pt x="52" y="55"/>
                    <a:pt x="52" y="55"/>
                  </a:cubicBezTo>
                  <a:cubicBezTo>
                    <a:pt x="44" y="55"/>
                    <a:pt x="44" y="55"/>
                    <a:pt x="44" y="55"/>
                  </a:cubicBezTo>
                  <a:cubicBezTo>
                    <a:pt x="37" y="38"/>
                    <a:pt x="37" y="38"/>
                    <a:pt x="37" y="38"/>
                  </a:cubicBezTo>
                  <a:cubicBezTo>
                    <a:pt x="14" y="38"/>
                    <a:pt x="14" y="38"/>
                    <a:pt x="14" y="38"/>
                  </a:cubicBezTo>
                  <a:cubicBezTo>
                    <a:pt x="8" y="55"/>
                    <a:pt x="8" y="55"/>
                    <a:pt x="8" y="55"/>
                  </a:cubicBezTo>
                  <a:lnTo>
                    <a:pt x="0" y="55"/>
                  </a:lnTo>
                  <a:close/>
                  <a:moveTo>
                    <a:pt x="16" y="32"/>
                  </a:moveTo>
                  <a:cubicBezTo>
                    <a:pt x="35" y="32"/>
                    <a:pt x="35" y="32"/>
                    <a:pt x="35" y="32"/>
                  </a:cubicBezTo>
                  <a:cubicBezTo>
                    <a:pt x="29" y="17"/>
                    <a:pt x="29" y="17"/>
                    <a:pt x="29" y="17"/>
                  </a:cubicBezTo>
                  <a:cubicBezTo>
                    <a:pt x="27" y="12"/>
                    <a:pt x="26" y="9"/>
                    <a:pt x="25" y="6"/>
                  </a:cubicBezTo>
                  <a:cubicBezTo>
                    <a:pt x="24" y="9"/>
                    <a:pt x="23" y="13"/>
                    <a:pt x="22" y="16"/>
                  </a:cubicBezTo>
                  <a:lnTo>
                    <a:pt x="16" y="32"/>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1047" y="1263"/>
              <a:ext cx="106" cy="134"/>
            </a:xfrm>
            <a:custGeom>
              <a:avLst/>
              <a:gdLst>
                <a:gd name="T0" fmla="*/ 0 w 45"/>
                <a:gd name="T1" fmla="*/ 38 h 57"/>
                <a:gd name="T2" fmla="*/ 7 w 45"/>
                <a:gd name="T3" fmla="*/ 38 h 57"/>
                <a:gd name="T4" fmla="*/ 9 w 45"/>
                <a:gd name="T5" fmla="*/ 45 h 57"/>
                <a:gd name="T6" fmla="*/ 15 w 45"/>
                <a:gd name="T7" fmla="*/ 49 h 57"/>
                <a:gd name="T8" fmla="*/ 24 w 45"/>
                <a:gd name="T9" fmla="*/ 51 h 57"/>
                <a:gd name="T10" fmla="*/ 31 w 45"/>
                <a:gd name="T11" fmla="*/ 49 h 57"/>
                <a:gd name="T12" fmla="*/ 36 w 45"/>
                <a:gd name="T13" fmla="*/ 46 h 57"/>
                <a:gd name="T14" fmla="*/ 37 w 45"/>
                <a:gd name="T15" fmla="*/ 41 h 57"/>
                <a:gd name="T16" fmla="*/ 36 w 45"/>
                <a:gd name="T17" fmla="*/ 37 h 57"/>
                <a:gd name="T18" fmla="*/ 31 w 45"/>
                <a:gd name="T19" fmla="*/ 33 h 57"/>
                <a:gd name="T20" fmla="*/ 21 w 45"/>
                <a:gd name="T21" fmla="*/ 31 h 57"/>
                <a:gd name="T22" fmla="*/ 10 w 45"/>
                <a:gd name="T23" fmla="*/ 27 h 57"/>
                <a:gd name="T24" fmla="*/ 4 w 45"/>
                <a:gd name="T25" fmla="*/ 22 h 57"/>
                <a:gd name="T26" fmla="*/ 2 w 45"/>
                <a:gd name="T27" fmla="*/ 15 h 57"/>
                <a:gd name="T28" fmla="*/ 5 w 45"/>
                <a:gd name="T29" fmla="*/ 7 h 57"/>
                <a:gd name="T30" fmla="*/ 12 w 45"/>
                <a:gd name="T31" fmla="*/ 2 h 57"/>
                <a:gd name="T32" fmla="*/ 22 w 45"/>
                <a:gd name="T33" fmla="*/ 0 h 57"/>
                <a:gd name="T34" fmla="*/ 33 w 45"/>
                <a:gd name="T35" fmla="*/ 2 h 57"/>
                <a:gd name="T36" fmla="*/ 40 w 45"/>
                <a:gd name="T37" fmla="*/ 8 h 57"/>
                <a:gd name="T38" fmla="*/ 43 w 45"/>
                <a:gd name="T39" fmla="*/ 16 h 57"/>
                <a:gd name="T40" fmla="*/ 36 w 45"/>
                <a:gd name="T41" fmla="*/ 17 h 57"/>
                <a:gd name="T42" fmla="*/ 32 w 45"/>
                <a:gd name="T43" fmla="*/ 9 h 57"/>
                <a:gd name="T44" fmla="*/ 22 w 45"/>
                <a:gd name="T45" fmla="*/ 6 h 57"/>
                <a:gd name="T46" fmla="*/ 13 w 45"/>
                <a:gd name="T47" fmla="*/ 9 h 57"/>
                <a:gd name="T48" fmla="*/ 9 w 45"/>
                <a:gd name="T49" fmla="*/ 15 h 57"/>
                <a:gd name="T50" fmla="*/ 12 w 45"/>
                <a:gd name="T51" fmla="*/ 20 h 57"/>
                <a:gd name="T52" fmla="*/ 23 w 45"/>
                <a:gd name="T53" fmla="*/ 23 h 57"/>
                <a:gd name="T54" fmla="*/ 35 w 45"/>
                <a:gd name="T55" fmla="*/ 27 h 57"/>
                <a:gd name="T56" fmla="*/ 42 w 45"/>
                <a:gd name="T57" fmla="*/ 33 h 57"/>
                <a:gd name="T58" fmla="*/ 45 w 45"/>
                <a:gd name="T59" fmla="*/ 41 h 57"/>
                <a:gd name="T60" fmla="*/ 42 w 45"/>
                <a:gd name="T61" fmla="*/ 49 h 57"/>
                <a:gd name="T62" fmla="*/ 35 w 45"/>
                <a:gd name="T63" fmla="*/ 55 h 57"/>
                <a:gd name="T64" fmla="*/ 24 w 45"/>
                <a:gd name="T65" fmla="*/ 57 h 57"/>
                <a:gd name="T66" fmla="*/ 11 w 45"/>
                <a:gd name="T67" fmla="*/ 55 h 57"/>
                <a:gd name="T68" fmla="*/ 3 w 45"/>
                <a:gd name="T69" fmla="*/ 48 h 57"/>
                <a:gd name="T70" fmla="*/ 0 w 45"/>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7">
                  <a:moveTo>
                    <a:pt x="0" y="38"/>
                  </a:moveTo>
                  <a:cubicBezTo>
                    <a:pt x="7" y="38"/>
                    <a:pt x="7" y="38"/>
                    <a:pt x="7" y="38"/>
                  </a:cubicBezTo>
                  <a:cubicBezTo>
                    <a:pt x="8" y="41"/>
                    <a:pt x="8" y="43"/>
                    <a:pt x="9" y="45"/>
                  </a:cubicBezTo>
                  <a:cubicBezTo>
                    <a:pt x="11" y="46"/>
                    <a:pt x="13" y="48"/>
                    <a:pt x="15" y="49"/>
                  </a:cubicBezTo>
                  <a:cubicBezTo>
                    <a:pt x="18" y="50"/>
                    <a:pt x="20" y="51"/>
                    <a:pt x="24" y="51"/>
                  </a:cubicBezTo>
                  <a:cubicBezTo>
                    <a:pt x="26" y="51"/>
                    <a:pt x="29" y="50"/>
                    <a:pt x="31" y="49"/>
                  </a:cubicBezTo>
                  <a:cubicBezTo>
                    <a:pt x="33" y="49"/>
                    <a:pt x="35" y="47"/>
                    <a:pt x="36" y="46"/>
                  </a:cubicBezTo>
                  <a:cubicBezTo>
                    <a:pt x="37" y="45"/>
                    <a:pt x="37" y="43"/>
                    <a:pt x="37" y="41"/>
                  </a:cubicBezTo>
                  <a:cubicBezTo>
                    <a:pt x="37" y="39"/>
                    <a:pt x="37" y="38"/>
                    <a:pt x="36" y="37"/>
                  </a:cubicBezTo>
                  <a:cubicBezTo>
                    <a:pt x="35" y="35"/>
                    <a:pt x="33" y="34"/>
                    <a:pt x="31" y="33"/>
                  </a:cubicBezTo>
                  <a:cubicBezTo>
                    <a:pt x="29" y="33"/>
                    <a:pt x="26" y="32"/>
                    <a:pt x="21" y="31"/>
                  </a:cubicBezTo>
                  <a:cubicBezTo>
                    <a:pt x="16" y="29"/>
                    <a:pt x="12" y="28"/>
                    <a:pt x="10" y="27"/>
                  </a:cubicBezTo>
                  <a:cubicBezTo>
                    <a:pt x="8" y="26"/>
                    <a:pt x="6" y="24"/>
                    <a:pt x="4" y="22"/>
                  </a:cubicBezTo>
                  <a:cubicBezTo>
                    <a:pt x="3" y="20"/>
                    <a:pt x="2" y="18"/>
                    <a:pt x="2" y="15"/>
                  </a:cubicBezTo>
                  <a:cubicBezTo>
                    <a:pt x="2" y="12"/>
                    <a:pt x="3" y="10"/>
                    <a:pt x="5" y="7"/>
                  </a:cubicBezTo>
                  <a:cubicBezTo>
                    <a:pt x="6" y="5"/>
                    <a:pt x="9" y="3"/>
                    <a:pt x="12" y="2"/>
                  </a:cubicBezTo>
                  <a:cubicBezTo>
                    <a:pt x="15" y="0"/>
                    <a:pt x="18" y="0"/>
                    <a:pt x="22" y="0"/>
                  </a:cubicBezTo>
                  <a:cubicBezTo>
                    <a:pt x="26" y="0"/>
                    <a:pt x="30" y="0"/>
                    <a:pt x="33" y="2"/>
                  </a:cubicBezTo>
                  <a:cubicBezTo>
                    <a:pt x="36" y="3"/>
                    <a:pt x="38" y="5"/>
                    <a:pt x="40" y="8"/>
                  </a:cubicBezTo>
                  <a:cubicBezTo>
                    <a:pt x="42" y="10"/>
                    <a:pt x="43" y="13"/>
                    <a:pt x="43" y="16"/>
                  </a:cubicBezTo>
                  <a:cubicBezTo>
                    <a:pt x="36" y="17"/>
                    <a:pt x="36" y="17"/>
                    <a:pt x="36" y="17"/>
                  </a:cubicBezTo>
                  <a:cubicBezTo>
                    <a:pt x="35" y="13"/>
                    <a:pt x="34" y="11"/>
                    <a:pt x="32" y="9"/>
                  </a:cubicBezTo>
                  <a:cubicBezTo>
                    <a:pt x="30" y="7"/>
                    <a:pt x="27" y="6"/>
                    <a:pt x="22" y="6"/>
                  </a:cubicBezTo>
                  <a:cubicBezTo>
                    <a:pt x="18" y="6"/>
                    <a:pt x="15" y="7"/>
                    <a:pt x="13" y="9"/>
                  </a:cubicBezTo>
                  <a:cubicBezTo>
                    <a:pt x="10" y="10"/>
                    <a:pt x="9" y="12"/>
                    <a:pt x="9" y="15"/>
                  </a:cubicBezTo>
                  <a:cubicBezTo>
                    <a:pt x="9" y="17"/>
                    <a:pt x="10" y="18"/>
                    <a:pt x="12" y="20"/>
                  </a:cubicBezTo>
                  <a:cubicBezTo>
                    <a:pt x="13" y="21"/>
                    <a:pt x="17" y="22"/>
                    <a:pt x="23" y="23"/>
                  </a:cubicBezTo>
                  <a:cubicBezTo>
                    <a:pt x="29" y="25"/>
                    <a:pt x="33" y="26"/>
                    <a:pt x="35" y="27"/>
                  </a:cubicBezTo>
                  <a:cubicBezTo>
                    <a:pt x="38" y="29"/>
                    <a:pt x="41" y="30"/>
                    <a:pt x="42" y="33"/>
                  </a:cubicBezTo>
                  <a:cubicBezTo>
                    <a:pt x="44" y="35"/>
                    <a:pt x="45" y="38"/>
                    <a:pt x="45" y="41"/>
                  </a:cubicBezTo>
                  <a:cubicBezTo>
                    <a:pt x="45" y="44"/>
                    <a:pt x="44" y="46"/>
                    <a:pt x="42" y="49"/>
                  </a:cubicBezTo>
                  <a:cubicBezTo>
                    <a:pt x="40" y="52"/>
                    <a:pt x="38" y="54"/>
                    <a:pt x="35" y="55"/>
                  </a:cubicBezTo>
                  <a:cubicBezTo>
                    <a:pt x="32" y="57"/>
                    <a:pt x="28" y="57"/>
                    <a:pt x="24" y="57"/>
                  </a:cubicBezTo>
                  <a:cubicBezTo>
                    <a:pt x="19" y="57"/>
                    <a:pt x="15" y="57"/>
                    <a:pt x="11" y="55"/>
                  </a:cubicBezTo>
                  <a:cubicBezTo>
                    <a:pt x="8" y="54"/>
                    <a:pt x="5" y="51"/>
                    <a:pt x="3" y="48"/>
                  </a:cubicBezTo>
                  <a:cubicBezTo>
                    <a:pt x="1" y="45"/>
                    <a:pt x="0" y="42"/>
                    <a:pt x="0" y="38"/>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1335" y="1265"/>
              <a:ext cx="104" cy="130"/>
            </a:xfrm>
            <a:custGeom>
              <a:avLst/>
              <a:gdLst>
                <a:gd name="T0" fmla="*/ 43 w 104"/>
                <a:gd name="T1" fmla="*/ 130 h 130"/>
                <a:gd name="T2" fmla="*/ 43 w 104"/>
                <a:gd name="T3" fmla="*/ 14 h 130"/>
                <a:gd name="T4" fmla="*/ 0 w 104"/>
                <a:gd name="T5" fmla="*/ 14 h 130"/>
                <a:gd name="T6" fmla="*/ 0 w 104"/>
                <a:gd name="T7" fmla="*/ 0 h 130"/>
                <a:gd name="T8" fmla="*/ 104 w 104"/>
                <a:gd name="T9" fmla="*/ 0 h 130"/>
                <a:gd name="T10" fmla="*/ 104 w 104"/>
                <a:gd name="T11" fmla="*/ 14 h 130"/>
                <a:gd name="T12" fmla="*/ 62 w 104"/>
                <a:gd name="T13" fmla="*/ 14 h 130"/>
                <a:gd name="T14" fmla="*/ 62 w 104"/>
                <a:gd name="T15" fmla="*/ 130 h 130"/>
                <a:gd name="T16" fmla="*/ 43 w 10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30">
                  <a:moveTo>
                    <a:pt x="43" y="130"/>
                  </a:moveTo>
                  <a:lnTo>
                    <a:pt x="43" y="14"/>
                  </a:lnTo>
                  <a:lnTo>
                    <a:pt x="0" y="14"/>
                  </a:lnTo>
                  <a:lnTo>
                    <a:pt x="0" y="0"/>
                  </a:lnTo>
                  <a:lnTo>
                    <a:pt x="104" y="0"/>
                  </a:lnTo>
                  <a:lnTo>
                    <a:pt x="104" y="14"/>
                  </a:lnTo>
                  <a:lnTo>
                    <a:pt x="62" y="14"/>
                  </a:lnTo>
                  <a:lnTo>
                    <a:pt x="62" y="130"/>
                  </a:lnTo>
                  <a:lnTo>
                    <a:pt x="43" y="13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noEditPoints="1"/>
            </p:cNvSpPr>
            <p:nvPr userDrawn="1"/>
          </p:nvSpPr>
          <p:spPr bwMode="auto">
            <a:xfrm>
              <a:off x="1519" y="1265"/>
              <a:ext cx="116" cy="130"/>
            </a:xfrm>
            <a:custGeom>
              <a:avLst/>
              <a:gdLst>
                <a:gd name="T0" fmla="*/ 0 w 49"/>
                <a:gd name="T1" fmla="*/ 55 h 55"/>
                <a:gd name="T2" fmla="*/ 0 w 49"/>
                <a:gd name="T3" fmla="*/ 0 h 55"/>
                <a:gd name="T4" fmla="*/ 24 w 49"/>
                <a:gd name="T5" fmla="*/ 0 h 55"/>
                <a:gd name="T6" fmla="*/ 36 w 49"/>
                <a:gd name="T7" fmla="*/ 1 h 55"/>
                <a:gd name="T8" fmla="*/ 42 w 49"/>
                <a:gd name="T9" fmla="*/ 6 h 55"/>
                <a:gd name="T10" fmla="*/ 44 w 49"/>
                <a:gd name="T11" fmla="*/ 15 h 55"/>
                <a:gd name="T12" fmla="*/ 40 w 49"/>
                <a:gd name="T13" fmla="*/ 25 h 55"/>
                <a:gd name="T14" fmla="*/ 28 w 49"/>
                <a:gd name="T15" fmla="*/ 30 h 55"/>
                <a:gd name="T16" fmla="*/ 33 w 49"/>
                <a:gd name="T17" fmla="*/ 33 h 55"/>
                <a:gd name="T18" fmla="*/ 39 w 49"/>
                <a:gd name="T19" fmla="*/ 40 h 55"/>
                <a:gd name="T20" fmla="*/ 49 w 49"/>
                <a:gd name="T21" fmla="*/ 55 h 55"/>
                <a:gd name="T22" fmla="*/ 39 w 49"/>
                <a:gd name="T23" fmla="*/ 55 h 55"/>
                <a:gd name="T24" fmla="*/ 32 w 49"/>
                <a:gd name="T25" fmla="*/ 44 h 55"/>
                <a:gd name="T26" fmla="*/ 27 w 49"/>
                <a:gd name="T27" fmla="*/ 36 h 55"/>
                <a:gd name="T28" fmla="*/ 23 w 49"/>
                <a:gd name="T29" fmla="*/ 32 h 55"/>
                <a:gd name="T30" fmla="*/ 20 w 49"/>
                <a:gd name="T31" fmla="*/ 31 h 55"/>
                <a:gd name="T32" fmla="*/ 16 w 49"/>
                <a:gd name="T33" fmla="*/ 31 h 55"/>
                <a:gd name="T34" fmla="*/ 7 w 49"/>
                <a:gd name="T35" fmla="*/ 31 h 55"/>
                <a:gd name="T36" fmla="*/ 7 w 49"/>
                <a:gd name="T37" fmla="*/ 55 h 55"/>
                <a:gd name="T38" fmla="*/ 0 w 49"/>
                <a:gd name="T39" fmla="*/ 55 h 55"/>
                <a:gd name="T40" fmla="*/ 7 w 49"/>
                <a:gd name="T41" fmla="*/ 24 h 55"/>
                <a:gd name="T42" fmla="*/ 23 w 49"/>
                <a:gd name="T43" fmla="*/ 24 h 55"/>
                <a:gd name="T44" fmla="*/ 31 w 49"/>
                <a:gd name="T45" fmla="*/ 23 h 55"/>
                <a:gd name="T46" fmla="*/ 35 w 49"/>
                <a:gd name="T47" fmla="*/ 20 h 55"/>
                <a:gd name="T48" fmla="*/ 37 w 49"/>
                <a:gd name="T49" fmla="*/ 15 h 55"/>
                <a:gd name="T50" fmla="*/ 34 w 49"/>
                <a:gd name="T51" fmla="*/ 8 h 55"/>
                <a:gd name="T52" fmla="*/ 25 w 49"/>
                <a:gd name="T53" fmla="*/ 6 h 55"/>
                <a:gd name="T54" fmla="*/ 7 w 49"/>
                <a:gd name="T55" fmla="*/ 6 h 55"/>
                <a:gd name="T56" fmla="*/ 7 w 49"/>
                <a:gd name="T5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5">
                  <a:moveTo>
                    <a:pt x="0" y="55"/>
                  </a:moveTo>
                  <a:cubicBezTo>
                    <a:pt x="0" y="0"/>
                    <a:pt x="0" y="0"/>
                    <a:pt x="0" y="0"/>
                  </a:cubicBezTo>
                  <a:cubicBezTo>
                    <a:pt x="24" y="0"/>
                    <a:pt x="24" y="0"/>
                    <a:pt x="24" y="0"/>
                  </a:cubicBezTo>
                  <a:cubicBezTo>
                    <a:pt x="29" y="0"/>
                    <a:pt x="33" y="0"/>
                    <a:pt x="36" y="1"/>
                  </a:cubicBezTo>
                  <a:cubicBezTo>
                    <a:pt x="38" y="2"/>
                    <a:pt x="40" y="4"/>
                    <a:pt x="42" y="6"/>
                  </a:cubicBezTo>
                  <a:cubicBezTo>
                    <a:pt x="43" y="9"/>
                    <a:pt x="44" y="12"/>
                    <a:pt x="44" y="15"/>
                  </a:cubicBezTo>
                  <a:cubicBezTo>
                    <a:pt x="44" y="19"/>
                    <a:pt x="43" y="22"/>
                    <a:pt x="40" y="25"/>
                  </a:cubicBezTo>
                  <a:cubicBezTo>
                    <a:pt x="38" y="28"/>
                    <a:pt x="34" y="29"/>
                    <a:pt x="28" y="30"/>
                  </a:cubicBezTo>
                  <a:cubicBezTo>
                    <a:pt x="30" y="31"/>
                    <a:pt x="32" y="32"/>
                    <a:pt x="33" y="33"/>
                  </a:cubicBezTo>
                  <a:cubicBezTo>
                    <a:pt x="35" y="35"/>
                    <a:pt x="37" y="37"/>
                    <a:pt x="39" y="40"/>
                  </a:cubicBezTo>
                  <a:cubicBezTo>
                    <a:pt x="49" y="55"/>
                    <a:pt x="49" y="55"/>
                    <a:pt x="49" y="55"/>
                  </a:cubicBezTo>
                  <a:cubicBezTo>
                    <a:pt x="39" y="55"/>
                    <a:pt x="39" y="55"/>
                    <a:pt x="39" y="55"/>
                  </a:cubicBezTo>
                  <a:cubicBezTo>
                    <a:pt x="32" y="44"/>
                    <a:pt x="32" y="44"/>
                    <a:pt x="32" y="44"/>
                  </a:cubicBezTo>
                  <a:cubicBezTo>
                    <a:pt x="30" y="40"/>
                    <a:pt x="28" y="38"/>
                    <a:pt x="27" y="36"/>
                  </a:cubicBezTo>
                  <a:cubicBezTo>
                    <a:pt x="25" y="34"/>
                    <a:pt x="24" y="33"/>
                    <a:pt x="23" y="32"/>
                  </a:cubicBezTo>
                  <a:cubicBezTo>
                    <a:pt x="22" y="32"/>
                    <a:pt x="21" y="31"/>
                    <a:pt x="20" y="31"/>
                  </a:cubicBezTo>
                  <a:cubicBezTo>
                    <a:pt x="19" y="31"/>
                    <a:pt x="17" y="31"/>
                    <a:pt x="16" y="31"/>
                  </a:cubicBezTo>
                  <a:cubicBezTo>
                    <a:pt x="7" y="31"/>
                    <a:pt x="7" y="31"/>
                    <a:pt x="7" y="31"/>
                  </a:cubicBezTo>
                  <a:cubicBezTo>
                    <a:pt x="7" y="55"/>
                    <a:pt x="7" y="55"/>
                    <a:pt x="7" y="55"/>
                  </a:cubicBezTo>
                  <a:lnTo>
                    <a:pt x="0" y="55"/>
                  </a:lnTo>
                  <a:close/>
                  <a:moveTo>
                    <a:pt x="7" y="24"/>
                  </a:moveTo>
                  <a:cubicBezTo>
                    <a:pt x="23" y="24"/>
                    <a:pt x="23" y="24"/>
                    <a:pt x="23" y="24"/>
                  </a:cubicBezTo>
                  <a:cubicBezTo>
                    <a:pt x="26" y="24"/>
                    <a:pt x="29" y="24"/>
                    <a:pt x="31" y="23"/>
                  </a:cubicBezTo>
                  <a:cubicBezTo>
                    <a:pt x="33" y="22"/>
                    <a:pt x="34" y="21"/>
                    <a:pt x="35" y="20"/>
                  </a:cubicBezTo>
                  <a:cubicBezTo>
                    <a:pt x="36" y="18"/>
                    <a:pt x="37" y="17"/>
                    <a:pt x="37" y="15"/>
                  </a:cubicBezTo>
                  <a:cubicBezTo>
                    <a:pt x="37" y="12"/>
                    <a:pt x="36" y="10"/>
                    <a:pt x="34" y="8"/>
                  </a:cubicBezTo>
                  <a:cubicBezTo>
                    <a:pt x="32" y="7"/>
                    <a:pt x="29" y="6"/>
                    <a:pt x="25" y="6"/>
                  </a:cubicBezTo>
                  <a:cubicBezTo>
                    <a:pt x="7" y="6"/>
                    <a:pt x="7" y="6"/>
                    <a:pt x="7" y="6"/>
                  </a:cubicBezTo>
                  <a:lnTo>
                    <a:pt x="7" y="24"/>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9"/>
            <p:cNvSpPr>
              <a:spLocks noEditPoints="1"/>
            </p:cNvSpPr>
            <p:nvPr userDrawn="1"/>
          </p:nvSpPr>
          <p:spPr bwMode="auto">
            <a:xfrm>
              <a:off x="1697" y="1265"/>
              <a:ext cx="122" cy="130"/>
            </a:xfrm>
            <a:custGeom>
              <a:avLst/>
              <a:gdLst>
                <a:gd name="T0" fmla="*/ 0 w 52"/>
                <a:gd name="T1" fmla="*/ 55 h 55"/>
                <a:gd name="T2" fmla="*/ 22 w 52"/>
                <a:gd name="T3" fmla="*/ 0 h 55"/>
                <a:gd name="T4" fmla="*/ 30 w 52"/>
                <a:gd name="T5" fmla="*/ 0 h 55"/>
                <a:gd name="T6" fmla="*/ 52 w 52"/>
                <a:gd name="T7" fmla="*/ 55 h 55"/>
                <a:gd name="T8" fmla="*/ 44 w 52"/>
                <a:gd name="T9" fmla="*/ 55 h 55"/>
                <a:gd name="T10" fmla="*/ 38 w 52"/>
                <a:gd name="T11" fmla="*/ 38 h 55"/>
                <a:gd name="T12" fmla="*/ 14 w 52"/>
                <a:gd name="T13" fmla="*/ 38 h 55"/>
                <a:gd name="T14" fmla="*/ 8 w 52"/>
                <a:gd name="T15" fmla="*/ 55 h 55"/>
                <a:gd name="T16" fmla="*/ 0 w 52"/>
                <a:gd name="T17" fmla="*/ 55 h 55"/>
                <a:gd name="T18" fmla="*/ 16 w 52"/>
                <a:gd name="T19" fmla="*/ 32 h 55"/>
                <a:gd name="T20" fmla="*/ 35 w 52"/>
                <a:gd name="T21" fmla="*/ 32 h 55"/>
                <a:gd name="T22" fmla="*/ 29 w 52"/>
                <a:gd name="T23" fmla="*/ 17 h 55"/>
                <a:gd name="T24" fmla="*/ 26 w 52"/>
                <a:gd name="T25" fmla="*/ 6 h 55"/>
                <a:gd name="T26" fmla="*/ 23 w 52"/>
                <a:gd name="T27" fmla="*/ 16 h 55"/>
                <a:gd name="T28" fmla="*/ 16 w 52"/>
                <a:gd name="T29" fmla="*/ 3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5">
                  <a:moveTo>
                    <a:pt x="0" y="55"/>
                  </a:moveTo>
                  <a:cubicBezTo>
                    <a:pt x="22" y="0"/>
                    <a:pt x="22" y="0"/>
                    <a:pt x="22" y="0"/>
                  </a:cubicBezTo>
                  <a:cubicBezTo>
                    <a:pt x="30" y="0"/>
                    <a:pt x="30" y="0"/>
                    <a:pt x="30" y="0"/>
                  </a:cubicBezTo>
                  <a:cubicBezTo>
                    <a:pt x="52" y="55"/>
                    <a:pt x="52" y="55"/>
                    <a:pt x="52" y="55"/>
                  </a:cubicBezTo>
                  <a:cubicBezTo>
                    <a:pt x="44" y="55"/>
                    <a:pt x="44" y="55"/>
                    <a:pt x="44" y="55"/>
                  </a:cubicBezTo>
                  <a:cubicBezTo>
                    <a:pt x="38" y="38"/>
                    <a:pt x="38" y="38"/>
                    <a:pt x="38" y="38"/>
                  </a:cubicBezTo>
                  <a:cubicBezTo>
                    <a:pt x="14" y="38"/>
                    <a:pt x="14" y="38"/>
                    <a:pt x="14" y="38"/>
                  </a:cubicBezTo>
                  <a:cubicBezTo>
                    <a:pt x="8" y="55"/>
                    <a:pt x="8" y="55"/>
                    <a:pt x="8" y="55"/>
                  </a:cubicBezTo>
                  <a:lnTo>
                    <a:pt x="0" y="55"/>
                  </a:lnTo>
                  <a:close/>
                  <a:moveTo>
                    <a:pt x="16" y="32"/>
                  </a:moveTo>
                  <a:cubicBezTo>
                    <a:pt x="35" y="32"/>
                    <a:pt x="35" y="32"/>
                    <a:pt x="35" y="32"/>
                  </a:cubicBezTo>
                  <a:cubicBezTo>
                    <a:pt x="29" y="17"/>
                    <a:pt x="29" y="17"/>
                    <a:pt x="29" y="17"/>
                  </a:cubicBezTo>
                  <a:cubicBezTo>
                    <a:pt x="28" y="12"/>
                    <a:pt x="26" y="9"/>
                    <a:pt x="26" y="6"/>
                  </a:cubicBezTo>
                  <a:cubicBezTo>
                    <a:pt x="25" y="9"/>
                    <a:pt x="24" y="13"/>
                    <a:pt x="23" y="16"/>
                  </a:cubicBezTo>
                  <a:lnTo>
                    <a:pt x="16" y="32"/>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0"/>
            <p:cNvSpPr>
              <a:spLocks/>
            </p:cNvSpPr>
            <p:nvPr userDrawn="1"/>
          </p:nvSpPr>
          <p:spPr bwMode="auto">
            <a:xfrm>
              <a:off x="1895" y="1265"/>
              <a:ext cx="104" cy="130"/>
            </a:xfrm>
            <a:custGeom>
              <a:avLst/>
              <a:gdLst>
                <a:gd name="T0" fmla="*/ 0 w 104"/>
                <a:gd name="T1" fmla="*/ 130 h 130"/>
                <a:gd name="T2" fmla="*/ 0 w 104"/>
                <a:gd name="T3" fmla="*/ 0 h 130"/>
                <a:gd name="T4" fmla="*/ 19 w 104"/>
                <a:gd name="T5" fmla="*/ 0 h 130"/>
                <a:gd name="T6" fmla="*/ 87 w 104"/>
                <a:gd name="T7" fmla="*/ 102 h 130"/>
                <a:gd name="T8" fmla="*/ 87 w 104"/>
                <a:gd name="T9" fmla="*/ 0 h 130"/>
                <a:gd name="T10" fmla="*/ 104 w 104"/>
                <a:gd name="T11" fmla="*/ 0 h 130"/>
                <a:gd name="T12" fmla="*/ 104 w 104"/>
                <a:gd name="T13" fmla="*/ 130 h 130"/>
                <a:gd name="T14" fmla="*/ 85 w 104"/>
                <a:gd name="T15" fmla="*/ 130 h 130"/>
                <a:gd name="T16" fmla="*/ 16 w 104"/>
                <a:gd name="T17" fmla="*/ 28 h 130"/>
                <a:gd name="T18" fmla="*/ 16 w 104"/>
                <a:gd name="T19" fmla="*/ 130 h 130"/>
                <a:gd name="T20" fmla="*/ 0 w 104"/>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0">
                  <a:moveTo>
                    <a:pt x="0" y="130"/>
                  </a:moveTo>
                  <a:lnTo>
                    <a:pt x="0" y="0"/>
                  </a:lnTo>
                  <a:lnTo>
                    <a:pt x="19" y="0"/>
                  </a:lnTo>
                  <a:lnTo>
                    <a:pt x="87" y="102"/>
                  </a:lnTo>
                  <a:lnTo>
                    <a:pt x="87" y="0"/>
                  </a:lnTo>
                  <a:lnTo>
                    <a:pt x="104" y="0"/>
                  </a:lnTo>
                  <a:lnTo>
                    <a:pt x="104" y="130"/>
                  </a:lnTo>
                  <a:lnTo>
                    <a:pt x="85" y="130"/>
                  </a:lnTo>
                  <a:lnTo>
                    <a:pt x="16" y="28"/>
                  </a:lnTo>
                  <a:lnTo>
                    <a:pt x="16" y="130"/>
                  </a:lnTo>
                  <a:lnTo>
                    <a:pt x="0" y="13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
            <p:cNvSpPr>
              <a:spLocks/>
            </p:cNvSpPr>
            <p:nvPr userDrawn="1"/>
          </p:nvSpPr>
          <p:spPr bwMode="auto">
            <a:xfrm>
              <a:off x="2082" y="1263"/>
              <a:ext cx="106" cy="134"/>
            </a:xfrm>
            <a:custGeom>
              <a:avLst/>
              <a:gdLst>
                <a:gd name="T0" fmla="*/ 0 w 45"/>
                <a:gd name="T1" fmla="*/ 38 h 57"/>
                <a:gd name="T2" fmla="*/ 7 w 45"/>
                <a:gd name="T3" fmla="*/ 38 h 57"/>
                <a:gd name="T4" fmla="*/ 10 w 45"/>
                <a:gd name="T5" fmla="*/ 45 h 57"/>
                <a:gd name="T6" fmla="*/ 15 w 45"/>
                <a:gd name="T7" fmla="*/ 49 h 57"/>
                <a:gd name="T8" fmla="*/ 24 w 45"/>
                <a:gd name="T9" fmla="*/ 51 h 57"/>
                <a:gd name="T10" fmla="*/ 31 w 45"/>
                <a:gd name="T11" fmla="*/ 49 h 57"/>
                <a:gd name="T12" fmla="*/ 36 w 45"/>
                <a:gd name="T13" fmla="*/ 46 h 57"/>
                <a:gd name="T14" fmla="*/ 38 w 45"/>
                <a:gd name="T15" fmla="*/ 41 h 57"/>
                <a:gd name="T16" fmla="*/ 36 w 45"/>
                <a:gd name="T17" fmla="*/ 37 h 57"/>
                <a:gd name="T18" fmla="*/ 31 w 45"/>
                <a:gd name="T19" fmla="*/ 33 h 57"/>
                <a:gd name="T20" fmla="*/ 21 w 45"/>
                <a:gd name="T21" fmla="*/ 31 h 57"/>
                <a:gd name="T22" fmla="*/ 10 w 45"/>
                <a:gd name="T23" fmla="*/ 27 h 57"/>
                <a:gd name="T24" fmla="*/ 5 w 45"/>
                <a:gd name="T25" fmla="*/ 22 h 57"/>
                <a:gd name="T26" fmla="*/ 3 w 45"/>
                <a:gd name="T27" fmla="*/ 15 h 57"/>
                <a:gd name="T28" fmla="*/ 5 w 45"/>
                <a:gd name="T29" fmla="*/ 7 h 57"/>
                <a:gd name="T30" fmla="*/ 12 w 45"/>
                <a:gd name="T31" fmla="*/ 2 h 57"/>
                <a:gd name="T32" fmla="*/ 22 w 45"/>
                <a:gd name="T33" fmla="*/ 0 h 57"/>
                <a:gd name="T34" fmla="*/ 33 w 45"/>
                <a:gd name="T35" fmla="*/ 2 h 57"/>
                <a:gd name="T36" fmla="*/ 40 w 45"/>
                <a:gd name="T37" fmla="*/ 8 h 57"/>
                <a:gd name="T38" fmla="*/ 43 w 45"/>
                <a:gd name="T39" fmla="*/ 16 h 57"/>
                <a:gd name="T40" fmla="*/ 36 w 45"/>
                <a:gd name="T41" fmla="*/ 17 h 57"/>
                <a:gd name="T42" fmla="*/ 32 w 45"/>
                <a:gd name="T43" fmla="*/ 9 h 57"/>
                <a:gd name="T44" fmla="*/ 22 w 45"/>
                <a:gd name="T45" fmla="*/ 6 h 57"/>
                <a:gd name="T46" fmla="*/ 13 w 45"/>
                <a:gd name="T47" fmla="*/ 9 h 57"/>
                <a:gd name="T48" fmla="*/ 10 w 45"/>
                <a:gd name="T49" fmla="*/ 15 h 57"/>
                <a:gd name="T50" fmla="*/ 12 w 45"/>
                <a:gd name="T51" fmla="*/ 20 h 57"/>
                <a:gd name="T52" fmla="*/ 23 w 45"/>
                <a:gd name="T53" fmla="*/ 23 h 57"/>
                <a:gd name="T54" fmla="*/ 35 w 45"/>
                <a:gd name="T55" fmla="*/ 27 h 57"/>
                <a:gd name="T56" fmla="*/ 42 w 45"/>
                <a:gd name="T57" fmla="*/ 33 h 57"/>
                <a:gd name="T58" fmla="*/ 45 w 45"/>
                <a:gd name="T59" fmla="*/ 41 h 57"/>
                <a:gd name="T60" fmla="*/ 42 w 45"/>
                <a:gd name="T61" fmla="*/ 49 h 57"/>
                <a:gd name="T62" fmla="*/ 35 w 45"/>
                <a:gd name="T63" fmla="*/ 55 h 57"/>
                <a:gd name="T64" fmla="*/ 24 w 45"/>
                <a:gd name="T65" fmla="*/ 57 h 57"/>
                <a:gd name="T66" fmla="*/ 12 w 45"/>
                <a:gd name="T67" fmla="*/ 55 h 57"/>
                <a:gd name="T68" fmla="*/ 4 w 45"/>
                <a:gd name="T69" fmla="*/ 48 h 57"/>
                <a:gd name="T70" fmla="*/ 0 w 45"/>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7">
                  <a:moveTo>
                    <a:pt x="0" y="38"/>
                  </a:moveTo>
                  <a:cubicBezTo>
                    <a:pt x="7" y="38"/>
                    <a:pt x="7" y="38"/>
                    <a:pt x="7" y="38"/>
                  </a:cubicBezTo>
                  <a:cubicBezTo>
                    <a:pt x="8" y="41"/>
                    <a:pt x="8" y="43"/>
                    <a:pt x="10" y="45"/>
                  </a:cubicBezTo>
                  <a:cubicBezTo>
                    <a:pt x="11" y="46"/>
                    <a:pt x="13" y="48"/>
                    <a:pt x="15" y="49"/>
                  </a:cubicBezTo>
                  <a:cubicBezTo>
                    <a:pt x="18" y="50"/>
                    <a:pt x="21" y="51"/>
                    <a:pt x="24" y="51"/>
                  </a:cubicBezTo>
                  <a:cubicBezTo>
                    <a:pt x="27" y="51"/>
                    <a:pt x="29" y="50"/>
                    <a:pt x="31" y="49"/>
                  </a:cubicBezTo>
                  <a:cubicBezTo>
                    <a:pt x="33" y="49"/>
                    <a:pt x="35" y="47"/>
                    <a:pt x="36" y="46"/>
                  </a:cubicBezTo>
                  <a:cubicBezTo>
                    <a:pt x="37" y="45"/>
                    <a:pt x="38" y="43"/>
                    <a:pt x="38" y="41"/>
                  </a:cubicBezTo>
                  <a:cubicBezTo>
                    <a:pt x="38" y="39"/>
                    <a:pt x="37" y="38"/>
                    <a:pt x="36" y="37"/>
                  </a:cubicBezTo>
                  <a:cubicBezTo>
                    <a:pt x="35" y="35"/>
                    <a:pt x="33" y="34"/>
                    <a:pt x="31" y="33"/>
                  </a:cubicBezTo>
                  <a:cubicBezTo>
                    <a:pt x="30" y="33"/>
                    <a:pt x="26" y="32"/>
                    <a:pt x="21" y="31"/>
                  </a:cubicBezTo>
                  <a:cubicBezTo>
                    <a:pt x="16" y="29"/>
                    <a:pt x="13" y="28"/>
                    <a:pt x="10" y="27"/>
                  </a:cubicBezTo>
                  <a:cubicBezTo>
                    <a:pt x="8" y="26"/>
                    <a:pt x="6" y="24"/>
                    <a:pt x="5" y="22"/>
                  </a:cubicBezTo>
                  <a:cubicBezTo>
                    <a:pt x="3" y="20"/>
                    <a:pt x="3" y="18"/>
                    <a:pt x="3" y="15"/>
                  </a:cubicBezTo>
                  <a:cubicBezTo>
                    <a:pt x="3" y="12"/>
                    <a:pt x="3" y="10"/>
                    <a:pt x="5" y="7"/>
                  </a:cubicBezTo>
                  <a:cubicBezTo>
                    <a:pt x="7" y="5"/>
                    <a:pt x="9" y="3"/>
                    <a:pt x="12" y="2"/>
                  </a:cubicBezTo>
                  <a:cubicBezTo>
                    <a:pt x="15" y="0"/>
                    <a:pt x="18" y="0"/>
                    <a:pt x="22" y="0"/>
                  </a:cubicBezTo>
                  <a:cubicBezTo>
                    <a:pt x="26" y="0"/>
                    <a:pt x="30" y="0"/>
                    <a:pt x="33" y="2"/>
                  </a:cubicBezTo>
                  <a:cubicBezTo>
                    <a:pt x="36" y="3"/>
                    <a:pt x="39" y="5"/>
                    <a:pt x="40" y="8"/>
                  </a:cubicBezTo>
                  <a:cubicBezTo>
                    <a:pt x="42" y="10"/>
                    <a:pt x="43" y="13"/>
                    <a:pt x="43" y="16"/>
                  </a:cubicBezTo>
                  <a:cubicBezTo>
                    <a:pt x="36" y="17"/>
                    <a:pt x="36" y="17"/>
                    <a:pt x="36" y="17"/>
                  </a:cubicBezTo>
                  <a:cubicBezTo>
                    <a:pt x="36" y="13"/>
                    <a:pt x="34" y="11"/>
                    <a:pt x="32" y="9"/>
                  </a:cubicBezTo>
                  <a:cubicBezTo>
                    <a:pt x="30" y="7"/>
                    <a:pt x="27" y="6"/>
                    <a:pt x="22" y="6"/>
                  </a:cubicBezTo>
                  <a:cubicBezTo>
                    <a:pt x="18" y="6"/>
                    <a:pt x="15" y="7"/>
                    <a:pt x="13" y="9"/>
                  </a:cubicBezTo>
                  <a:cubicBezTo>
                    <a:pt x="11" y="10"/>
                    <a:pt x="10" y="12"/>
                    <a:pt x="10" y="15"/>
                  </a:cubicBezTo>
                  <a:cubicBezTo>
                    <a:pt x="10" y="17"/>
                    <a:pt x="10" y="18"/>
                    <a:pt x="12" y="20"/>
                  </a:cubicBezTo>
                  <a:cubicBezTo>
                    <a:pt x="13" y="21"/>
                    <a:pt x="17" y="22"/>
                    <a:pt x="23" y="23"/>
                  </a:cubicBezTo>
                  <a:cubicBezTo>
                    <a:pt x="29" y="25"/>
                    <a:pt x="33" y="26"/>
                    <a:pt x="35" y="27"/>
                  </a:cubicBezTo>
                  <a:cubicBezTo>
                    <a:pt x="38" y="29"/>
                    <a:pt x="41" y="30"/>
                    <a:pt x="42" y="33"/>
                  </a:cubicBezTo>
                  <a:cubicBezTo>
                    <a:pt x="44" y="35"/>
                    <a:pt x="45" y="38"/>
                    <a:pt x="45" y="41"/>
                  </a:cubicBezTo>
                  <a:cubicBezTo>
                    <a:pt x="45" y="44"/>
                    <a:pt x="44" y="46"/>
                    <a:pt x="42" y="49"/>
                  </a:cubicBezTo>
                  <a:cubicBezTo>
                    <a:pt x="40" y="52"/>
                    <a:pt x="38" y="54"/>
                    <a:pt x="35" y="55"/>
                  </a:cubicBezTo>
                  <a:cubicBezTo>
                    <a:pt x="32" y="57"/>
                    <a:pt x="28" y="57"/>
                    <a:pt x="24" y="57"/>
                  </a:cubicBezTo>
                  <a:cubicBezTo>
                    <a:pt x="19" y="57"/>
                    <a:pt x="15" y="57"/>
                    <a:pt x="12" y="55"/>
                  </a:cubicBezTo>
                  <a:cubicBezTo>
                    <a:pt x="8" y="54"/>
                    <a:pt x="5" y="51"/>
                    <a:pt x="4" y="48"/>
                  </a:cubicBezTo>
                  <a:cubicBezTo>
                    <a:pt x="2" y="45"/>
                    <a:pt x="1" y="42"/>
                    <a:pt x="0" y="38"/>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2"/>
            <p:cNvSpPr>
              <a:spLocks/>
            </p:cNvSpPr>
            <p:nvPr userDrawn="1"/>
          </p:nvSpPr>
          <p:spPr bwMode="auto">
            <a:xfrm>
              <a:off x="2270" y="1265"/>
              <a:ext cx="126" cy="130"/>
            </a:xfrm>
            <a:custGeom>
              <a:avLst/>
              <a:gdLst>
                <a:gd name="T0" fmla="*/ 0 w 53"/>
                <a:gd name="T1" fmla="*/ 55 h 55"/>
                <a:gd name="T2" fmla="*/ 0 w 53"/>
                <a:gd name="T3" fmla="*/ 0 h 55"/>
                <a:gd name="T4" fmla="*/ 11 w 53"/>
                <a:gd name="T5" fmla="*/ 0 h 55"/>
                <a:gd name="T6" fmla="*/ 25 w 53"/>
                <a:gd name="T7" fmla="*/ 39 h 55"/>
                <a:gd name="T8" fmla="*/ 27 w 53"/>
                <a:gd name="T9" fmla="*/ 47 h 55"/>
                <a:gd name="T10" fmla="*/ 30 w 53"/>
                <a:gd name="T11" fmla="*/ 38 h 55"/>
                <a:gd name="T12" fmla="*/ 44 w 53"/>
                <a:gd name="T13" fmla="*/ 0 h 55"/>
                <a:gd name="T14" fmla="*/ 53 w 53"/>
                <a:gd name="T15" fmla="*/ 0 h 55"/>
                <a:gd name="T16" fmla="*/ 53 w 53"/>
                <a:gd name="T17" fmla="*/ 55 h 55"/>
                <a:gd name="T18" fmla="*/ 46 w 53"/>
                <a:gd name="T19" fmla="*/ 55 h 55"/>
                <a:gd name="T20" fmla="*/ 46 w 53"/>
                <a:gd name="T21" fmla="*/ 9 h 55"/>
                <a:gd name="T22" fmla="*/ 30 w 53"/>
                <a:gd name="T23" fmla="*/ 55 h 55"/>
                <a:gd name="T24" fmla="*/ 24 w 53"/>
                <a:gd name="T25" fmla="*/ 55 h 55"/>
                <a:gd name="T26" fmla="*/ 7 w 53"/>
                <a:gd name="T27" fmla="*/ 8 h 55"/>
                <a:gd name="T28" fmla="*/ 7 w 53"/>
                <a:gd name="T29" fmla="*/ 55 h 55"/>
                <a:gd name="T30" fmla="*/ 0 w 53"/>
                <a:gd name="T3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5">
                  <a:moveTo>
                    <a:pt x="0" y="55"/>
                  </a:moveTo>
                  <a:cubicBezTo>
                    <a:pt x="0" y="0"/>
                    <a:pt x="0" y="0"/>
                    <a:pt x="0" y="0"/>
                  </a:cubicBezTo>
                  <a:cubicBezTo>
                    <a:pt x="11" y="0"/>
                    <a:pt x="11" y="0"/>
                    <a:pt x="11" y="0"/>
                  </a:cubicBezTo>
                  <a:cubicBezTo>
                    <a:pt x="25" y="39"/>
                    <a:pt x="25" y="39"/>
                    <a:pt x="25" y="39"/>
                  </a:cubicBezTo>
                  <a:cubicBezTo>
                    <a:pt x="26" y="43"/>
                    <a:pt x="27" y="45"/>
                    <a:pt x="27" y="47"/>
                  </a:cubicBezTo>
                  <a:cubicBezTo>
                    <a:pt x="28" y="45"/>
                    <a:pt x="29" y="42"/>
                    <a:pt x="30" y="38"/>
                  </a:cubicBezTo>
                  <a:cubicBezTo>
                    <a:pt x="44" y="0"/>
                    <a:pt x="44" y="0"/>
                    <a:pt x="44" y="0"/>
                  </a:cubicBezTo>
                  <a:cubicBezTo>
                    <a:pt x="53" y="0"/>
                    <a:pt x="53" y="0"/>
                    <a:pt x="53" y="0"/>
                  </a:cubicBezTo>
                  <a:cubicBezTo>
                    <a:pt x="53" y="55"/>
                    <a:pt x="53" y="55"/>
                    <a:pt x="53" y="55"/>
                  </a:cubicBezTo>
                  <a:cubicBezTo>
                    <a:pt x="46" y="55"/>
                    <a:pt x="46" y="55"/>
                    <a:pt x="46" y="55"/>
                  </a:cubicBezTo>
                  <a:cubicBezTo>
                    <a:pt x="46" y="9"/>
                    <a:pt x="46" y="9"/>
                    <a:pt x="46" y="9"/>
                  </a:cubicBezTo>
                  <a:cubicBezTo>
                    <a:pt x="30" y="55"/>
                    <a:pt x="30" y="55"/>
                    <a:pt x="30" y="55"/>
                  </a:cubicBezTo>
                  <a:cubicBezTo>
                    <a:pt x="24" y="55"/>
                    <a:pt x="24" y="55"/>
                    <a:pt x="24" y="55"/>
                  </a:cubicBezTo>
                  <a:cubicBezTo>
                    <a:pt x="7" y="8"/>
                    <a:pt x="7" y="8"/>
                    <a:pt x="7" y="8"/>
                  </a:cubicBezTo>
                  <a:cubicBezTo>
                    <a:pt x="7" y="55"/>
                    <a:pt x="7" y="55"/>
                    <a:pt x="7" y="55"/>
                  </a:cubicBezTo>
                  <a:lnTo>
                    <a:pt x="0" y="55"/>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23"/>
            <p:cNvSpPr>
              <a:spLocks noChangeArrowheads="1"/>
            </p:cNvSpPr>
            <p:nvPr userDrawn="1"/>
          </p:nvSpPr>
          <p:spPr bwMode="auto">
            <a:xfrm>
              <a:off x="2488" y="1265"/>
              <a:ext cx="19" cy="130"/>
            </a:xfrm>
            <a:prstGeom prst="rect">
              <a:avLst/>
            </a:prstGeom>
            <a:solidFill>
              <a:srgbClr val="0079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4"/>
            <p:cNvSpPr>
              <a:spLocks/>
            </p:cNvSpPr>
            <p:nvPr userDrawn="1"/>
          </p:nvSpPr>
          <p:spPr bwMode="auto">
            <a:xfrm>
              <a:off x="2592" y="1263"/>
              <a:ext cx="104" cy="134"/>
            </a:xfrm>
            <a:custGeom>
              <a:avLst/>
              <a:gdLst>
                <a:gd name="T0" fmla="*/ 0 w 44"/>
                <a:gd name="T1" fmla="*/ 38 h 57"/>
                <a:gd name="T2" fmla="*/ 7 w 44"/>
                <a:gd name="T3" fmla="*/ 38 h 57"/>
                <a:gd name="T4" fmla="*/ 9 w 44"/>
                <a:gd name="T5" fmla="*/ 45 h 57"/>
                <a:gd name="T6" fmla="*/ 15 w 44"/>
                <a:gd name="T7" fmla="*/ 49 h 57"/>
                <a:gd name="T8" fmla="*/ 23 w 44"/>
                <a:gd name="T9" fmla="*/ 51 h 57"/>
                <a:gd name="T10" fmla="*/ 31 w 44"/>
                <a:gd name="T11" fmla="*/ 49 h 57"/>
                <a:gd name="T12" fmla="*/ 36 w 44"/>
                <a:gd name="T13" fmla="*/ 46 h 57"/>
                <a:gd name="T14" fmla="*/ 37 w 44"/>
                <a:gd name="T15" fmla="*/ 41 h 57"/>
                <a:gd name="T16" fmla="*/ 36 w 44"/>
                <a:gd name="T17" fmla="*/ 37 h 57"/>
                <a:gd name="T18" fmla="*/ 31 w 44"/>
                <a:gd name="T19" fmla="*/ 33 h 57"/>
                <a:gd name="T20" fmla="*/ 21 w 44"/>
                <a:gd name="T21" fmla="*/ 31 h 57"/>
                <a:gd name="T22" fmla="*/ 10 w 44"/>
                <a:gd name="T23" fmla="*/ 27 h 57"/>
                <a:gd name="T24" fmla="*/ 4 w 44"/>
                <a:gd name="T25" fmla="*/ 22 h 57"/>
                <a:gd name="T26" fmla="*/ 2 w 44"/>
                <a:gd name="T27" fmla="*/ 15 h 57"/>
                <a:gd name="T28" fmla="*/ 4 w 44"/>
                <a:gd name="T29" fmla="*/ 7 h 57"/>
                <a:gd name="T30" fmla="*/ 11 w 44"/>
                <a:gd name="T31" fmla="*/ 2 h 57"/>
                <a:gd name="T32" fmla="*/ 22 w 44"/>
                <a:gd name="T33" fmla="*/ 0 h 57"/>
                <a:gd name="T34" fmla="*/ 33 w 44"/>
                <a:gd name="T35" fmla="*/ 2 h 57"/>
                <a:gd name="T36" fmla="*/ 40 w 44"/>
                <a:gd name="T37" fmla="*/ 8 h 57"/>
                <a:gd name="T38" fmla="*/ 43 w 44"/>
                <a:gd name="T39" fmla="*/ 16 h 57"/>
                <a:gd name="T40" fmla="*/ 35 w 44"/>
                <a:gd name="T41" fmla="*/ 17 h 57"/>
                <a:gd name="T42" fmla="*/ 32 w 44"/>
                <a:gd name="T43" fmla="*/ 9 h 57"/>
                <a:gd name="T44" fmla="*/ 22 w 44"/>
                <a:gd name="T45" fmla="*/ 6 h 57"/>
                <a:gd name="T46" fmla="*/ 12 w 44"/>
                <a:gd name="T47" fmla="*/ 9 h 57"/>
                <a:gd name="T48" fmla="*/ 9 w 44"/>
                <a:gd name="T49" fmla="*/ 15 h 57"/>
                <a:gd name="T50" fmla="*/ 11 w 44"/>
                <a:gd name="T51" fmla="*/ 20 h 57"/>
                <a:gd name="T52" fmla="*/ 22 w 44"/>
                <a:gd name="T53" fmla="*/ 23 h 57"/>
                <a:gd name="T54" fmla="*/ 35 w 44"/>
                <a:gd name="T55" fmla="*/ 27 h 57"/>
                <a:gd name="T56" fmla="*/ 42 w 44"/>
                <a:gd name="T57" fmla="*/ 33 h 57"/>
                <a:gd name="T58" fmla="*/ 44 w 44"/>
                <a:gd name="T59" fmla="*/ 41 h 57"/>
                <a:gd name="T60" fmla="*/ 42 w 44"/>
                <a:gd name="T61" fmla="*/ 49 h 57"/>
                <a:gd name="T62" fmla="*/ 34 w 44"/>
                <a:gd name="T63" fmla="*/ 55 h 57"/>
                <a:gd name="T64" fmla="*/ 24 w 44"/>
                <a:gd name="T65" fmla="*/ 57 h 57"/>
                <a:gd name="T66" fmla="*/ 11 w 44"/>
                <a:gd name="T67" fmla="*/ 55 h 57"/>
                <a:gd name="T68" fmla="*/ 3 w 44"/>
                <a:gd name="T69" fmla="*/ 48 h 57"/>
                <a:gd name="T70" fmla="*/ 0 w 44"/>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7">
                  <a:moveTo>
                    <a:pt x="0" y="38"/>
                  </a:moveTo>
                  <a:cubicBezTo>
                    <a:pt x="7" y="38"/>
                    <a:pt x="7" y="38"/>
                    <a:pt x="7" y="38"/>
                  </a:cubicBezTo>
                  <a:cubicBezTo>
                    <a:pt x="7" y="41"/>
                    <a:pt x="8" y="43"/>
                    <a:pt x="9" y="45"/>
                  </a:cubicBezTo>
                  <a:cubicBezTo>
                    <a:pt x="10" y="46"/>
                    <a:pt x="12" y="48"/>
                    <a:pt x="15" y="49"/>
                  </a:cubicBezTo>
                  <a:cubicBezTo>
                    <a:pt x="17" y="50"/>
                    <a:pt x="20" y="51"/>
                    <a:pt x="23" y="51"/>
                  </a:cubicBezTo>
                  <a:cubicBezTo>
                    <a:pt x="26" y="51"/>
                    <a:pt x="29" y="50"/>
                    <a:pt x="31" y="49"/>
                  </a:cubicBezTo>
                  <a:cubicBezTo>
                    <a:pt x="33" y="49"/>
                    <a:pt x="34" y="47"/>
                    <a:pt x="36" y="46"/>
                  </a:cubicBezTo>
                  <a:cubicBezTo>
                    <a:pt x="37" y="45"/>
                    <a:pt x="37" y="43"/>
                    <a:pt x="37" y="41"/>
                  </a:cubicBezTo>
                  <a:cubicBezTo>
                    <a:pt x="37" y="39"/>
                    <a:pt x="37" y="38"/>
                    <a:pt x="36" y="37"/>
                  </a:cubicBezTo>
                  <a:cubicBezTo>
                    <a:pt x="35" y="35"/>
                    <a:pt x="33" y="34"/>
                    <a:pt x="31" y="33"/>
                  </a:cubicBezTo>
                  <a:cubicBezTo>
                    <a:pt x="29" y="33"/>
                    <a:pt x="26" y="32"/>
                    <a:pt x="21" y="31"/>
                  </a:cubicBezTo>
                  <a:cubicBezTo>
                    <a:pt x="16" y="29"/>
                    <a:pt x="12" y="28"/>
                    <a:pt x="10" y="27"/>
                  </a:cubicBezTo>
                  <a:cubicBezTo>
                    <a:pt x="7" y="26"/>
                    <a:pt x="5" y="24"/>
                    <a:pt x="4" y="22"/>
                  </a:cubicBezTo>
                  <a:cubicBezTo>
                    <a:pt x="3" y="20"/>
                    <a:pt x="2" y="18"/>
                    <a:pt x="2" y="15"/>
                  </a:cubicBezTo>
                  <a:cubicBezTo>
                    <a:pt x="2" y="12"/>
                    <a:pt x="3" y="10"/>
                    <a:pt x="4" y="7"/>
                  </a:cubicBezTo>
                  <a:cubicBezTo>
                    <a:pt x="6" y="5"/>
                    <a:pt x="8" y="3"/>
                    <a:pt x="11" y="2"/>
                  </a:cubicBezTo>
                  <a:cubicBezTo>
                    <a:pt x="14" y="0"/>
                    <a:pt x="18" y="0"/>
                    <a:pt x="22" y="0"/>
                  </a:cubicBezTo>
                  <a:cubicBezTo>
                    <a:pt x="26" y="0"/>
                    <a:pt x="29" y="0"/>
                    <a:pt x="33" y="2"/>
                  </a:cubicBezTo>
                  <a:cubicBezTo>
                    <a:pt x="36" y="3"/>
                    <a:pt x="38" y="5"/>
                    <a:pt x="40" y="8"/>
                  </a:cubicBezTo>
                  <a:cubicBezTo>
                    <a:pt x="41" y="10"/>
                    <a:pt x="42" y="13"/>
                    <a:pt x="43" y="16"/>
                  </a:cubicBezTo>
                  <a:cubicBezTo>
                    <a:pt x="35" y="17"/>
                    <a:pt x="35" y="17"/>
                    <a:pt x="35" y="17"/>
                  </a:cubicBezTo>
                  <a:cubicBezTo>
                    <a:pt x="35" y="13"/>
                    <a:pt x="34" y="11"/>
                    <a:pt x="32" y="9"/>
                  </a:cubicBezTo>
                  <a:cubicBezTo>
                    <a:pt x="29" y="7"/>
                    <a:pt x="26" y="6"/>
                    <a:pt x="22" y="6"/>
                  </a:cubicBezTo>
                  <a:cubicBezTo>
                    <a:pt x="17" y="6"/>
                    <a:pt x="14" y="7"/>
                    <a:pt x="12" y="9"/>
                  </a:cubicBezTo>
                  <a:cubicBezTo>
                    <a:pt x="10" y="10"/>
                    <a:pt x="9" y="12"/>
                    <a:pt x="9" y="15"/>
                  </a:cubicBezTo>
                  <a:cubicBezTo>
                    <a:pt x="9" y="17"/>
                    <a:pt x="10" y="18"/>
                    <a:pt x="11" y="20"/>
                  </a:cubicBezTo>
                  <a:cubicBezTo>
                    <a:pt x="13" y="21"/>
                    <a:pt x="16" y="22"/>
                    <a:pt x="22" y="23"/>
                  </a:cubicBezTo>
                  <a:cubicBezTo>
                    <a:pt x="28" y="25"/>
                    <a:pt x="32" y="26"/>
                    <a:pt x="35" y="27"/>
                  </a:cubicBezTo>
                  <a:cubicBezTo>
                    <a:pt x="38" y="29"/>
                    <a:pt x="40" y="30"/>
                    <a:pt x="42" y="33"/>
                  </a:cubicBezTo>
                  <a:cubicBezTo>
                    <a:pt x="43" y="35"/>
                    <a:pt x="44" y="38"/>
                    <a:pt x="44" y="41"/>
                  </a:cubicBezTo>
                  <a:cubicBezTo>
                    <a:pt x="44" y="44"/>
                    <a:pt x="43" y="46"/>
                    <a:pt x="42" y="49"/>
                  </a:cubicBezTo>
                  <a:cubicBezTo>
                    <a:pt x="40" y="52"/>
                    <a:pt x="38" y="54"/>
                    <a:pt x="34" y="55"/>
                  </a:cubicBezTo>
                  <a:cubicBezTo>
                    <a:pt x="31" y="57"/>
                    <a:pt x="28" y="57"/>
                    <a:pt x="24" y="57"/>
                  </a:cubicBezTo>
                  <a:cubicBezTo>
                    <a:pt x="19" y="57"/>
                    <a:pt x="14" y="57"/>
                    <a:pt x="11" y="55"/>
                  </a:cubicBezTo>
                  <a:cubicBezTo>
                    <a:pt x="8" y="54"/>
                    <a:pt x="5" y="51"/>
                    <a:pt x="3" y="48"/>
                  </a:cubicBezTo>
                  <a:cubicBezTo>
                    <a:pt x="1" y="45"/>
                    <a:pt x="0" y="42"/>
                    <a:pt x="0" y="38"/>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5"/>
            <p:cNvSpPr>
              <a:spLocks/>
            </p:cNvSpPr>
            <p:nvPr userDrawn="1"/>
          </p:nvSpPr>
          <p:spPr bwMode="auto">
            <a:xfrm>
              <a:off x="2776" y="1263"/>
              <a:ext cx="104" cy="134"/>
            </a:xfrm>
            <a:custGeom>
              <a:avLst/>
              <a:gdLst>
                <a:gd name="T0" fmla="*/ 0 w 44"/>
                <a:gd name="T1" fmla="*/ 38 h 57"/>
                <a:gd name="T2" fmla="*/ 6 w 44"/>
                <a:gd name="T3" fmla="*/ 38 h 57"/>
                <a:gd name="T4" fmla="*/ 9 w 44"/>
                <a:gd name="T5" fmla="*/ 45 h 57"/>
                <a:gd name="T6" fmla="*/ 14 w 44"/>
                <a:gd name="T7" fmla="*/ 49 h 57"/>
                <a:gd name="T8" fmla="*/ 23 w 44"/>
                <a:gd name="T9" fmla="*/ 51 h 57"/>
                <a:gd name="T10" fmla="*/ 30 w 44"/>
                <a:gd name="T11" fmla="*/ 49 h 57"/>
                <a:gd name="T12" fmla="*/ 35 w 44"/>
                <a:gd name="T13" fmla="*/ 46 h 57"/>
                <a:gd name="T14" fmla="*/ 37 w 44"/>
                <a:gd name="T15" fmla="*/ 41 h 57"/>
                <a:gd name="T16" fmla="*/ 35 w 44"/>
                <a:gd name="T17" fmla="*/ 37 h 57"/>
                <a:gd name="T18" fmla="*/ 30 w 44"/>
                <a:gd name="T19" fmla="*/ 33 h 57"/>
                <a:gd name="T20" fmla="*/ 20 w 44"/>
                <a:gd name="T21" fmla="*/ 31 h 57"/>
                <a:gd name="T22" fmla="*/ 10 w 44"/>
                <a:gd name="T23" fmla="*/ 27 h 57"/>
                <a:gd name="T24" fmla="*/ 4 w 44"/>
                <a:gd name="T25" fmla="*/ 22 h 57"/>
                <a:gd name="T26" fmla="*/ 2 w 44"/>
                <a:gd name="T27" fmla="*/ 15 h 57"/>
                <a:gd name="T28" fmla="*/ 4 w 44"/>
                <a:gd name="T29" fmla="*/ 7 h 57"/>
                <a:gd name="T30" fmla="*/ 11 w 44"/>
                <a:gd name="T31" fmla="*/ 2 h 57"/>
                <a:gd name="T32" fmla="*/ 21 w 44"/>
                <a:gd name="T33" fmla="*/ 0 h 57"/>
                <a:gd name="T34" fmla="*/ 32 w 44"/>
                <a:gd name="T35" fmla="*/ 2 h 57"/>
                <a:gd name="T36" fmla="*/ 39 w 44"/>
                <a:gd name="T37" fmla="*/ 8 h 57"/>
                <a:gd name="T38" fmla="*/ 42 w 44"/>
                <a:gd name="T39" fmla="*/ 16 h 57"/>
                <a:gd name="T40" fmla="*/ 35 w 44"/>
                <a:gd name="T41" fmla="*/ 17 h 57"/>
                <a:gd name="T42" fmla="*/ 31 w 44"/>
                <a:gd name="T43" fmla="*/ 9 h 57"/>
                <a:gd name="T44" fmla="*/ 22 w 44"/>
                <a:gd name="T45" fmla="*/ 6 h 57"/>
                <a:gd name="T46" fmla="*/ 12 w 44"/>
                <a:gd name="T47" fmla="*/ 9 h 57"/>
                <a:gd name="T48" fmla="*/ 9 w 44"/>
                <a:gd name="T49" fmla="*/ 15 h 57"/>
                <a:gd name="T50" fmla="*/ 11 w 44"/>
                <a:gd name="T51" fmla="*/ 20 h 57"/>
                <a:gd name="T52" fmla="*/ 22 w 44"/>
                <a:gd name="T53" fmla="*/ 23 h 57"/>
                <a:gd name="T54" fmla="*/ 34 w 44"/>
                <a:gd name="T55" fmla="*/ 27 h 57"/>
                <a:gd name="T56" fmla="*/ 41 w 44"/>
                <a:gd name="T57" fmla="*/ 33 h 57"/>
                <a:gd name="T58" fmla="*/ 44 w 44"/>
                <a:gd name="T59" fmla="*/ 41 h 57"/>
                <a:gd name="T60" fmla="*/ 41 w 44"/>
                <a:gd name="T61" fmla="*/ 49 h 57"/>
                <a:gd name="T62" fmla="*/ 34 w 44"/>
                <a:gd name="T63" fmla="*/ 55 h 57"/>
                <a:gd name="T64" fmla="*/ 23 w 44"/>
                <a:gd name="T65" fmla="*/ 57 h 57"/>
                <a:gd name="T66" fmla="*/ 11 w 44"/>
                <a:gd name="T67" fmla="*/ 55 h 57"/>
                <a:gd name="T68" fmla="*/ 3 w 44"/>
                <a:gd name="T69" fmla="*/ 48 h 57"/>
                <a:gd name="T70" fmla="*/ 0 w 44"/>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7">
                  <a:moveTo>
                    <a:pt x="0" y="38"/>
                  </a:moveTo>
                  <a:cubicBezTo>
                    <a:pt x="6" y="38"/>
                    <a:pt x="6" y="38"/>
                    <a:pt x="6" y="38"/>
                  </a:cubicBezTo>
                  <a:cubicBezTo>
                    <a:pt x="7" y="41"/>
                    <a:pt x="8" y="43"/>
                    <a:pt x="9" y="45"/>
                  </a:cubicBezTo>
                  <a:cubicBezTo>
                    <a:pt x="10" y="46"/>
                    <a:pt x="12" y="48"/>
                    <a:pt x="14" y="49"/>
                  </a:cubicBezTo>
                  <a:cubicBezTo>
                    <a:pt x="17" y="50"/>
                    <a:pt x="20" y="51"/>
                    <a:pt x="23" y="51"/>
                  </a:cubicBezTo>
                  <a:cubicBezTo>
                    <a:pt x="26" y="51"/>
                    <a:pt x="28" y="50"/>
                    <a:pt x="30" y="49"/>
                  </a:cubicBezTo>
                  <a:cubicBezTo>
                    <a:pt x="32" y="49"/>
                    <a:pt x="34" y="47"/>
                    <a:pt x="35" y="46"/>
                  </a:cubicBezTo>
                  <a:cubicBezTo>
                    <a:pt x="36" y="45"/>
                    <a:pt x="37" y="43"/>
                    <a:pt x="37" y="41"/>
                  </a:cubicBezTo>
                  <a:cubicBezTo>
                    <a:pt x="37" y="39"/>
                    <a:pt x="36" y="38"/>
                    <a:pt x="35" y="37"/>
                  </a:cubicBezTo>
                  <a:cubicBezTo>
                    <a:pt x="34" y="35"/>
                    <a:pt x="33" y="34"/>
                    <a:pt x="30" y="33"/>
                  </a:cubicBezTo>
                  <a:cubicBezTo>
                    <a:pt x="29" y="33"/>
                    <a:pt x="25" y="32"/>
                    <a:pt x="20" y="31"/>
                  </a:cubicBezTo>
                  <a:cubicBezTo>
                    <a:pt x="15" y="29"/>
                    <a:pt x="12" y="28"/>
                    <a:pt x="10" y="27"/>
                  </a:cubicBezTo>
                  <a:cubicBezTo>
                    <a:pt x="7" y="26"/>
                    <a:pt x="5" y="24"/>
                    <a:pt x="4" y="22"/>
                  </a:cubicBezTo>
                  <a:cubicBezTo>
                    <a:pt x="2" y="20"/>
                    <a:pt x="2" y="18"/>
                    <a:pt x="2" y="15"/>
                  </a:cubicBezTo>
                  <a:cubicBezTo>
                    <a:pt x="2" y="12"/>
                    <a:pt x="2" y="10"/>
                    <a:pt x="4" y="7"/>
                  </a:cubicBezTo>
                  <a:cubicBezTo>
                    <a:pt x="6" y="5"/>
                    <a:pt x="8" y="3"/>
                    <a:pt x="11" y="2"/>
                  </a:cubicBezTo>
                  <a:cubicBezTo>
                    <a:pt x="14" y="0"/>
                    <a:pt x="17" y="0"/>
                    <a:pt x="21" y="0"/>
                  </a:cubicBezTo>
                  <a:cubicBezTo>
                    <a:pt x="25" y="0"/>
                    <a:pt x="29" y="0"/>
                    <a:pt x="32" y="2"/>
                  </a:cubicBezTo>
                  <a:cubicBezTo>
                    <a:pt x="35" y="3"/>
                    <a:pt x="38" y="5"/>
                    <a:pt x="39" y="8"/>
                  </a:cubicBezTo>
                  <a:cubicBezTo>
                    <a:pt x="41" y="10"/>
                    <a:pt x="42" y="13"/>
                    <a:pt x="42" y="16"/>
                  </a:cubicBezTo>
                  <a:cubicBezTo>
                    <a:pt x="35" y="17"/>
                    <a:pt x="35" y="17"/>
                    <a:pt x="35" y="17"/>
                  </a:cubicBezTo>
                  <a:cubicBezTo>
                    <a:pt x="35" y="13"/>
                    <a:pt x="33" y="11"/>
                    <a:pt x="31" y="9"/>
                  </a:cubicBezTo>
                  <a:cubicBezTo>
                    <a:pt x="29" y="7"/>
                    <a:pt x="26" y="6"/>
                    <a:pt x="22" y="6"/>
                  </a:cubicBezTo>
                  <a:cubicBezTo>
                    <a:pt x="17" y="6"/>
                    <a:pt x="14" y="7"/>
                    <a:pt x="12" y="9"/>
                  </a:cubicBezTo>
                  <a:cubicBezTo>
                    <a:pt x="10" y="10"/>
                    <a:pt x="9" y="12"/>
                    <a:pt x="9" y="15"/>
                  </a:cubicBezTo>
                  <a:cubicBezTo>
                    <a:pt x="9" y="17"/>
                    <a:pt x="9" y="18"/>
                    <a:pt x="11" y="20"/>
                  </a:cubicBezTo>
                  <a:cubicBezTo>
                    <a:pt x="12" y="21"/>
                    <a:pt x="16" y="22"/>
                    <a:pt x="22" y="23"/>
                  </a:cubicBezTo>
                  <a:cubicBezTo>
                    <a:pt x="28" y="25"/>
                    <a:pt x="32" y="26"/>
                    <a:pt x="34" y="27"/>
                  </a:cubicBezTo>
                  <a:cubicBezTo>
                    <a:pt x="38" y="29"/>
                    <a:pt x="40" y="30"/>
                    <a:pt x="41" y="33"/>
                  </a:cubicBezTo>
                  <a:cubicBezTo>
                    <a:pt x="43" y="35"/>
                    <a:pt x="44" y="38"/>
                    <a:pt x="44" y="41"/>
                  </a:cubicBezTo>
                  <a:cubicBezTo>
                    <a:pt x="44" y="44"/>
                    <a:pt x="43" y="46"/>
                    <a:pt x="41" y="49"/>
                  </a:cubicBezTo>
                  <a:cubicBezTo>
                    <a:pt x="40" y="52"/>
                    <a:pt x="37" y="54"/>
                    <a:pt x="34" y="55"/>
                  </a:cubicBezTo>
                  <a:cubicBezTo>
                    <a:pt x="31" y="57"/>
                    <a:pt x="27" y="57"/>
                    <a:pt x="23" y="57"/>
                  </a:cubicBezTo>
                  <a:cubicBezTo>
                    <a:pt x="18" y="57"/>
                    <a:pt x="14" y="57"/>
                    <a:pt x="11" y="55"/>
                  </a:cubicBezTo>
                  <a:cubicBezTo>
                    <a:pt x="7" y="54"/>
                    <a:pt x="5" y="51"/>
                    <a:pt x="3" y="48"/>
                  </a:cubicBezTo>
                  <a:cubicBezTo>
                    <a:pt x="1" y="45"/>
                    <a:pt x="0" y="42"/>
                    <a:pt x="0" y="38"/>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6"/>
            <p:cNvSpPr>
              <a:spLocks noChangeArrowheads="1"/>
            </p:cNvSpPr>
            <p:nvPr userDrawn="1"/>
          </p:nvSpPr>
          <p:spPr bwMode="auto">
            <a:xfrm>
              <a:off x="2967" y="1265"/>
              <a:ext cx="17" cy="130"/>
            </a:xfrm>
            <a:prstGeom prst="rect">
              <a:avLst/>
            </a:prstGeom>
            <a:solidFill>
              <a:srgbClr val="0079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7"/>
            <p:cNvSpPr>
              <a:spLocks noEditPoints="1"/>
            </p:cNvSpPr>
            <p:nvPr userDrawn="1"/>
          </p:nvSpPr>
          <p:spPr bwMode="auto">
            <a:xfrm>
              <a:off x="3071" y="1263"/>
              <a:ext cx="125" cy="134"/>
            </a:xfrm>
            <a:custGeom>
              <a:avLst/>
              <a:gdLst>
                <a:gd name="T0" fmla="*/ 0 w 53"/>
                <a:gd name="T1" fmla="*/ 29 h 57"/>
                <a:gd name="T2" fmla="*/ 7 w 53"/>
                <a:gd name="T3" fmla="*/ 8 h 57"/>
                <a:gd name="T4" fmla="*/ 26 w 53"/>
                <a:gd name="T5" fmla="*/ 0 h 57"/>
                <a:gd name="T6" fmla="*/ 40 w 53"/>
                <a:gd name="T7" fmla="*/ 3 h 57"/>
                <a:gd name="T8" fmla="*/ 50 w 53"/>
                <a:gd name="T9" fmla="*/ 14 h 57"/>
                <a:gd name="T10" fmla="*/ 53 w 53"/>
                <a:gd name="T11" fmla="*/ 29 h 57"/>
                <a:gd name="T12" fmla="*/ 50 w 53"/>
                <a:gd name="T13" fmla="*/ 44 h 57"/>
                <a:gd name="T14" fmla="*/ 40 w 53"/>
                <a:gd name="T15" fmla="*/ 54 h 57"/>
                <a:gd name="T16" fmla="*/ 26 w 53"/>
                <a:gd name="T17" fmla="*/ 57 h 57"/>
                <a:gd name="T18" fmla="*/ 12 w 53"/>
                <a:gd name="T19" fmla="*/ 53 h 57"/>
                <a:gd name="T20" fmla="*/ 3 w 53"/>
                <a:gd name="T21" fmla="*/ 43 h 57"/>
                <a:gd name="T22" fmla="*/ 0 w 53"/>
                <a:gd name="T23" fmla="*/ 29 h 57"/>
                <a:gd name="T24" fmla="*/ 7 w 53"/>
                <a:gd name="T25" fmla="*/ 29 h 57"/>
                <a:gd name="T26" fmla="*/ 13 w 53"/>
                <a:gd name="T27" fmla="*/ 45 h 57"/>
                <a:gd name="T28" fmla="*/ 26 w 53"/>
                <a:gd name="T29" fmla="*/ 51 h 57"/>
                <a:gd name="T30" fmla="*/ 40 w 53"/>
                <a:gd name="T31" fmla="*/ 45 h 57"/>
                <a:gd name="T32" fmla="*/ 45 w 53"/>
                <a:gd name="T33" fmla="*/ 29 h 57"/>
                <a:gd name="T34" fmla="*/ 43 w 53"/>
                <a:gd name="T35" fmla="*/ 17 h 57"/>
                <a:gd name="T36" fmla="*/ 36 w 53"/>
                <a:gd name="T37" fmla="*/ 9 h 57"/>
                <a:gd name="T38" fmla="*/ 26 w 53"/>
                <a:gd name="T39" fmla="*/ 6 h 57"/>
                <a:gd name="T40" fmla="*/ 13 w 53"/>
                <a:gd name="T41" fmla="*/ 11 h 57"/>
                <a:gd name="T42" fmla="*/ 7 w 53"/>
                <a:gd name="T43"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57">
                  <a:moveTo>
                    <a:pt x="0" y="29"/>
                  </a:moveTo>
                  <a:cubicBezTo>
                    <a:pt x="0" y="20"/>
                    <a:pt x="2" y="13"/>
                    <a:pt x="7" y="8"/>
                  </a:cubicBezTo>
                  <a:cubicBezTo>
                    <a:pt x="12" y="2"/>
                    <a:pt x="19" y="0"/>
                    <a:pt x="26" y="0"/>
                  </a:cubicBezTo>
                  <a:cubicBezTo>
                    <a:pt x="32" y="0"/>
                    <a:pt x="36" y="1"/>
                    <a:pt x="40" y="3"/>
                  </a:cubicBezTo>
                  <a:cubicBezTo>
                    <a:pt x="44" y="6"/>
                    <a:pt x="48" y="9"/>
                    <a:pt x="50" y="14"/>
                  </a:cubicBezTo>
                  <a:cubicBezTo>
                    <a:pt x="52" y="18"/>
                    <a:pt x="53" y="23"/>
                    <a:pt x="53" y="29"/>
                  </a:cubicBezTo>
                  <a:cubicBezTo>
                    <a:pt x="53" y="34"/>
                    <a:pt x="52" y="39"/>
                    <a:pt x="50" y="44"/>
                  </a:cubicBezTo>
                  <a:cubicBezTo>
                    <a:pt x="47" y="48"/>
                    <a:pt x="44" y="52"/>
                    <a:pt x="40" y="54"/>
                  </a:cubicBezTo>
                  <a:cubicBezTo>
                    <a:pt x="36" y="56"/>
                    <a:pt x="31" y="57"/>
                    <a:pt x="26" y="57"/>
                  </a:cubicBezTo>
                  <a:cubicBezTo>
                    <a:pt x="21" y="57"/>
                    <a:pt x="16" y="56"/>
                    <a:pt x="12" y="53"/>
                  </a:cubicBezTo>
                  <a:cubicBezTo>
                    <a:pt x="8" y="51"/>
                    <a:pt x="5" y="47"/>
                    <a:pt x="3" y="43"/>
                  </a:cubicBezTo>
                  <a:cubicBezTo>
                    <a:pt x="1" y="39"/>
                    <a:pt x="0" y="34"/>
                    <a:pt x="0" y="29"/>
                  </a:cubicBezTo>
                  <a:close/>
                  <a:moveTo>
                    <a:pt x="7" y="29"/>
                  </a:moveTo>
                  <a:cubicBezTo>
                    <a:pt x="7" y="36"/>
                    <a:pt x="9" y="41"/>
                    <a:pt x="13" y="45"/>
                  </a:cubicBezTo>
                  <a:cubicBezTo>
                    <a:pt x="16" y="49"/>
                    <a:pt x="21" y="51"/>
                    <a:pt x="26" y="51"/>
                  </a:cubicBezTo>
                  <a:cubicBezTo>
                    <a:pt x="32" y="51"/>
                    <a:pt x="36" y="49"/>
                    <a:pt x="40" y="45"/>
                  </a:cubicBezTo>
                  <a:cubicBezTo>
                    <a:pt x="44" y="41"/>
                    <a:pt x="45" y="36"/>
                    <a:pt x="45" y="29"/>
                  </a:cubicBezTo>
                  <a:cubicBezTo>
                    <a:pt x="45" y="24"/>
                    <a:pt x="45" y="20"/>
                    <a:pt x="43" y="17"/>
                  </a:cubicBezTo>
                  <a:cubicBezTo>
                    <a:pt x="42" y="13"/>
                    <a:pt x="39" y="11"/>
                    <a:pt x="36" y="9"/>
                  </a:cubicBezTo>
                  <a:cubicBezTo>
                    <a:pt x="33" y="7"/>
                    <a:pt x="30" y="6"/>
                    <a:pt x="26" y="6"/>
                  </a:cubicBezTo>
                  <a:cubicBezTo>
                    <a:pt x="21" y="6"/>
                    <a:pt x="17" y="8"/>
                    <a:pt x="13" y="11"/>
                  </a:cubicBezTo>
                  <a:cubicBezTo>
                    <a:pt x="9" y="15"/>
                    <a:pt x="7" y="21"/>
                    <a:pt x="7" y="29"/>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8"/>
            <p:cNvSpPr>
              <a:spLocks/>
            </p:cNvSpPr>
            <p:nvPr userDrawn="1"/>
          </p:nvSpPr>
          <p:spPr bwMode="auto">
            <a:xfrm>
              <a:off x="3279" y="1265"/>
              <a:ext cx="104" cy="130"/>
            </a:xfrm>
            <a:custGeom>
              <a:avLst/>
              <a:gdLst>
                <a:gd name="T0" fmla="*/ 0 w 104"/>
                <a:gd name="T1" fmla="*/ 130 h 130"/>
                <a:gd name="T2" fmla="*/ 0 w 104"/>
                <a:gd name="T3" fmla="*/ 0 h 130"/>
                <a:gd name="T4" fmla="*/ 19 w 104"/>
                <a:gd name="T5" fmla="*/ 0 h 130"/>
                <a:gd name="T6" fmla="*/ 87 w 104"/>
                <a:gd name="T7" fmla="*/ 102 h 130"/>
                <a:gd name="T8" fmla="*/ 87 w 104"/>
                <a:gd name="T9" fmla="*/ 0 h 130"/>
                <a:gd name="T10" fmla="*/ 104 w 104"/>
                <a:gd name="T11" fmla="*/ 0 h 130"/>
                <a:gd name="T12" fmla="*/ 104 w 104"/>
                <a:gd name="T13" fmla="*/ 130 h 130"/>
                <a:gd name="T14" fmla="*/ 85 w 104"/>
                <a:gd name="T15" fmla="*/ 130 h 130"/>
                <a:gd name="T16" fmla="*/ 17 w 104"/>
                <a:gd name="T17" fmla="*/ 28 h 130"/>
                <a:gd name="T18" fmla="*/ 17 w 104"/>
                <a:gd name="T19" fmla="*/ 130 h 130"/>
                <a:gd name="T20" fmla="*/ 0 w 104"/>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0">
                  <a:moveTo>
                    <a:pt x="0" y="130"/>
                  </a:moveTo>
                  <a:lnTo>
                    <a:pt x="0" y="0"/>
                  </a:lnTo>
                  <a:lnTo>
                    <a:pt x="19" y="0"/>
                  </a:lnTo>
                  <a:lnTo>
                    <a:pt x="87" y="102"/>
                  </a:lnTo>
                  <a:lnTo>
                    <a:pt x="87" y="0"/>
                  </a:lnTo>
                  <a:lnTo>
                    <a:pt x="104" y="0"/>
                  </a:lnTo>
                  <a:lnTo>
                    <a:pt x="104" y="130"/>
                  </a:lnTo>
                  <a:lnTo>
                    <a:pt x="85" y="130"/>
                  </a:lnTo>
                  <a:lnTo>
                    <a:pt x="17" y="28"/>
                  </a:lnTo>
                  <a:lnTo>
                    <a:pt x="17" y="130"/>
                  </a:lnTo>
                  <a:lnTo>
                    <a:pt x="0" y="130"/>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9"/>
            <p:cNvSpPr>
              <a:spLocks/>
            </p:cNvSpPr>
            <p:nvPr userDrawn="1"/>
          </p:nvSpPr>
          <p:spPr bwMode="auto">
            <a:xfrm>
              <a:off x="3388" y="925"/>
              <a:ext cx="63" cy="85"/>
            </a:xfrm>
            <a:custGeom>
              <a:avLst/>
              <a:gdLst>
                <a:gd name="T0" fmla="*/ 0 w 27"/>
                <a:gd name="T1" fmla="*/ 24 h 36"/>
                <a:gd name="T2" fmla="*/ 4 w 27"/>
                <a:gd name="T3" fmla="*/ 24 h 36"/>
                <a:gd name="T4" fmla="*/ 6 w 27"/>
                <a:gd name="T5" fmla="*/ 28 h 36"/>
                <a:gd name="T6" fmla="*/ 9 w 27"/>
                <a:gd name="T7" fmla="*/ 30 h 36"/>
                <a:gd name="T8" fmla="*/ 14 w 27"/>
                <a:gd name="T9" fmla="*/ 32 h 36"/>
                <a:gd name="T10" fmla="*/ 19 w 27"/>
                <a:gd name="T11" fmla="*/ 31 h 36"/>
                <a:gd name="T12" fmla="*/ 22 w 27"/>
                <a:gd name="T13" fmla="*/ 29 h 36"/>
                <a:gd name="T14" fmla="*/ 23 w 27"/>
                <a:gd name="T15" fmla="*/ 26 h 36"/>
                <a:gd name="T16" fmla="*/ 22 w 27"/>
                <a:gd name="T17" fmla="*/ 23 h 36"/>
                <a:gd name="T18" fmla="*/ 19 w 27"/>
                <a:gd name="T19" fmla="*/ 21 h 36"/>
                <a:gd name="T20" fmla="*/ 13 w 27"/>
                <a:gd name="T21" fmla="*/ 19 h 36"/>
                <a:gd name="T22" fmla="*/ 6 w 27"/>
                <a:gd name="T23" fmla="*/ 17 h 36"/>
                <a:gd name="T24" fmla="*/ 2 w 27"/>
                <a:gd name="T25" fmla="*/ 14 h 36"/>
                <a:gd name="T26" fmla="*/ 1 w 27"/>
                <a:gd name="T27" fmla="*/ 10 h 36"/>
                <a:gd name="T28" fmla="*/ 3 w 27"/>
                <a:gd name="T29" fmla="*/ 5 h 36"/>
                <a:gd name="T30" fmla="*/ 7 w 27"/>
                <a:gd name="T31" fmla="*/ 1 h 36"/>
                <a:gd name="T32" fmla="*/ 13 w 27"/>
                <a:gd name="T33" fmla="*/ 0 h 36"/>
                <a:gd name="T34" fmla="*/ 20 w 27"/>
                <a:gd name="T35" fmla="*/ 1 h 36"/>
                <a:gd name="T36" fmla="*/ 24 w 27"/>
                <a:gd name="T37" fmla="*/ 5 h 36"/>
                <a:gd name="T38" fmla="*/ 26 w 27"/>
                <a:gd name="T39" fmla="*/ 10 h 36"/>
                <a:gd name="T40" fmla="*/ 22 w 27"/>
                <a:gd name="T41" fmla="*/ 11 h 36"/>
                <a:gd name="T42" fmla="*/ 19 w 27"/>
                <a:gd name="T43" fmla="*/ 6 h 36"/>
                <a:gd name="T44" fmla="*/ 13 w 27"/>
                <a:gd name="T45" fmla="*/ 4 h 36"/>
                <a:gd name="T46" fmla="*/ 7 w 27"/>
                <a:gd name="T47" fmla="*/ 6 h 36"/>
                <a:gd name="T48" fmla="*/ 6 w 27"/>
                <a:gd name="T49" fmla="*/ 9 h 36"/>
                <a:gd name="T50" fmla="*/ 7 w 27"/>
                <a:gd name="T51" fmla="*/ 12 h 36"/>
                <a:gd name="T52" fmla="*/ 14 w 27"/>
                <a:gd name="T53" fmla="*/ 15 h 36"/>
                <a:gd name="T54" fmla="*/ 21 w 27"/>
                <a:gd name="T55" fmla="*/ 17 h 36"/>
                <a:gd name="T56" fmla="*/ 26 w 27"/>
                <a:gd name="T57" fmla="*/ 20 h 36"/>
                <a:gd name="T58" fmla="*/ 27 w 27"/>
                <a:gd name="T59" fmla="*/ 25 h 36"/>
                <a:gd name="T60" fmla="*/ 26 w 27"/>
                <a:gd name="T61" fmla="*/ 30 h 36"/>
                <a:gd name="T62" fmla="*/ 21 w 27"/>
                <a:gd name="T63" fmla="*/ 34 h 36"/>
                <a:gd name="T64" fmla="*/ 14 w 27"/>
                <a:gd name="T65" fmla="*/ 36 h 36"/>
                <a:gd name="T66" fmla="*/ 7 w 27"/>
                <a:gd name="T67" fmla="*/ 34 h 36"/>
                <a:gd name="T68" fmla="*/ 2 w 27"/>
                <a:gd name="T69" fmla="*/ 30 h 36"/>
                <a:gd name="T70" fmla="*/ 0 w 27"/>
                <a:gd name="T7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6">
                  <a:moveTo>
                    <a:pt x="0" y="24"/>
                  </a:moveTo>
                  <a:cubicBezTo>
                    <a:pt x="4" y="24"/>
                    <a:pt x="4" y="24"/>
                    <a:pt x="4" y="24"/>
                  </a:cubicBezTo>
                  <a:cubicBezTo>
                    <a:pt x="4" y="25"/>
                    <a:pt x="5" y="27"/>
                    <a:pt x="6" y="28"/>
                  </a:cubicBezTo>
                  <a:cubicBezTo>
                    <a:pt x="6" y="29"/>
                    <a:pt x="7" y="30"/>
                    <a:pt x="9" y="30"/>
                  </a:cubicBezTo>
                  <a:cubicBezTo>
                    <a:pt x="11" y="31"/>
                    <a:pt x="12" y="32"/>
                    <a:pt x="14" y="32"/>
                  </a:cubicBezTo>
                  <a:cubicBezTo>
                    <a:pt x="16" y="32"/>
                    <a:pt x="18" y="31"/>
                    <a:pt x="19" y="31"/>
                  </a:cubicBezTo>
                  <a:cubicBezTo>
                    <a:pt x="20" y="30"/>
                    <a:pt x="21" y="30"/>
                    <a:pt x="22" y="29"/>
                  </a:cubicBezTo>
                  <a:cubicBezTo>
                    <a:pt x="22" y="28"/>
                    <a:pt x="23" y="27"/>
                    <a:pt x="23" y="26"/>
                  </a:cubicBezTo>
                  <a:cubicBezTo>
                    <a:pt x="23" y="25"/>
                    <a:pt x="22" y="24"/>
                    <a:pt x="22" y="23"/>
                  </a:cubicBezTo>
                  <a:cubicBezTo>
                    <a:pt x="21" y="22"/>
                    <a:pt x="20" y="21"/>
                    <a:pt x="19" y="21"/>
                  </a:cubicBezTo>
                  <a:cubicBezTo>
                    <a:pt x="18" y="20"/>
                    <a:pt x="16" y="20"/>
                    <a:pt x="13" y="19"/>
                  </a:cubicBezTo>
                  <a:cubicBezTo>
                    <a:pt x="9" y="18"/>
                    <a:pt x="7" y="18"/>
                    <a:pt x="6" y="17"/>
                  </a:cubicBezTo>
                  <a:cubicBezTo>
                    <a:pt x="4" y="16"/>
                    <a:pt x="3" y="15"/>
                    <a:pt x="2" y="14"/>
                  </a:cubicBezTo>
                  <a:cubicBezTo>
                    <a:pt x="2" y="13"/>
                    <a:pt x="1" y="11"/>
                    <a:pt x="1" y="10"/>
                  </a:cubicBezTo>
                  <a:cubicBezTo>
                    <a:pt x="1" y="8"/>
                    <a:pt x="2" y="6"/>
                    <a:pt x="3" y="5"/>
                  </a:cubicBezTo>
                  <a:cubicBezTo>
                    <a:pt x="4" y="3"/>
                    <a:pt x="5" y="2"/>
                    <a:pt x="7" y="1"/>
                  </a:cubicBezTo>
                  <a:cubicBezTo>
                    <a:pt x="9" y="0"/>
                    <a:pt x="11" y="0"/>
                    <a:pt x="13" y="0"/>
                  </a:cubicBezTo>
                  <a:cubicBezTo>
                    <a:pt x="16" y="0"/>
                    <a:pt x="18" y="0"/>
                    <a:pt x="20" y="1"/>
                  </a:cubicBezTo>
                  <a:cubicBezTo>
                    <a:pt x="22" y="2"/>
                    <a:pt x="23" y="3"/>
                    <a:pt x="24" y="5"/>
                  </a:cubicBezTo>
                  <a:cubicBezTo>
                    <a:pt x="26" y="7"/>
                    <a:pt x="26" y="8"/>
                    <a:pt x="26" y="10"/>
                  </a:cubicBezTo>
                  <a:cubicBezTo>
                    <a:pt x="22" y="11"/>
                    <a:pt x="22" y="11"/>
                    <a:pt x="22" y="11"/>
                  </a:cubicBezTo>
                  <a:cubicBezTo>
                    <a:pt x="22" y="8"/>
                    <a:pt x="21" y="7"/>
                    <a:pt x="19" y="6"/>
                  </a:cubicBezTo>
                  <a:cubicBezTo>
                    <a:pt x="18" y="5"/>
                    <a:pt x="16" y="4"/>
                    <a:pt x="13" y="4"/>
                  </a:cubicBezTo>
                  <a:cubicBezTo>
                    <a:pt x="11" y="4"/>
                    <a:pt x="9" y="5"/>
                    <a:pt x="7" y="6"/>
                  </a:cubicBezTo>
                  <a:cubicBezTo>
                    <a:pt x="6" y="7"/>
                    <a:pt x="6" y="8"/>
                    <a:pt x="6" y="9"/>
                  </a:cubicBezTo>
                  <a:cubicBezTo>
                    <a:pt x="6" y="10"/>
                    <a:pt x="6" y="11"/>
                    <a:pt x="7" y="12"/>
                  </a:cubicBezTo>
                  <a:cubicBezTo>
                    <a:pt x="8" y="13"/>
                    <a:pt x="10" y="14"/>
                    <a:pt x="14" y="15"/>
                  </a:cubicBezTo>
                  <a:cubicBezTo>
                    <a:pt x="17" y="16"/>
                    <a:pt x="20" y="16"/>
                    <a:pt x="21" y="17"/>
                  </a:cubicBezTo>
                  <a:cubicBezTo>
                    <a:pt x="23" y="18"/>
                    <a:pt x="25" y="19"/>
                    <a:pt x="26" y="20"/>
                  </a:cubicBezTo>
                  <a:cubicBezTo>
                    <a:pt x="27" y="22"/>
                    <a:pt x="27" y="23"/>
                    <a:pt x="27" y="25"/>
                  </a:cubicBezTo>
                  <a:cubicBezTo>
                    <a:pt x="27" y="27"/>
                    <a:pt x="27" y="29"/>
                    <a:pt x="26" y="30"/>
                  </a:cubicBezTo>
                  <a:cubicBezTo>
                    <a:pt x="25" y="32"/>
                    <a:pt x="23" y="33"/>
                    <a:pt x="21" y="34"/>
                  </a:cubicBezTo>
                  <a:cubicBezTo>
                    <a:pt x="19" y="35"/>
                    <a:pt x="17" y="36"/>
                    <a:pt x="14" y="36"/>
                  </a:cubicBezTo>
                  <a:cubicBezTo>
                    <a:pt x="11" y="36"/>
                    <a:pt x="9" y="35"/>
                    <a:pt x="7" y="34"/>
                  </a:cubicBezTo>
                  <a:cubicBezTo>
                    <a:pt x="5" y="33"/>
                    <a:pt x="3" y="32"/>
                    <a:pt x="2" y="30"/>
                  </a:cubicBezTo>
                  <a:cubicBezTo>
                    <a:pt x="1" y="28"/>
                    <a:pt x="0" y="26"/>
                    <a:pt x="0" y="24"/>
                  </a:cubicBez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0"/>
            <p:cNvSpPr>
              <a:spLocks/>
            </p:cNvSpPr>
            <p:nvPr userDrawn="1"/>
          </p:nvSpPr>
          <p:spPr bwMode="auto">
            <a:xfrm>
              <a:off x="3466" y="927"/>
              <a:ext cx="78" cy="81"/>
            </a:xfrm>
            <a:custGeom>
              <a:avLst/>
              <a:gdLst>
                <a:gd name="T0" fmla="*/ 0 w 33"/>
                <a:gd name="T1" fmla="*/ 34 h 34"/>
                <a:gd name="T2" fmla="*/ 0 w 33"/>
                <a:gd name="T3" fmla="*/ 0 h 34"/>
                <a:gd name="T4" fmla="*/ 7 w 33"/>
                <a:gd name="T5" fmla="*/ 0 h 34"/>
                <a:gd name="T6" fmla="*/ 15 w 33"/>
                <a:gd name="T7" fmla="*/ 24 h 34"/>
                <a:gd name="T8" fmla="*/ 17 w 33"/>
                <a:gd name="T9" fmla="*/ 29 h 34"/>
                <a:gd name="T10" fmla="*/ 19 w 33"/>
                <a:gd name="T11" fmla="*/ 24 h 34"/>
                <a:gd name="T12" fmla="*/ 27 w 33"/>
                <a:gd name="T13" fmla="*/ 0 h 34"/>
                <a:gd name="T14" fmla="*/ 33 w 33"/>
                <a:gd name="T15" fmla="*/ 0 h 34"/>
                <a:gd name="T16" fmla="*/ 33 w 33"/>
                <a:gd name="T17" fmla="*/ 34 h 34"/>
                <a:gd name="T18" fmla="*/ 29 w 33"/>
                <a:gd name="T19" fmla="*/ 34 h 34"/>
                <a:gd name="T20" fmla="*/ 29 w 33"/>
                <a:gd name="T21" fmla="*/ 5 h 34"/>
                <a:gd name="T22" fmla="*/ 19 w 33"/>
                <a:gd name="T23" fmla="*/ 34 h 34"/>
                <a:gd name="T24" fmla="*/ 15 w 33"/>
                <a:gd name="T25" fmla="*/ 34 h 34"/>
                <a:gd name="T26" fmla="*/ 5 w 33"/>
                <a:gd name="T27" fmla="*/ 5 h 34"/>
                <a:gd name="T28" fmla="*/ 5 w 33"/>
                <a:gd name="T29" fmla="*/ 34 h 34"/>
                <a:gd name="T30" fmla="*/ 0 w 33"/>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4">
                  <a:moveTo>
                    <a:pt x="0" y="34"/>
                  </a:moveTo>
                  <a:cubicBezTo>
                    <a:pt x="0" y="0"/>
                    <a:pt x="0" y="0"/>
                    <a:pt x="0" y="0"/>
                  </a:cubicBezTo>
                  <a:cubicBezTo>
                    <a:pt x="7" y="0"/>
                    <a:pt x="7" y="0"/>
                    <a:pt x="7" y="0"/>
                  </a:cubicBezTo>
                  <a:cubicBezTo>
                    <a:pt x="15" y="24"/>
                    <a:pt x="15" y="24"/>
                    <a:pt x="15" y="24"/>
                  </a:cubicBezTo>
                  <a:cubicBezTo>
                    <a:pt x="16" y="26"/>
                    <a:pt x="17" y="28"/>
                    <a:pt x="17" y="29"/>
                  </a:cubicBezTo>
                  <a:cubicBezTo>
                    <a:pt x="17" y="28"/>
                    <a:pt x="18" y="26"/>
                    <a:pt x="19" y="24"/>
                  </a:cubicBezTo>
                  <a:cubicBezTo>
                    <a:pt x="27" y="0"/>
                    <a:pt x="27" y="0"/>
                    <a:pt x="27" y="0"/>
                  </a:cubicBezTo>
                  <a:cubicBezTo>
                    <a:pt x="33" y="0"/>
                    <a:pt x="33" y="0"/>
                    <a:pt x="33" y="0"/>
                  </a:cubicBezTo>
                  <a:cubicBezTo>
                    <a:pt x="33" y="34"/>
                    <a:pt x="33" y="34"/>
                    <a:pt x="33" y="34"/>
                  </a:cubicBezTo>
                  <a:cubicBezTo>
                    <a:pt x="29" y="34"/>
                    <a:pt x="29" y="34"/>
                    <a:pt x="29" y="34"/>
                  </a:cubicBezTo>
                  <a:cubicBezTo>
                    <a:pt x="29" y="5"/>
                    <a:pt x="29" y="5"/>
                    <a:pt x="29" y="5"/>
                  </a:cubicBezTo>
                  <a:cubicBezTo>
                    <a:pt x="19" y="34"/>
                    <a:pt x="19" y="34"/>
                    <a:pt x="19" y="34"/>
                  </a:cubicBezTo>
                  <a:cubicBezTo>
                    <a:pt x="15" y="34"/>
                    <a:pt x="15" y="34"/>
                    <a:pt x="15" y="34"/>
                  </a:cubicBezTo>
                  <a:cubicBezTo>
                    <a:pt x="5" y="5"/>
                    <a:pt x="5" y="5"/>
                    <a:pt x="5" y="5"/>
                  </a:cubicBezTo>
                  <a:cubicBezTo>
                    <a:pt x="5" y="34"/>
                    <a:pt x="5" y="34"/>
                    <a:pt x="5" y="34"/>
                  </a:cubicBezTo>
                  <a:lnTo>
                    <a:pt x="0" y="34"/>
                  </a:lnTo>
                  <a:close/>
                </a:path>
              </a:pathLst>
            </a:custGeom>
            <a:solidFill>
              <a:srgbClr val="007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494059" y="6469250"/>
            <a:ext cx="403412" cy="365125"/>
          </a:xfrm>
          <a:prstGeom prst="rect">
            <a:avLst/>
          </a:prstGeom>
        </p:spPr>
        <p:txBody>
          <a:bodyPr vert="horz" lIns="91440" tIns="45720" rIns="91440" bIns="45720" rtlCol="0" anchor="ctr"/>
          <a:lstStyle>
            <a:lvl1pPr algn="l">
              <a:defRPr sz="1200">
                <a:solidFill>
                  <a:srgbClr val="5F5F5F"/>
                </a:solidFill>
              </a:defRPr>
            </a:lvl1pPr>
          </a:lstStyle>
          <a:p>
            <a:fld id="{8F30F094-4E91-4E2E-911E-667F01D926F3}"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1743"/>
            <a:ext cx="6911788" cy="1048871"/>
          </a:xfrm>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8494059" y="6469250"/>
            <a:ext cx="403412" cy="365125"/>
          </a:xfrm>
          <a:prstGeom prst="rect">
            <a:avLst/>
          </a:prstGeom>
        </p:spPr>
        <p:txBody>
          <a:bodyPr vert="horz" lIns="91440" tIns="45720" rIns="91440" bIns="45720" rtlCol="0" anchor="ctr"/>
          <a:lstStyle>
            <a:lvl1pPr algn="l">
              <a:defRPr sz="1200">
                <a:solidFill>
                  <a:srgbClr val="5F5F5F"/>
                </a:solidFill>
              </a:defRPr>
            </a:lvl1pPr>
          </a:lstStyle>
          <a:p>
            <a:fld id="{8F30F094-4E91-4E2E-911E-667F01D926F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79294"/>
            <a:ext cx="6849035" cy="103990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11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22437"/>
            <a:ext cx="411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494059" y="6469250"/>
            <a:ext cx="403412" cy="365125"/>
          </a:xfrm>
          <a:prstGeom prst="rect">
            <a:avLst/>
          </a:prstGeom>
        </p:spPr>
        <p:txBody>
          <a:bodyPr vert="horz" lIns="91440" tIns="45720" rIns="91440" bIns="45720" rtlCol="0" anchor="ctr"/>
          <a:lstStyle>
            <a:lvl1pPr algn="l">
              <a:defRPr sz="1200">
                <a:solidFill>
                  <a:srgbClr val="5F5F5F"/>
                </a:solidFill>
              </a:defRPr>
            </a:lvl1pPr>
          </a:lstStyle>
          <a:p>
            <a:fld id="{8F30F094-4E91-4E2E-911E-667F01D926F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6696635" cy="10668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8494059" y="6469250"/>
            <a:ext cx="403412" cy="365125"/>
          </a:xfrm>
          <a:prstGeom prst="rect">
            <a:avLst/>
          </a:prstGeom>
        </p:spPr>
        <p:txBody>
          <a:bodyPr vert="horz" lIns="91440" tIns="45720" rIns="91440" bIns="45720" rtlCol="0" anchor="ctr"/>
          <a:lstStyle>
            <a:lvl1pPr algn="l">
              <a:defRPr sz="1200">
                <a:solidFill>
                  <a:srgbClr val="5F5F5F"/>
                </a:solidFill>
              </a:defRPr>
            </a:lvl1pPr>
          </a:lstStyle>
          <a:p>
            <a:fld id="{8F30F094-4E91-4E2E-911E-667F01D926F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4" name="Rectangle 23"/>
          <p:cNvSpPr/>
          <p:nvPr userDrawn="1"/>
        </p:nvSpPr>
        <p:spPr bwMode="invGray">
          <a:xfrm>
            <a:off x="0" y="0"/>
            <a:ext cx="9144000" cy="304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pic>
        <p:nvPicPr>
          <p:cNvPr id="34" name="Picture 33" descr="351_MG_3411.jpg"/>
          <p:cNvPicPr>
            <a:picLocks noChangeAspect="1"/>
          </p:cNvPicPr>
          <p:nvPr userDrawn="1"/>
        </p:nvPicPr>
        <p:blipFill>
          <a:blip r:embed="rId2" cstate="screen"/>
          <a:srcRect/>
          <a:stretch>
            <a:fillRect/>
          </a:stretch>
        </p:blipFill>
        <p:spPr>
          <a:xfrm>
            <a:off x="0" y="2286000"/>
            <a:ext cx="9144000" cy="4249271"/>
          </a:xfrm>
          <a:prstGeom prst="round1Rect">
            <a:avLst>
              <a:gd name="adj" fmla="val 14576"/>
            </a:avLst>
          </a:prstGeom>
        </p:spPr>
      </p:pic>
      <p:sp>
        <p:nvSpPr>
          <p:cNvPr id="33" name="Round Single Corner Rectangle 32"/>
          <p:cNvSpPr/>
          <p:nvPr userDrawn="1"/>
        </p:nvSpPr>
        <p:spPr>
          <a:xfrm flipH="1">
            <a:off x="-1" y="5685576"/>
            <a:ext cx="9143999" cy="1172424"/>
          </a:xfrm>
          <a:prstGeom prst="round1Rect">
            <a:avLst>
              <a:gd name="adj" fmla="val 34688"/>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grpSp>
        <p:nvGrpSpPr>
          <p:cNvPr id="43" name="Group 41"/>
          <p:cNvGrpSpPr/>
          <p:nvPr userDrawn="1"/>
        </p:nvGrpSpPr>
        <p:grpSpPr bwMode="gray">
          <a:xfrm>
            <a:off x="693656" y="5938898"/>
            <a:ext cx="728782" cy="718371"/>
            <a:chOff x="457200" y="5257800"/>
            <a:chExt cx="844647" cy="822960"/>
          </a:xfrm>
          <a:effectLst/>
        </p:grpSpPr>
        <p:sp>
          <p:nvSpPr>
            <p:cNvPr id="44" name="Freeform 5"/>
            <p:cNvSpPr>
              <a:spLocks/>
            </p:cNvSpPr>
            <p:nvPr/>
          </p:nvSpPr>
          <p:spPr bwMode="gray">
            <a:xfrm>
              <a:off x="457200" y="5828329"/>
              <a:ext cx="198811" cy="249418"/>
            </a:xfrm>
            <a:custGeom>
              <a:avLst/>
              <a:gdLst/>
              <a:ahLst/>
              <a:cxnLst>
                <a:cxn ang="0">
                  <a:pos x="0" y="0"/>
                </a:cxn>
                <a:cxn ang="0">
                  <a:pos x="125" y="0"/>
                </a:cxn>
                <a:cxn ang="0">
                  <a:pos x="254" y="299"/>
                </a:cxn>
                <a:cxn ang="0">
                  <a:pos x="254" y="0"/>
                </a:cxn>
                <a:cxn ang="0">
                  <a:pos x="330" y="0"/>
                </a:cxn>
                <a:cxn ang="0">
                  <a:pos x="330" y="414"/>
                </a:cxn>
                <a:cxn ang="0">
                  <a:pos x="219" y="414"/>
                </a:cxn>
                <a:cxn ang="0">
                  <a:pos x="77" y="87"/>
                </a:cxn>
                <a:cxn ang="0">
                  <a:pos x="77" y="414"/>
                </a:cxn>
                <a:cxn ang="0">
                  <a:pos x="0" y="414"/>
                </a:cxn>
                <a:cxn ang="0">
                  <a:pos x="0" y="0"/>
                </a:cxn>
              </a:cxnLst>
              <a:rect l="0" t="0" r="r" b="b"/>
              <a:pathLst>
                <a:path w="330" h="414">
                  <a:moveTo>
                    <a:pt x="0" y="0"/>
                  </a:moveTo>
                  <a:lnTo>
                    <a:pt x="125" y="0"/>
                  </a:lnTo>
                  <a:lnTo>
                    <a:pt x="254" y="299"/>
                  </a:lnTo>
                  <a:lnTo>
                    <a:pt x="254" y="0"/>
                  </a:lnTo>
                  <a:lnTo>
                    <a:pt x="330" y="0"/>
                  </a:lnTo>
                  <a:lnTo>
                    <a:pt x="330" y="414"/>
                  </a:lnTo>
                  <a:lnTo>
                    <a:pt x="219" y="414"/>
                  </a:lnTo>
                  <a:lnTo>
                    <a:pt x="77" y="87"/>
                  </a:lnTo>
                  <a:lnTo>
                    <a:pt x="77" y="414"/>
                  </a:lnTo>
                  <a:lnTo>
                    <a:pt x="0" y="4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Freeform 6"/>
            <p:cNvSpPr>
              <a:spLocks/>
            </p:cNvSpPr>
            <p:nvPr/>
          </p:nvSpPr>
          <p:spPr bwMode="gray">
            <a:xfrm>
              <a:off x="676495" y="5828329"/>
              <a:ext cx="217488" cy="249418"/>
            </a:xfrm>
            <a:custGeom>
              <a:avLst/>
              <a:gdLst/>
              <a:ahLst/>
              <a:cxnLst>
                <a:cxn ang="0">
                  <a:pos x="0" y="0"/>
                </a:cxn>
                <a:cxn ang="0">
                  <a:pos x="97" y="0"/>
                </a:cxn>
                <a:cxn ang="0">
                  <a:pos x="188" y="183"/>
                </a:cxn>
                <a:cxn ang="0">
                  <a:pos x="277" y="0"/>
                </a:cxn>
                <a:cxn ang="0">
                  <a:pos x="361" y="0"/>
                </a:cxn>
                <a:cxn ang="0">
                  <a:pos x="224" y="256"/>
                </a:cxn>
                <a:cxn ang="0">
                  <a:pos x="224" y="414"/>
                </a:cxn>
                <a:cxn ang="0">
                  <a:pos x="136" y="414"/>
                </a:cxn>
                <a:cxn ang="0">
                  <a:pos x="136" y="256"/>
                </a:cxn>
                <a:cxn ang="0">
                  <a:pos x="0" y="0"/>
                </a:cxn>
              </a:cxnLst>
              <a:rect l="0" t="0" r="r" b="b"/>
              <a:pathLst>
                <a:path w="361" h="414">
                  <a:moveTo>
                    <a:pt x="0" y="0"/>
                  </a:moveTo>
                  <a:lnTo>
                    <a:pt x="97" y="0"/>
                  </a:lnTo>
                  <a:lnTo>
                    <a:pt x="188" y="183"/>
                  </a:lnTo>
                  <a:lnTo>
                    <a:pt x="277" y="0"/>
                  </a:lnTo>
                  <a:lnTo>
                    <a:pt x="361" y="0"/>
                  </a:lnTo>
                  <a:lnTo>
                    <a:pt x="224" y="256"/>
                  </a:lnTo>
                  <a:lnTo>
                    <a:pt x="224" y="414"/>
                  </a:lnTo>
                  <a:lnTo>
                    <a:pt x="136" y="414"/>
                  </a:lnTo>
                  <a:lnTo>
                    <a:pt x="136" y="256"/>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Freeform 7"/>
            <p:cNvSpPr>
              <a:spLocks/>
            </p:cNvSpPr>
            <p:nvPr/>
          </p:nvSpPr>
          <p:spPr bwMode="gray">
            <a:xfrm>
              <a:off x="1104240" y="5828329"/>
              <a:ext cx="154229" cy="249418"/>
            </a:xfrm>
            <a:custGeom>
              <a:avLst/>
              <a:gdLst/>
              <a:ahLst/>
              <a:cxnLst>
                <a:cxn ang="0">
                  <a:pos x="0" y="0"/>
                </a:cxn>
                <a:cxn ang="0">
                  <a:pos x="249" y="0"/>
                </a:cxn>
                <a:cxn ang="0">
                  <a:pos x="249" y="59"/>
                </a:cxn>
                <a:cxn ang="0">
                  <a:pos x="85" y="59"/>
                </a:cxn>
                <a:cxn ang="0">
                  <a:pos x="85" y="171"/>
                </a:cxn>
                <a:cxn ang="0">
                  <a:pos x="235" y="171"/>
                </a:cxn>
                <a:cxn ang="0">
                  <a:pos x="235" y="230"/>
                </a:cxn>
                <a:cxn ang="0">
                  <a:pos x="85" y="230"/>
                </a:cxn>
                <a:cxn ang="0">
                  <a:pos x="85" y="355"/>
                </a:cxn>
                <a:cxn ang="0">
                  <a:pos x="256" y="355"/>
                </a:cxn>
                <a:cxn ang="0">
                  <a:pos x="256" y="414"/>
                </a:cxn>
                <a:cxn ang="0">
                  <a:pos x="0" y="414"/>
                </a:cxn>
                <a:cxn ang="0">
                  <a:pos x="0" y="0"/>
                </a:cxn>
              </a:cxnLst>
              <a:rect l="0" t="0" r="r" b="b"/>
              <a:pathLst>
                <a:path w="256" h="414">
                  <a:moveTo>
                    <a:pt x="0" y="0"/>
                  </a:moveTo>
                  <a:lnTo>
                    <a:pt x="249" y="0"/>
                  </a:lnTo>
                  <a:lnTo>
                    <a:pt x="249" y="59"/>
                  </a:lnTo>
                  <a:lnTo>
                    <a:pt x="85" y="59"/>
                  </a:lnTo>
                  <a:lnTo>
                    <a:pt x="85" y="171"/>
                  </a:lnTo>
                  <a:lnTo>
                    <a:pt x="235" y="171"/>
                  </a:lnTo>
                  <a:lnTo>
                    <a:pt x="235" y="230"/>
                  </a:lnTo>
                  <a:lnTo>
                    <a:pt x="85" y="230"/>
                  </a:lnTo>
                  <a:lnTo>
                    <a:pt x="85" y="355"/>
                  </a:lnTo>
                  <a:lnTo>
                    <a:pt x="256" y="355"/>
                  </a:lnTo>
                  <a:lnTo>
                    <a:pt x="256" y="414"/>
                  </a:lnTo>
                  <a:lnTo>
                    <a:pt x="0" y="4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8"/>
            <p:cNvSpPr>
              <a:spLocks/>
            </p:cNvSpPr>
            <p:nvPr/>
          </p:nvSpPr>
          <p:spPr bwMode="gray">
            <a:xfrm>
              <a:off x="901814" y="5825317"/>
              <a:ext cx="163266" cy="255443"/>
            </a:xfrm>
            <a:custGeom>
              <a:avLst/>
              <a:gdLst/>
              <a:ahLst/>
              <a:cxnLst>
                <a:cxn ang="0">
                  <a:pos x="170" y="1"/>
                </a:cxn>
                <a:cxn ang="0">
                  <a:pos x="212" y="8"/>
                </a:cxn>
                <a:cxn ang="0">
                  <a:pos x="247" y="19"/>
                </a:cxn>
                <a:cxn ang="0">
                  <a:pos x="225" y="72"/>
                </a:cxn>
                <a:cxn ang="0">
                  <a:pos x="179" y="61"/>
                </a:cxn>
                <a:cxn ang="0">
                  <a:pos x="141" y="60"/>
                </a:cxn>
                <a:cxn ang="0">
                  <a:pos x="118" y="64"/>
                </a:cxn>
                <a:cxn ang="0">
                  <a:pos x="100" y="73"/>
                </a:cxn>
                <a:cxn ang="0">
                  <a:pos x="89" y="87"/>
                </a:cxn>
                <a:cxn ang="0">
                  <a:pos x="84" y="105"/>
                </a:cxn>
                <a:cxn ang="0">
                  <a:pos x="87" y="121"/>
                </a:cxn>
                <a:cxn ang="0">
                  <a:pos x="94" y="134"/>
                </a:cxn>
                <a:cxn ang="0">
                  <a:pos x="109" y="146"/>
                </a:cxn>
                <a:cxn ang="0">
                  <a:pos x="131" y="158"/>
                </a:cxn>
                <a:cxn ang="0">
                  <a:pos x="161" y="172"/>
                </a:cxn>
                <a:cxn ang="0">
                  <a:pos x="202" y="193"/>
                </a:cxn>
                <a:cxn ang="0">
                  <a:pos x="232" y="214"/>
                </a:cxn>
                <a:cxn ang="0">
                  <a:pos x="253" y="235"/>
                </a:cxn>
                <a:cxn ang="0">
                  <a:pos x="265" y="260"/>
                </a:cxn>
                <a:cxn ang="0">
                  <a:pos x="271" y="288"/>
                </a:cxn>
                <a:cxn ang="0">
                  <a:pos x="270" y="319"/>
                </a:cxn>
                <a:cxn ang="0">
                  <a:pos x="263" y="347"/>
                </a:cxn>
                <a:cxn ang="0">
                  <a:pos x="248" y="372"/>
                </a:cxn>
                <a:cxn ang="0">
                  <a:pos x="227" y="394"/>
                </a:cxn>
                <a:cxn ang="0">
                  <a:pos x="200" y="409"/>
                </a:cxn>
                <a:cxn ang="0">
                  <a:pos x="166" y="420"/>
                </a:cxn>
                <a:cxn ang="0">
                  <a:pos x="126" y="424"/>
                </a:cxn>
                <a:cxn ang="0">
                  <a:pos x="78" y="421"/>
                </a:cxn>
                <a:cxn ang="0">
                  <a:pos x="30" y="411"/>
                </a:cxn>
                <a:cxn ang="0">
                  <a:pos x="6" y="341"/>
                </a:cxn>
                <a:cxn ang="0">
                  <a:pos x="50" y="355"/>
                </a:cxn>
                <a:cxn ang="0">
                  <a:pos x="93" y="362"/>
                </a:cxn>
                <a:cxn ang="0">
                  <a:pos x="130" y="362"/>
                </a:cxn>
                <a:cxn ang="0">
                  <a:pos x="155" y="356"/>
                </a:cxn>
                <a:cxn ang="0">
                  <a:pos x="172" y="346"/>
                </a:cxn>
                <a:cxn ang="0">
                  <a:pos x="182" y="331"/>
                </a:cxn>
                <a:cxn ang="0">
                  <a:pos x="186" y="311"/>
                </a:cxn>
                <a:cxn ang="0">
                  <a:pos x="184" y="295"/>
                </a:cxn>
                <a:cxn ang="0">
                  <a:pos x="177" y="282"/>
                </a:cxn>
                <a:cxn ang="0">
                  <a:pos x="164" y="271"/>
                </a:cxn>
                <a:cxn ang="0">
                  <a:pos x="144" y="259"/>
                </a:cxn>
                <a:cxn ang="0">
                  <a:pos x="101" y="237"/>
                </a:cxn>
                <a:cxn ang="0">
                  <a:pos x="72" y="223"/>
                </a:cxn>
                <a:cxn ang="0">
                  <a:pos x="48" y="208"/>
                </a:cxn>
                <a:cxn ang="0">
                  <a:pos x="28" y="191"/>
                </a:cxn>
                <a:cxn ang="0">
                  <a:pos x="13" y="171"/>
                </a:cxn>
                <a:cxn ang="0">
                  <a:pos x="3" y="147"/>
                </a:cxn>
                <a:cxn ang="0">
                  <a:pos x="0" y="118"/>
                </a:cxn>
                <a:cxn ang="0">
                  <a:pos x="3" y="87"/>
                </a:cxn>
                <a:cxn ang="0">
                  <a:pos x="15" y="59"/>
                </a:cxn>
                <a:cxn ang="0">
                  <a:pos x="34" y="37"/>
                </a:cxn>
                <a:cxn ang="0">
                  <a:pos x="59" y="19"/>
                </a:cxn>
                <a:cxn ang="0">
                  <a:pos x="91" y="7"/>
                </a:cxn>
                <a:cxn ang="0">
                  <a:pos x="127" y="1"/>
                </a:cxn>
              </a:cxnLst>
              <a:rect l="0" t="0" r="r" b="b"/>
              <a:pathLst>
                <a:path w="271" h="424">
                  <a:moveTo>
                    <a:pt x="147" y="0"/>
                  </a:moveTo>
                  <a:lnTo>
                    <a:pt x="170" y="1"/>
                  </a:lnTo>
                  <a:lnTo>
                    <a:pt x="191" y="4"/>
                  </a:lnTo>
                  <a:lnTo>
                    <a:pt x="212" y="8"/>
                  </a:lnTo>
                  <a:lnTo>
                    <a:pt x="230" y="13"/>
                  </a:lnTo>
                  <a:lnTo>
                    <a:pt x="247" y="19"/>
                  </a:lnTo>
                  <a:lnTo>
                    <a:pt x="247" y="80"/>
                  </a:lnTo>
                  <a:lnTo>
                    <a:pt x="225" y="72"/>
                  </a:lnTo>
                  <a:lnTo>
                    <a:pt x="202" y="66"/>
                  </a:lnTo>
                  <a:lnTo>
                    <a:pt x="179" y="61"/>
                  </a:lnTo>
                  <a:lnTo>
                    <a:pt x="155" y="60"/>
                  </a:lnTo>
                  <a:lnTo>
                    <a:pt x="141" y="60"/>
                  </a:lnTo>
                  <a:lnTo>
                    <a:pt x="129" y="62"/>
                  </a:lnTo>
                  <a:lnTo>
                    <a:pt x="118" y="64"/>
                  </a:lnTo>
                  <a:lnTo>
                    <a:pt x="108" y="68"/>
                  </a:lnTo>
                  <a:lnTo>
                    <a:pt x="100" y="73"/>
                  </a:lnTo>
                  <a:lnTo>
                    <a:pt x="93" y="79"/>
                  </a:lnTo>
                  <a:lnTo>
                    <a:pt x="89" y="87"/>
                  </a:lnTo>
                  <a:lnTo>
                    <a:pt x="86" y="95"/>
                  </a:lnTo>
                  <a:lnTo>
                    <a:pt x="84" y="105"/>
                  </a:lnTo>
                  <a:lnTo>
                    <a:pt x="85" y="114"/>
                  </a:lnTo>
                  <a:lnTo>
                    <a:pt x="87" y="121"/>
                  </a:lnTo>
                  <a:lnTo>
                    <a:pt x="89" y="128"/>
                  </a:lnTo>
                  <a:lnTo>
                    <a:pt x="94" y="134"/>
                  </a:lnTo>
                  <a:lnTo>
                    <a:pt x="101" y="140"/>
                  </a:lnTo>
                  <a:lnTo>
                    <a:pt x="109" y="146"/>
                  </a:lnTo>
                  <a:lnTo>
                    <a:pt x="119" y="152"/>
                  </a:lnTo>
                  <a:lnTo>
                    <a:pt x="131" y="158"/>
                  </a:lnTo>
                  <a:lnTo>
                    <a:pt x="145" y="164"/>
                  </a:lnTo>
                  <a:lnTo>
                    <a:pt x="161" y="172"/>
                  </a:lnTo>
                  <a:lnTo>
                    <a:pt x="183" y="182"/>
                  </a:lnTo>
                  <a:lnTo>
                    <a:pt x="202" y="193"/>
                  </a:lnTo>
                  <a:lnTo>
                    <a:pt x="218" y="203"/>
                  </a:lnTo>
                  <a:lnTo>
                    <a:pt x="232" y="214"/>
                  </a:lnTo>
                  <a:lnTo>
                    <a:pt x="243" y="224"/>
                  </a:lnTo>
                  <a:lnTo>
                    <a:pt x="253" y="235"/>
                  </a:lnTo>
                  <a:lnTo>
                    <a:pt x="260" y="247"/>
                  </a:lnTo>
                  <a:lnTo>
                    <a:pt x="265" y="260"/>
                  </a:lnTo>
                  <a:lnTo>
                    <a:pt x="269" y="273"/>
                  </a:lnTo>
                  <a:lnTo>
                    <a:pt x="271" y="288"/>
                  </a:lnTo>
                  <a:lnTo>
                    <a:pt x="271" y="303"/>
                  </a:lnTo>
                  <a:lnTo>
                    <a:pt x="270" y="319"/>
                  </a:lnTo>
                  <a:lnTo>
                    <a:pt x="268" y="333"/>
                  </a:lnTo>
                  <a:lnTo>
                    <a:pt x="263" y="347"/>
                  </a:lnTo>
                  <a:lnTo>
                    <a:pt x="257" y="360"/>
                  </a:lnTo>
                  <a:lnTo>
                    <a:pt x="248" y="372"/>
                  </a:lnTo>
                  <a:lnTo>
                    <a:pt x="239" y="383"/>
                  </a:lnTo>
                  <a:lnTo>
                    <a:pt x="227" y="394"/>
                  </a:lnTo>
                  <a:lnTo>
                    <a:pt x="214" y="402"/>
                  </a:lnTo>
                  <a:lnTo>
                    <a:pt x="200" y="409"/>
                  </a:lnTo>
                  <a:lnTo>
                    <a:pt x="184" y="416"/>
                  </a:lnTo>
                  <a:lnTo>
                    <a:pt x="166" y="420"/>
                  </a:lnTo>
                  <a:lnTo>
                    <a:pt x="147" y="423"/>
                  </a:lnTo>
                  <a:lnTo>
                    <a:pt x="126" y="424"/>
                  </a:lnTo>
                  <a:lnTo>
                    <a:pt x="103" y="423"/>
                  </a:lnTo>
                  <a:lnTo>
                    <a:pt x="78" y="421"/>
                  </a:lnTo>
                  <a:lnTo>
                    <a:pt x="54" y="417"/>
                  </a:lnTo>
                  <a:lnTo>
                    <a:pt x="30" y="411"/>
                  </a:lnTo>
                  <a:lnTo>
                    <a:pt x="6" y="404"/>
                  </a:lnTo>
                  <a:lnTo>
                    <a:pt x="6" y="341"/>
                  </a:lnTo>
                  <a:lnTo>
                    <a:pt x="28" y="349"/>
                  </a:lnTo>
                  <a:lnTo>
                    <a:pt x="50" y="355"/>
                  </a:lnTo>
                  <a:lnTo>
                    <a:pt x="72" y="359"/>
                  </a:lnTo>
                  <a:lnTo>
                    <a:pt x="93" y="362"/>
                  </a:lnTo>
                  <a:lnTo>
                    <a:pt x="115" y="363"/>
                  </a:lnTo>
                  <a:lnTo>
                    <a:pt x="130" y="362"/>
                  </a:lnTo>
                  <a:lnTo>
                    <a:pt x="143" y="359"/>
                  </a:lnTo>
                  <a:lnTo>
                    <a:pt x="155" y="356"/>
                  </a:lnTo>
                  <a:lnTo>
                    <a:pt x="164" y="352"/>
                  </a:lnTo>
                  <a:lnTo>
                    <a:pt x="172" y="346"/>
                  </a:lnTo>
                  <a:lnTo>
                    <a:pt x="178" y="339"/>
                  </a:lnTo>
                  <a:lnTo>
                    <a:pt x="182" y="331"/>
                  </a:lnTo>
                  <a:lnTo>
                    <a:pt x="185" y="321"/>
                  </a:lnTo>
                  <a:lnTo>
                    <a:pt x="186" y="311"/>
                  </a:lnTo>
                  <a:lnTo>
                    <a:pt x="185" y="302"/>
                  </a:lnTo>
                  <a:lnTo>
                    <a:pt x="184" y="295"/>
                  </a:lnTo>
                  <a:lnTo>
                    <a:pt x="181" y="288"/>
                  </a:lnTo>
                  <a:lnTo>
                    <a:pt x="177" y="282"/>
                  </a:lnTo>
                  <a:lnTo>
                    <a:pt x="171" y="276"/>
                  </a:lnTo>
                  <a:lnTo>
                    <a:pt x="164" y="271"/>
                  </a:lnTo>
                  <a:lnTo>
                    <a:pt x="155" y="265"/>
                  </a:lnTo>
                  <a:lnTo>
                    <a:pt x="144" y="259"/>
                  </a:lnTo>
                  <a:lnTo>
                    <a:pt x="132" y="252"/>
                  </a:lnTo>
                  <a:lnTo>
                    <a:pt x="101" y="237"/>
                  </a:lnTo>
                  <a:lnTo>
                    <a:pt x="86" y="230"/>
                  </a:lnTo>
                  <a:lnTo>
                    <a:pt x="72" y="223"/>
                  </a:lnTo>
                  <a:lnTo>
                    <a:pt x="60" y="215"/>
                  </a:lnTo>
                  <a:lnTo>
                    <a:pt x="48" y="208"/>
                  </a:lnTo>
                  <a:lnTo>
                    <a:pt x="37" y="199"/>
                  </a:lnTo>
                  <a:lnTo>
                    <a:pt x="28" y="191"/>
                  </a:lnTo>
                  <a:lnTo>
                    <a:pt x="20" y="182"/>
                  </a:lnTo>
                  <a:lnTo>
                    <a:pt x="13" y="171"/>
                  </a:lnTo>
                  <a:lnTo>
                    <a:pt x="7" y="160"/>
                  </a:lnTo>
                  <a:lnTo>
                    <a:pt x="3" y="147"/>
                  </a:lnTo>
                  <a:lnTo>
                    <a:pt x="0" y="133"/>
                  </a:lnTo>
                  <a:lnTo>
                    <a:pt x="0" y="118"/>
                  </a:lnTo>
                  <a:lnTo>
                    <a:pt x="0" y="102"/>
                  </a:lnTo>
                  <a:lnTo>
                    <a:pt x="3" y="87"/>
                  </a:lnTo>
                  <a:lnTo>
                    <a:pt x="8" y="73"/>
                  </a:lnTo>
                  <a:lnTo>
                    <a:pt x="15" y="59"/>
                  </a:lnTo>
                  <a:lnTo>
                    <a:pt x="23" y="48"/>
                  </a:lnTo>
                  <a:lnTo>
                    <a:pt x="34" y="37"/>
                  </a:lnTo>
                  <a:lnTo>
                    <a:pt x="46" y="27"/>
                  </a:lnTo>
                  <a:lnTo>
                    <a:pt x="59" y="19"/>
                  </a:lnTo>
                  <a:lnTo>
                    <a:pt x="74" y="12"/>
                  </a:lnTo>
                  <a:lnTo>
                    <a:pt x="91" y="7"/>
                  </a:lnTo>
                  <a:lnTo>
                    <a:pt x="108" y="3"/>
                  </a:lnTo>
                  <a:lnTo>
                    <a:pt x="127" y="1"/>
                  </a:lnTo>
                  <a:lnTo>
                    <a:pt x="14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Rectangle 9"/>
            <p:cNvSpPr>
              <a:spLocks noChangeArrowheads="1"/>
            </p:cNvSpPr>
            <p:nvPr/>
          </p:nvSpPr>
          <p:spPr bwMode="gray">
            <a:xfrm>
              <a:off x="457200" y="5542763"/>
              <a:ext cx="800667" cy="233152"/>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Freeform 10"/>
            <p:cNvSpPr>
              <a:spLocks/>
            </p:cNvSpPr>
            <p:nvPr/>
          </p:nvSpPr>
          <p:spPr bwMode="gray">
            <a:xfrm>
              <a:off x="510819" y="5593973"/>
              <a:ext cx="100611" cy="130131"/>
            </a:xfrm>
            <a:custGeom>
              <a:avLst/>
              <a:gdLst/>
              <a:ahLst/>
              <a:cxnLst>
                <a:cxn ang="0">
                  <a:pos x="1" y="0"/>
                </a:cxn>
                <a:cxn ang="0">
                  <a:pos x="96" y="0"/>
                </a:cxn>
                <a:cxn ang="0">
                  <a:pos x="96" y="10"/>
                </a:cxn>
                <a:cxn ang="0">
                  <a:pos x="87" y="11"/>
                </a:cxn>
                <a:cxn ang="0">
                  <a:pos x="81" y="12"/>
                </a:cxn>
                <a:cxn ang="0">
                  <a:pos x="75" y="14"/>
                </a:cxn>
                <a:cxn ang="0">
                  <a:pos x="72" y="17"/>
                </a:cxn>
                <a:cxn ang="0">
                  <a:pos x="69" y="22"/>
                </a:cxn>
                <a:cxn ang="0">
                  <a:pos x="68" y="29"/>
                </a:cxn>
                <a:cxn ang="0">
                  <a:pos x="67" y="38"/>
                </a:cxn>
                <a:cxn ang="0">
                  <a:pos x="67" y="166"/>
                </a:cxn>
                <a:cxn ang="0">
                  <a:pos x="68" y="176"/>
                </a:cxn>
                <a:cxn ang="0">
                  <a:pos x="69" y="184"/>
                </a:cxn>
                <a:cxn ang="0">
                  <a:pos x="70" y="191"/>
                </a:cxn>
                <a:cxn ang="0">
                  <a:pos x="72" y="195"/>
                </a:cxn>
                <a:cxn ang="0">
                  <a:pos x="75" y="198"/>
                </a:cxn>
                <a:cxn ang="0">
                  <a:pos x="80" y="201"/>
                </a:cxn>
                <a:cxn ang="0">
                  <a:pos x="87" y="202"/>
                </a:cxn>
                <a:cxn ang="0">
                  <a:pos x="94" y="203"/>
                </a:cxn>
                <a:cxn ang="0">
                  <a:pos x="110" y="203"/>
                </a:cxn>
                <a:cxn ang="0">
                  <a:pos x="124" y="201"/>
                </a:cxn>
                <a:cxn ang="0">
                  <a:pos x="131" y="199"/>
                </a:cxn>
                <a:cxn ang="0">
                  <a:pos x="136" y="197"/>
                </a:cxn>
                <a:cxn ang="0">
                  <a:pos x="140" y="193"/>
                </a:cxn>
                <a:cxn ang="0">
                  <a:pos x="144" y="188"/>
                </a:cxn>
                <a:cxn ang="0">
                  <a:pos x="148" y="180"/>
                </a:cxn>
                <a:cxn ang="0">
                  <a:pos x="153" y="171"/>
                </a:cxn>
                <a:cxn ang="0">
                  <a:pos x="156" y="160"/>
                </a:cxn>
                <a:cxn ang="0">
                  <a:pos x="167" y="162"/>
                </a:cxn>
                <a:cxn ang="0">
                  <a:pos x="166" y="167"/>
                </a:cxn>
                <a:cxn ang="0">
                  <a:pos x="165" y="173"/>
                </a:cxn>
                <a:cxn ang="0">
                  <a:pos x="163" y="181"/>
                </a:cxn>
                <a:cxn ang="0">
                  <a:pos x="161" y="189"/>
                </a:cxn>
                <a:cxn ang="0">
                  <a:pos x="159" y="198"/>
                </a:cxn>
                <a:cxn ang="0">
                  <a:pos x="158" y="205"/>
                </a:cxn>
                <a:cxn ang="0">
                  <a:pos x="156" y="212"/>
                </a:cxn>
                <a:cxn ang="0">
                  <a:pos x="155" y="216"/>
                </a:cxn>
                <a:cxn ang="0">
                  <a:pos x="0" y="216"/>
                </a:cxn>
                <a:cxn ang="0">
                  <a:pos x="0" y="207"/>
                </a:cxn>
                <a:cxn ang="0">
                  <a:pos x="9" y="206"/>
                </a:cxn>
                <a:cxn ang="0">
                  <a:pos x="17" y="205"/>
                </a:cxn>
                <a:cxn ang="0">
                  <a:pos x="22" y="203"/>
                </a:cxn>
                <a:cxn ang="0">
                  <a:pos x="26" y="199"/>
                </a:cxn>
                <a:cxn ang="0">
                  <a:pos x="28" y="195"/>
                </a:cxn>
                <a:cxn ang="0">
                  <a:pos x="29" y="188"/>
                </a:cxn>
                <a:cxn ang="0">
                  <a:pos x="30" y="178"/>
                </a:cxn>
                <a:cxn ang="0">
                  <a:pos x="30" y="38"/>
                </a:cxn>
                <a:cxn ang="0">
                  <a:pos x="29" y="29"/>
                </a:cxn>
                <a:cxn ang="0">
                  <a:pos x="28" y="22"/>
                </a:cxn>
                <a:cxn ang="0">
                  <a:pos x="26" y="17"/>
                </a:cxn>
                <a:cxn ang="0">
                  <a:pos x="22" y="14"/>
                </a:cxn>
                <a:cxn ang="0">
                  <a:pos x="17" y="12"/>
                </a:cxn>
                <a:cxn ang="0">
                  <a:pos x="10" y="11"/>
                </a:cxn>
                <a:cxn ang="0">
                  <a:pos x="1" y="10"/>
                </a:cxn>
                <a:cxn ang="0">
                  <a:pos x="1" y="0"/>
                </a:cxn>
              </a:cxnLst>
              <a:rect l="0" t="0" r="r" b="b"/>
              <a:pathLst>
                <a:path w="167" h="216">
                  <a:moveTo>
                    <a:pt x="1" y="0"/>
                  </a:moveTo>
                  <a:lnTo>
                    <a:pt x="96" y="0"/>
                  </a:lnTo>
                  <a:lnTo>
                    <a:pt x="96" y="10"/>
                  </a:lnTo>
                  <a:lnTo>
                    <a:pt x="87" y="11"/>
                  </a:lnTo>
                  <a:lnTo>
                    <a:pt x="81" y="12"/>
                  </a:lnTo>
                  <a:lnTo>
                    <a:pt x="75" y="14"/>
                  </a:lnTo>
                  <a:lnTo>
                    <a:pt x="72" y="17"/>
                  </a:lnTo>
                  <a:lnTo>
                    <a:pt x="69" y="22"/>
                  </a:lnTo>
                  <a:lnTo>
                    <a:pt x="68" y="29"/>
                  </a:lnTo>
                  <a:lnTo>
                    <a:pt x="67" y="38"/>
                  </a:lnTo>
                  <a:lnTo>
                    <a:pt x="67" y="166"/>
                  </a:lnTo>
                  <a:lnTo>
                    <a:pt x="68" y="176"/>
                  </a:lnTo>
                  <a:lnTo>
                    <a:pt x="69" y="184"/>
                  </a:lnTo>
                  <a:lnTo>
                    <a:pt x="70" y="191"/>
                  </a:lnTo>
                  <a:lnTo>
                    <a:pt x="72" y="195"/>
                  </a:lnTo>
                  <a:lnTo>
                    <a:pt x="75" y="198"/>
                  </a:lnTo>
                  <a:lnTo>
                    <a:pt x="80" y="201"/>
                  </a:lnTo>
                  <a:lnTo>
                    <a:pt x="87" y="202"/>
                  </a:lnTo>
                  <a:lnTo>
                    <a:pt x="94" y="203"/>
                  </a:lnTo>
                  <a:lnTo>
                    <a:pt x="110" y="203"/>
                  </a:lnTo>
                  <a:lnTo>
                    <a:pt x="124" y="201"/>
                  </a:lnTo>
                  <a:lnTo>
                    <a:pt x="131" y="199"/>
                  </a:lnTo>
                  <a:lnTo>
                    <a:pt x="136" y="197"/>
                  </a:lnTo>
                  <a:lnTo>
                    <a:pt x="140" y="193"/>
                  </a:lnTo>
                  <a:lnTo>
                    <a:pt x="144" y="188"/>
                  </a:lnTo>
                  <a:lnTo>
                    <a:pt x="148" y="180"/>
                  </a:lnTo>
                  <a:lnTo>
                    <a:pt x="153" y="171"/>
                  </a:lnTo>
                  <a:lnTo>
                    <a:pt x="156" y="160"/>
                  </a:lnTo>
                  <a:lnTo>
                    <a:pt x="167" y="162"/>
                  </a:lnTo>
                  <a:lnTo>
                    <a:pt x="166" y="167"/>
                  </a:lnTo>
                  <a:lnTo>
                    <a:pt x="165" y="173"/>
                  </a:lnTo>
                  <a:lnTo>
                    <a:pt x="163" y="181"/>
                  </a:lnTo>
                  <a:lnTo>
                    <a:pt x="161" y="189"/>
                  </a:lnTo>
                  <a:lnTo>
                    <a:pt x="159" y="198"/>
                  </a:lnTo>
                  <a:lnTo>
                    <a:pt x="158" y="205"/>
                  </a:lnTo>
                  <a:lnTo>
                    <a:pt x="156" y="212"/>
                  </a:lnTo>
                  <a:lnTo>
                    <a:pt x="155" y="216"/>
                  </a:lnTo>
                  <a:lnTo>
                    <a:pt x="0" y="216"/>
                  </a:lnTo>
                  <a:lnTo>
                    <a:pt x="0" y="207"/>
                  </a:lnTo>
                  <a:lnTo>
                    <a:pt x="9" y="206"/>
                  </a:lnTo>
                  <a:lnTo>
                    <a:pt x="17" y="205"/>
                  </a:lnTo>
                  <a:lnTo>
                    <a:pt x="22" y="203"/>
                  </a:lnTo>
                  <a:lnTo>
                    <a:pt x="26" y="199"/>
                  </a:lnTo>
                  <a:lnTo>
                    <a:pt x="28" y="195"/>
                  </a:lnTo>
                  <a:lnTo>
                    <a:pt x="29" y="188"/>
                  </a:lnTo>
                  <a:lnTo>
                    <a:pt x="30" y="178"/>
                  </a:lnTo>
                  <a:lnTo>
                    <a:pt x="30" y="38"/>
                  </a:lnTo>
                  <a:lnTo>
                    <a:pt x="29" y="29"/>
                  </a:lnTo>
                  <a:lnTo>
                    <a:pt x="28" y="22"/>
                  </a:lnTo>
                  <a:lnTo>
                    <a:pt x="26" y="17"/>
                  </a:lnTo>
                  <a:lnTo>
                    <a:pt x="22" y="14"/>
                  </a:lnTo>
                  <a:lnTo>
                    <a:pt x="17" y="12"/>
                  </a:lnTo>
                  <a:lnTo>
                    <a:pt x="10" y="11"/>
                  </a:lnTo>
                  <a:lnTo>
                    <a:pt x="1" y="10"/>
                  </a:lnTo>
                  <a:lnTo>
                    <a:pt x="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Freeform 11"/>
            <p:cNvSpPr>
              <a:spLocks/>
            </p:cNvSpPr>
            <p:nvPr/>
          </p:nvSpPr>
          <p:spPr bwMode="gray">
            <a:xfrm>
              <a:off x="628901" y="5593973"/>
              <a:ext cx="56631" cy="130131"/>
            </a:xfrm>
            <a:custGeom>
              <a:avLst/>
              <a:gdLst/>
              <a:ahLst/>
              <a:cxnLst>
                <a:cxn ang="0">
                  <a:pos x="0" y="0"/>
                </a:cxn>
                <a:cxn ang="0">
                  <a:pos x="94" y="0"/>
                </a:cxn>
                <a:cxn ang="0">
                  <a:pos x="94" y="10"/>
                </a:cxn>
                <a:cxn ang="0">
                  <a:pos x="85" y="11"/>
                </a:cxn>
                <a:cxn ang="0">
                  <a:pos x="79" y="12"/>
                </a:cxn>
                <a:cxn ang="0">
                  <a:pos x="74" y="14"/>
                </a:cxn>
                <a:cxn ang="0">
                  <a:pos x="70" y="17"/>
                </a:cxn>
                <a:cxn ang="0">
                  <a:pos x="68" y="22"/>
                </a:cxn>
                <a:cxn ang="0">
                  <a:pos x="67" y="29"/>
                </a:cxn>
                <a:cxn ang="0">
                  <a:pos x="66" y="38"/>
                </a:cxn>
                <a:cxn ang="0">
                  <a:pos x="66" y="178"/>
                </a:cxn>
                <a:cxn ang="0">
                  <a:pos x="67" y="188"/>
                </a:cxn>
                <a:cxn ang="0">
                  <a:pos x="68" y="195"/>
                </a:cxn>
                <a:cxn ang="0">
                  <a:pos x="70" y="199"/>
                </a:cxn>
                <a:cxn ang="0">
                  <a:pos x="74" y="203"/>
                </a:cxn>
                <a:cxn ang="0">
                  <a:pos x="79" y="205"/>
                </a:cxn>
                <a:cxn ang="0">
                  <a:pos x="85" y="206"/>
                </a:cxn>
                <a:cxn ang="0">
                  <a:pos x="94" y="207"/>
                </a:cxn>
                <a:cxn ang="0">
                  <a:pos x="94" y="216"/>
                </a:cxn>
                <a:cxn ang="0">
                  <a:pos x="0" y="216"/>
                </a:cxn>
                <a:cxn ang="0">
                  <a:pos x="0" y="207"/>
                </a:cxn>
                <a:cxn ang="0">
                  <a:pos x="9" y="206"/>
                </a:cxn>
                <a:cxn ang="0">
                  <a:pos x="16" y="205"/>
                </a:cxn>
                <a:cxn ang="0">
                  <a:pos x="21" y="203"/>
                </a:cxn>
                <a:cxn ang="0">
                  <a:pos x="24" y="199"/>
                </a:cxn>
                <a:cxn ang="0">
                  <a:pos x="27" y="195"/>
                </a:cxn>
                <a:cxn ang="0">
                  <a:pos x="28" y="188"/>
                </a:cxn>
                <a:cxn ang="0">
                  <a:pos x="29" y="178"/>
                </a:cxn>
                <a:cxn ang="0">
                  <a:pos x="29" y="38"/>
                </a:cxn>
                <a:cxn ang="0">
                  <a:pos x="28" y="29"/>
                </a:cxn>
                <a:cxn ang="0">
                  <a:pos x="27" y="22"/>
                </a:cxn>
                <a:cxn ang="0">
                  <a:pos x="24" y="17"/>
                </a:cxn>
                <a:cxn ang="0">
                  <a:pos x="21" y="14"/>
                </a:cxn>
                <a:cxn ang="0">
                  <a:pos x="16" y="12"/>
                </a:cxn>
                <a:cxn ang="0">
                  <a:pos x="9" y="11"/>
                </a:cxn>
                <a:cxn ang="0">
                  <a:pos x="0" y="10"/>
                </a:cxn>
                <a:cxn ang="0">
                  <a:pos x="0" y="0"/>
                </a:cxn>
              </a:cxnLst>
              <a:rect l="0" t="0" r="r" b="b"/>
              <a:pathLst>
                <a:path w="94" h="216">
                  <a:moveTo>
                    <a:pt x="0" y="0"/>
                  </a:moveTo>
                  <a:lnTo>
                    <a:pt x="94" y="0"/>
                  </a:lnTo>
                  <a:lnTo>
                    <a:pt x="94" y="10"/>
                  </a:lnTo>
                  <a:lnTo>
                    <a:pt x="85" y="11"/>
                  </a:lnTo>
                  <a:lnTo>
                    <a:pt x="79" y="12"/>
                  </a:lnTo>
                  <a:lnTo>
                    <a:pt x="74" y="14"/>
                  </a:lnTo>
                  <a:lnTo>
                    <a:pt x="70" y="17"/>
                  </a:lnTo>
                  <a:lnTo>
                    <a:pt x="68" y="22"/>
                  </a:lnTo>
                  <a:lnTo>
                    <a:pt x="67" y="29"/>
                  </a:lnTo>
                  <a:lnTo>
                    <a:pt x="66" y="38"/>
                  </a:lnTo>
                  <a:lnTo>
                    <a:pt x="66" y="178"/>
                  </a:lnTo>
                  <a:lnTo>
                    <a:pt x="67" y="188"/>
                  </a:lnTo>
                  <a:lnTo>
                    <a:pt x="68" y="195"/>
                  </a:lnTo>
                  <a:lnTo>
                    <a:pt x="70" y="199"/>
                  </a:lnTo>
                  <a:lnTo>
                    <a:pt x="74" y="203"/>
                  </a:lnTo>
                  <a:lnTo>
                    <a:pt x="79" y="205"/>
                  </a:lnTo>
                  <a:lnTo>
                    <a:pt x="85" y="206"/>
                  </a:lnTo>
                  <a:lnTo>
                    <a:pt x="94" y="207"/>
                  </a:lnTo>
                  <a:lnTo>
                    <a:pt x="94" y="216"/>
                  </a:lnTo>
                  <a:lnTo>
                    <a:pt x="0" y="216"/>
                  </a:lnTo>
                  <a:lnTo>
                    <a:pt x="0" y="207"/>
                  </a:lnTo>
                  <a:lnTo>
                    <a:pt x="9" y="206"/>
                  </a:lnTo>
                  <a:lnTo>
                    <a:pt x="16" y="205"/>
                  </a:lnTo>
                  <a:lnTo>
                    <a:pt x="21" y="203"/>
                  </a:lnTo>
                  <a:lnTo>
                    <a:pt x="24" y="199"/>
                  </a:lnTo>
                  <a:lnTo>
                    <a:pt x="27" y="195"/>
                  </a:lnTo>
                  <a:lnTo>
                    <a:pt x="28" y="188"/>
                  </a:lnTo>
                  <a:lnTo>
                    <a:pt x="29" y="178"/>
                  </a:lnTo>
                  <a:lnTo>
                    <a:pt x="29" y="38"/>
                  </a:lnTo>
                  <a:lnTo>
                    <a:pt x="28" y="29"/>
                  </a:lnTo>
                  <a:lnTo>
                    <a:pt x="27" y="22"/>
                  </a:lnTo>
                  <a:lnTo>
                    <a:pt x="24" y="17"/>
                  </a:lnTo>
                  <a:lnTo>
                    <a:pt x="21" y="14"/>
                  </a:lnTo>
                  <a:lnTo>
                    <a:pt x="16" y="12"/>
                  </a:lnTo>
                  <a:lnTo>
                    <a:pt x="9" y="11"/>
                  </a:lnTo>
                  <a:lnTo>
                    <a:pt x="0" y="1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 name="Freeform 12"/>
            <p:cNvSpPr>
              <a:spLocks/>
            </p:cNvSpPr>
            <p:nvPr/>
          </p:nvSpPr>
          <p:spPr bwMode="gray">
            <a:xfrm>
              <a:off x="710233" y="5590960"/>
              <a:ext cx="82537" cy="136156"/>
            </a:xfrm>
            <a:custGeom>
              <a:avLst/>
              <a:gdLst/>
              <a:ahLst/>
              <a:cxnLst>
                <a:cxn ang="0">
                  <a:pos x="88" y="1"/>
                </a:cxn>
                <a:cxn ang="0">
                  <a:pos x="108" y="5"/>
                </a:cxn>
                <a:cxn ang="0">
                  <a:pos x="122" y="9"/>
                </a:cxn>
                <a:cxn ang="0">
                  <a:pos x="125" y="29"/>
                </a:cxn>
                <a:cxn ang="0">
                  <a:pos x="129" y="54"/>
                </a:cxn>
                <a:cxn ang="0">
                  <a:pos x="116" y="50"/>
                </a:cxn>
                <a:cxn ang="0">
                  <a:pos x="110" y="37"/>
                </a:cxn>
                <a:cxn ang="0">
                  <a:pos x="102" y="25"/>
                </a:cxn>
                <a:cxn ang="0">
                  <a:pos x="90" y="17"/>
                </a:cxn>
                <a:cxn ang="0">
                  <a:pos x="74" y="14"/>
                </a:cxn>
                <a:cxn ang="0">
                  <a:pos x="58" y="17"/>
                </a:cxn>
                <a:cxn ang="0">
                  <a:pos x="47" y="27"/>
                </a:cxn>
                <a:cxn ang="0">
                  <a:pos x="41" y="41"/>
                </a:cxn>
                <a:cxn ang="0">
                  <a:pos x="42" y="57"/>
                </a:cxn>
                <a:cxn ang="0">
                  <a:pos x="50" y="72"/>
                </a:cxn>
                <a:cxn ang="0">
                  <a:pos x="67" y="85"/>
                </a:cxn>
                <a:cxn ang="0">
                  <a:pos x="88" y="95"/>
                </a:cxn>
                <a:cxn ang="0">
                  <a:pos x="105" y="104"/>
                </a:cxn>
                <a:cxn ang="0">
                  <a:pos x="119" y="115"/>
                </a:cxn>
                <a:cxn ang="0">
                  <a:pos x="130" y="129"/>
                </a:cxn>
                <a:cxn ang="0">
                  <a:pos x="136" y="148"/>
                </a:cxn>
                <a:cxn ang="0">
                  <a:pos x="136" y="172"/>
                </a:cxn>
                <a:cxn ang="0">
                  <a:pos x="128" y="194"/>
                </a:cxn>
                <a:cxn ang="0">
                  <a:pos x="112" y="211"/>
                </a:cxn>
                <a:cxn ang="0">
                  <a:pos x="90" y="222"/>
                </a:cxn>
                <a:cxn ang="0">
                  <a:pos x="62" y="226"/>
                </a:cxn>
                <a:cxn ang="0">
                  <a:pos x="38" y="223"/>
                </a:cxn>
                <a:cxn ang="0">
                  <a:pos x="21" y="217"/>
                </a:cxn>
                <a:cxn ang="0">
                  <a:pos x="9" y="214"/>
                </a:cxn>
                <a:cxn ang="0">
                  <a:pos x="7" y="201"/>
                </a:cxn>
                <a:cxn ang="0">
                  <a:pos x="3" y="182"/>
                </a:cxn>
                <a:cxn ang="0">
                  <a:pos x="9" y="159"/>
                </a:cxn>
                <a:cxn ang="0">
                  <a:pos x="15" y="171"/>
                </a:cxn>
                <a:cxn ang="0">
                  <a:pos x="23" y="185"/>
                </a:cxn>
                <a:cxn ang="0">
                  <a:pos x="35" y="199"/>
                </a:cxn>
                <a:cxn ang="0">
                  <a:pos x="50" y="209"/>
                </a:cxn>
                <a:cxn ang="0">
                  <a:pos x="68" y="213"/>
                </a:cxn>
                <a:cxn ang="0">
                  <a:pos x="84" y="209"/>
                </a:cxn>
                <a:cxn ang="0">
                  <a:pos x="96" y="199"/>
                </a:cxn>
                <a:cxn ang="0">
                  <a:pos x="102" y="184"/>
                </a:cxn>
                <a:cxn ang="0">
                  <a:pos x="102" y="167"/>
                </a:cxn>
                <a:cxn ang="0">
                  <a:pos x="95" y="151"/>
                </a:cxn>
                <a:cxn ang="0">
                  <a:pos x="79" y="137"/>
                </a:cxn>
                <a:cxn ang="0">
                  <a:pos x="57" y="125"/>
                </a:cxn>
                <a:cxn ang="0">
                  <a:pos x="42" y="117"/>
                </a:cxn>
                <a:cxn ang="0">
                  <a:pos x="28" y="106"/>
                </a:cxn>
                <a:cxn ang="0">
                  <a:pos x="16" y="92"/>
                </a:cxn>
                <a:cxn ang="0">
                  <a:pos x="9" y="74"/>
                </a:cxn>
                <a:cxn ang="0">
                  <a:pos x="9" y="54"/>
                </a:cxn>
                <a:cxn ang="0">
                  <a:pos x="15" y="35"/>
                </a:cxn>
                <a:cxn ang="0">
                  <a:pos x="26" y="19"/>
                </a:cxn>
                <a:cxn ang="0">
                  <a:pos x="43" y="8"/>
                </a:cxn>
                <a:cxn ang="0">
                  <a:pos x="65" y="1"/>
                </a:cxn>
              </a:cxnLst>
              <a:rect l="0" t="0" r="r" b="b"/>
              <a:pathLst>
                <a:path w="137" h="226">
                  <a:moveTo>
                    <a:pt x="78" y="0"/>
                  </a:moveTo>
                  <a:lnTo>
                    <a:pt x="88" y="1"/>
                  </a:lnTo>
                  <a:lnTo>
                    <a:pt x="98" y="2"/>
                  </a:lnTo>
                  <a:lnTo>
                    <a:pt x="108" y="5"/>
                  </a:lnTo>
                  <a:lnTo>
                    <a:pt x="116" y="7"/>
                  </a:lnTo>
                  <a:lnTo>
                    <a:pt x="122" y="9"/>
                  </a:lnTo>
                  <a:lnTo>
                    <a:pt x="123" y="19"/>
                  </a:lnTo>
                  <a:lnTo>
                    <a:pt x="125" y="29"/>
                  </a:lnTo>
                  <a:lnTo>
                    <a:pt x="127" y="41"/>
                  </a:lnTo>
                  <a:lnTo>
                    <a:pt x="129" y="54"/>
                  </a:lnTo>
                  <a:lnTo>
                    <a:pt x="118" y="56"/>
                  </a:lnTo>
                  <a:lnTo>
                    <a:pt x="116" y="50"/>
                  </a:lnTo>
                  <a:lnTo>
                    <a:pt x="113" y="43"/>
                  </a:lnTo>
                  <a:lnTo>
                    <a:pt x="110" y="37"/>
                  </a:lnTo>
                  <a:lnTo>
                    <a:pt x="107" y="31"/>
                  </a:lnTo>
                  <a:lnTo>
                    <a:pt x="102" y="25"/>
                  </a:lnTo>
                  <a:lnTo>
                    <a:pt x="96" y="20"/>
                  </a:lnTo>
                  <a:lnTo>
                    <a:pt x="90" y="17"/>
                  </a:lnTo>
                  <a:lnTo>
                    <a:pt x="83" y="14"/>
                  </a:lnTo>
                  <a:lnTo>
                    <a:pt x="74" y="14"/>
                  </a:lnTo>
                  <a:lnTo>
                    <a:pt x="66" y="14"/>
                  </a:lnTo>
                  <a:lnTo>
                    <a:pt x="58" y="17"/>
                  </a:lnTo>
                  <a:lnTo>
                    <a:pt x="52" y="21"/>
                  </a:lnTo>
                  <a:lnTo>
                    <a:pt x="47" y="27"/>
                  </a:lnTo>
                  <a:lnTo>
                    <a:pt x="44" y="34"/>
                  </a:lnTo>
                  <a:lnTo>
                    <a:pt x="41" y="41"/>
                  </a:lnTo>
                  <a:lnTo>
                    <a:pt x="41" y="49"/>
                  </a:lnTo>
                  <a:lnTo>
                    <a:pt x="42" y="57"/>
                  </a:lnTo>
                  <a:lnTo>
                    <a:pt x="45" y="65"/>
                  </a:lnTo>
                  <a:lnTo>
                    <a:pt x="50" y="72"/>
                  </a:lnTo>
                  <a:lnTo>
                    <a:pt x="58" y="79"/>
                  </a:lnTo>
                  <a:lnTo>
                    <a:pt x="67" y="85"/>
                  </a:lnTo>
                  <a:lnTo>
                    <a:pt x="79" y="91"/>
                  </a:lnTo>
                  <a:lnTo>
                    <a:pt x="88" y="95"/>
                  </a:lnTo>
                  <a:lnTo>
                    <a:pt x="96" y="100"/>
                  </a:lnTo>
                  <a:lnTo>
                    <a:pt x="105" y="104"/>
                  </a:lnTo>
                  <a:lnTo>
                    <a:pt x="112" y="109"/>
                  </a:lnTo>
                  <a:lnTo>
                    <a:pt x="119" y="115"/>
                  </a:lnTo>
                  <a:lnTo>
                    <a:pt x="125" y="122"/>
                  </a:lnTo>
                  <a:lnTo>
                    <a:pt x="130" y="129"/>
                  </a:lnTo>
                  <a:lnTo>
                    <a:pt x="134" y="138"/>
                  </a:lnTo>
                  <a:lnTo>
                    <a:pt x="136" y="148"/>
                  </a:lnTo>
                  <a:lnTo>
                    <a:pt x="137" y="159"/>
                  </a:lnTo>
                  <a:lnTo>
                    <a:pt x="136" y="172"/>
                  </a:lnTo>
                  <a:lnTo>
                    <a:pt x="133" y="183"/>
                  </a:lnTo>
                  <a:lnTo>
                    <a:pt x="128" y="194"/>
                  </a:lnTo>
                  <a:lnTo>
                    <a:pt x="121" y="203"/>
                  </a:lnTo>
                  <a:lnTo>
                    <a:pt x="112" y="211"/>
                  </a:lnTo>
                  <a:lnTo>
                    <a:pt x="102" y="217"/>
                  </a:lnTo>
                  <a:lnTo>
                    <a:pt x="90" y="222"/>
                  </a:lnTo>
                  <a:lnTo>
                    <a:pt x="76" y="225"/>
                  </a:lnTo>
                  <a:lnTo>
                    <a:pt x="62" y="226"/>
                  </a:lnTo>
                  <a:lnTo>
                    <a:pt x="50" y="225"/>
                  </a:lnTo>
                  <a:lnTo>
                    <a:pt x="38" y="223"/>
                  </a:lnTo>
                  <a:lnTo>
                    <a:pt x="29" y="220"/>
                  </a:lnTo>
                  <a:lnTo>
                    <a:pt x="21" y="217"/>
                  </a:lnTo>
                  <a:lnTo>
                    <a:pt x="14" y="215"/>
                  </a:lnTo>
                  <a:lnTo>
                    <a:pt x="9" y="214"/>
                  </a:lnTo>
                  <a:lnTo>
                    <a:pt x="8" y="208"/>
                  </a:lnTo>
                  <a:lnTo>
                    <a:pt x="7" y="201"/>
                  </a:lnTo>
                  <a:lnTo>
                    <a:pt x="5" y="192"/>
                  </a:lnTo>
                  <a:lnTo>
                    <a:pt x="3" y="182"/>
                  </a:lnTo>
                  <a:lnTo>
                    <a:pt x="0" y="162"/>
                  </a:lnTo>
                  <a:lnTo>
                    <a:pt x="9" y="159"/>
                  </a:lnTo>
                  <a:lnTo>
                    <a:pt x="12" y="164"/>
                  </a:lnTo>
                  <a:lnTo>
                    <a:pt x="15" y="171"/>
                  </a:lnTo>
                  <a:lnTo>
                    <a:pt x="19" y="178"/>
                  </a:lnTo>
                  <a:lnTo>
                    <a:pt x="23" y="185"/>
                  </a:lnTo>
                  <a:lnTo>
                    <a:pt x="29" y="192"/>
                  </a:lnTo>
                  <a:lnTo>
                    <a:pt x="35" y="199"/>
                  </a:lnTo>
                  <a:lnTo>
                    <a:pt x="42" y="204"/>
                  </a:lnTo>
                  <a:lnTo>
                    <a:pt x="50" y="209"/>
                  </a:lnTo>
                  <a:lnTo>
                    <a:pt x="58" y="212"/>
                  </a:lnTo>
                  <a:lnTo>
                    <a:pt x="68" y="213"/>
                  </a:lnTo>
                  <a:lnTo>
                    <a:pt x="77" y="212"/>
                  </a:lnTo>
                  <a:lnTo>
                    <a:pt x="84" y="209"/>
                  </a:lnTo>
                  <a:lnTo>
                    <a:pt x="91" y="205"/>
                  </a:lnTo>
                  <a:lnTo>
                    <a:pt x="96" y="199"/>
                  </a:lnTo>
                  <a:lnTo>
                    <a:pt x="100" y="192"/>
                  </a:lnTo>
                  <a:lnTo>
                    <a:pt x="102" y="184"/>
                  </a:lnTo>
                  <a:lnTo>
                    <a:pt x="103" y="176"/>
                  </a:lnTo>
                  <a:lnTo>
                    <a:pt x="102" y="167"/>
                  </a:lnTo>
                  <a:lnTo>
                    <a:pt x="99" y="158"/>
                  </a:lnTo>
                  <a:lnTo>
                    <a:pt x="95" y="151"/>
                  </a:lnTo>
                  <a:lnTo>
                    <a:pt x="88" y="144"/>
                  </a:lnTo>
                  <a:lnTo>
                    <a:pt x="79" y="137"/>
                  </a:lnTo>
                  <a:lnTo>
                    <a:pt x="68" y="131"/>
                  </a:lnTo>
                  <a:lnTo>
                    <a:pt x="57" y="125"/>
                  </a:lnTo>
                  <a:lnTo>
                    <a:pt x="50" y="121"/>
                  </a:lnTo>
                  <a:lnTo>
                    <a:pt x="42" y="117"/>
                  </a:lnTo>
                  <a:lnTo>
                    <a:pt x="35" y="111"/>
                  </a:lnTo>
                  <a:lnTo>
                    <a:pt x="28" y="106"/>
                  </a:lnTo>
                  <a:lnTo>
                    <a:pt x="21" y="99"/>
                  </a:lnTo>
                  <a:lnTo>
                    <a:pt x="16" y="92"/>
                  </a:lnTo>
                  <a:lnTo>
                    <a:pt x="12" y="84"/>
                  </a:lnTo>
                  <a:lnTo>
                    <a:pt x="9" y="74"/>
                  </a:lnTo>
                  <a:lnTo>
                    <a:pt x="8" y="64"/>
                  </a:lnTo>
                  <a:lnTo>
                    <a:pt x="9" y="54"/>
                  </a:lnTo>
                  <a:lnTo>
                    <a:pt x="11" y="44"/>
                  </a:lnTo>
                  <a:lnTo>
                    <a:pt x="15" y="35"/>
                  </a:lnTo>
                  <a:lnTo>
                    <a:pt x="20" y="26"/>
                  </a:lnTo>
                  <a:lnTo>
                    <a:pt x="26" y="19"/>
                  </a:lnTo>
                  <a:lnTo>
                    <a:pt x="34" y="13"/>
                  </a:lnTo>
                  <a:lnTo>
                    <a:pt x="43" y="8"/>
                  </a:lnTo>
                  <a:lnTo>
                    <a:pt x="54" y="4"/>
                  </a:lnTo>
                  <a:lnTo>
                    <a:pt x="65" y="1"/>
                  </a:lnTo>
                  <a:lnTo>
                    <a:pt x="7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Freeform 13"/>
            <p:cNvSpPr>
              <a:spLocks/>
            </p:cNvSpPr>
            <p:nvPr/>
          </p:nvSpPr>
          <p:spPr bwMode="gray">
            <a:xfrm>
              <a:off x="814458" y="5589153"/>
              <a:ext cx="113865" cy="134951"/>
            </a:xfrm>
            <a:custGeom>
              <a:avLst/>
              <a:gdLst/>
              <a:ahLst/>
              <a:cxnLst>
                <a:cxn ang="0">
                  <a:pos x="10" y="0"/>
                </a:cxn>
                <a:cxn ang="0">
                  <a:pos x="17" y="7"/>
                </a:cxn>
                <a:cxn ang="0">
                  <a:pos x="27" y="8"/>
                </a:cxn>
                <a:cxn ang="0">
                  <a:pos x="169" y="8"/>
                </a:cxn>
                <a:cxn ang="0">
                  <a:pos x="176" y="4"/>
                </a:cxn>
                <a:cxn ang="0">
                  <a:pos x="185" y="0"/>
                </a:cxn>
                <a:cxn ang="0">
                  <a:pos x="186" y="21"/>
                </a:cxn>
                <a:cxn ang="0">
                  <a:pos x="188" y="47"/>
                </a:cxn>
                <a:cxn ang="0">
                  <a:pos x="179" y="61"/>
                </a:cxn>
                <a:cxn ang="0">
                  <a:pos x="174" y="44"/>
                </a:cxn>
                <a:cxn ang="0">
                  <a:pos x="169" y="33"/>
                </a:cxn>
                <a:cxn ang="0">
                  <a:pos x="162" y="27"/>
                </a:cxn>
                <a:cxn ang="0">
                  <a:pos x="150" y="23"/>
                </a:cxn>
                <a:cxn ang="0">
                  <a:pos x="130" y="22"/>
                </a:cxn>
                <a:cxn ang="0">
                  <a:pos x="113" y="186"/>
                </a:cxn>
                <a:cxn ang="0">
                  <a:pos x="115" y="203"/>
                </a:cxn>
                <a:cxn ang="0">
                  <a:pos x="122" y="211"/>
                </a:cxn>
                <a:cxn ang="0">
                  <a:pos x="136" y="214"/>
                </a:cxn>
                <a:cxn ang="0">
                  <a:pos x="146" y="224"/>
                </a:cxn>
                <a:cxn ang="0">
                  <a:pos x="44" y="215"/>
                </a:cxn>
                <a:cxn ang="0">
                  <a:pos x="61" y="213"/>
                </a:cxn>
                <a:cxn ang="0">
                  <a:pos x="70" y="207"/>
                </a:cxn>
                <a:cxn ang="0">
                  <a:pos x="75" y="196"/>
                </a:cxn>
                <a:cxn ang="0">
                  <a:pos x="76" y="22"/>
                </a:cxn>
                <a:cxn ang="0">
                  <a:pos x="53" y="22"/>
                </a:cxn>
                <a:cxn ang="0">
                  <a:pos x="38" y="24"/>
                </a:cxn>
                <a:cxn ang="0">
                  <a:pos x="28" y="27"/>
                </a:cxn>
                <a:cxn ang="0">
                  <a:pos x="22" y="32"/>
                </a:cxn>
                <a:cxn ang="0">
                  <a:pos x="16" y="42"/>
                </a:cxn>
                <a:cxn ang="0">
                  <a:pos x="10" y="61"/>
                </a:cxn>
                <a:cxn ang="0">
                  <a:pos x="1" y="44"/>
                </a:cxn>
                <a:cxn ang="0">
                  <a:pos x="4" y="14"/>
                </a:cxn>
              </a:cxnLst>
              <a:rect l="0" t="0" r="r" b="b"/>
              <a:pathLst>
                <a:path w="189" h="224">
                  <a:moveTo>
                    <a:pt x="4" y="0"/>
                  </a:moveTo>
                  <a:lnTo>
                    <a:pt x="10" y="0"/>
                  </a:lnTo>
                  <a:lnTo>
                    <a:pt x="13" y="5"/>
                  </a:lnTo>
                  <a:lnTo>
                    <a:pt x="17" y="7"/>
                  </a:lnTo>
                  <a:lnTo>
                    <a:pt x="21" y="8"/>
                  </a:lnTo>
                  <a:lnTo>
                    <a:pt x="27" y="8"/>
                  </a:lnTo>
                  <a:lnTo>
                    <a:pt x="164" y="8"/>
                  </a:lnTo>
                  <a:lnTo>
                    <a:pt x="169" y="8"/>
                  </a:lnTo>
                  <a:lnTo>
                    <a:pt x="173" y="7"/>
                  </a:lnTo>
                  <a:lnTo>
                    <a:pt x="176" y="4"/>
                  </a:lnTo>
                  <a:lnTo>
                    <a:pt x="180" y="0"/>
                  </a:lnTo>
                  <a:lnTo>
                    <a:pt x="185" y="0"/>
                  </a:lnTo>
                  <a:lnTo>
                    <a:pt x="185" y="9"/>
                  </a:lnTo>
                  <a:lnTo>
                    <a:pt x="186" y="21"/>
                  </a:lnTo>
                  <a:lnTo>
                    <a:pt x="187" y="34"/>
                  </a:lnTo>
                  <a:lnTo>
                    <a:pt x="188" y="47"/>
                  </a:lnTo>
                  <a:lnTo>
                    <a:pt x="189" y="60"/>
                  </a:lnTo>
                  <a:lnTo>
                    <a:pt x="179" y="61"/>
                  </a:lnTo>
                  <a:lnTo>
                    <a:pt x="177" y="52"/>
                  </a:lnTo>
                  <a:lnTo>
                    <a:pt x="174" y="44"/>
                  </a:lnTo>
                  <a:lnTo>
                    <a:pt x="172" y="38"/>
                  </a:lnTo>
                  <a:lnTo>
                    <a:pt x="169" y="33"/>
                  </a:lnTo>
                  <a:lnTo>
                    <a:pt x="167" y="30"/>
                  </a:lnTo>
                  <a:lnTo>
                    <a:pt x="162" y="27"/>
                  </a:lnTo>
                  <a:lnTo>
                    <a:pt x="157" y="24"/>
                  </a:lnTo>
                  <a:lnTo>
                    <a:pt x="150" y="23"/>
                  </a:lnTo>
                  <a:lnTo>
                    <a:pt x="141" y="22"/>
                  </a:lnTo>
                  <a:lnTo>
                    <a:pt x="130" y="22"/>
                  </a:lnTo>
                  <a:lnTo>
                    <a:pt x="113" y="22"/>
                  </a:lnTo>
                  <a:lnTo>
                    <a:pt x="113" y="186"/>
                  </a:lnTo>
                  <a:lnTo>
                    <a:pt x="113" y="196"/>
                  </a:lnTo>
                  <a:lnTo>
                    <a:pt x="115" y="203"/>
                  </a:lnTo>
                  <a:lnTo>
                    <a:pt x="118" y="207"/>
                  </a:lnTo>
                  <a:lnTo>
                    <a:pt x="122" y="211"/>
                  </a:lnTo>
                  <a:lnTo>
                    <a:pt x="128" y="213"/>
                  </a:lnTo>
                  <a:lnTo>
                    <a:pt x="136" y="214"/>
                  </a:lnTo>
                  <a:lnTo>
                    <a:pt x="146" y="215"/>
                  </a:lnTo>
                  <a:lnTo>
                    <a:pt x="146" y="224"/>
                  </a:lnTo>
                  <a:lnTo>
                    <a:pt x="44" y="224"/>
                  </a:lnTo>
                  <a:lnTo>
                    <a:pt x="44" y="215"/>
                  </a:lnTo>
                  <a:lnTo>
                    <a:pt x="53" y="214"/>
                  </a:lnTo>
                  <a:lnTo>
                    <a:pt x="61" y="213"/>
                  </a:lnTo>
                  <a:lnTo>
                    <a:pt x="67" y="211"/>
                  </a:lnTo>
                  <a:lnTo>
                    <a:pt x="70" y="207"/>
                  </a:lnTo>
                  <a:lnTo>
                    <a:pt x="73" y="203"/>
                  </a:lnTo>
                  <a:lnTo>
                    <a:pt x="75" y="196"/>
                  </a:lnTo>
                  <a:lnTo>
                    <a:pt x="76" y="186"/>
                  </a:lnTo>
                  <a:lnTo>
                    <a:pt x="76" y="22"/>
                  </a:lnTo>
                  <a:lnTo>
                    <a:pt x="64" y="22"/>
                  </a:lnTo>
                  <a:lnTo>
                    <a:pt x="53" y="22"/>
                  </a:lnTo>
                  <a:lnTo>
                    <a:pt x="44" y="23"/>
                  </a:lnTo>
                  <a:lnTo>
                    <a:pt x="38" y="24"/>
                  </a:lnTo>
                  <a:lnTo>
                    <a:pt x="32" y="25"/>
                  </a:lnTo>
                  <a:lnTo>
                    <a:pt x="28" y="27"/>
                  </a:lnTo>
                  <a:lnTo>
                    <a:pt x="24" y="29"/>
                  </a:lnTo>
                  <a:lnTo>
                    <a:pt x="22" y="32"/>
                  </a:lnTo>
                  <a:lnTo>
                    <a:pt x="19" y="36"/>
                  </a:lnTo>
                  <a:lnTo>
                    <a:pt x="16" y="42"/>
                  </a:lnTo>
                  <a:lnTo>
                    <a:pt x="13" y="50"/>
                  </a:lnTo>
                  <a:lnTo>
                    <a:pt x="10" y="61"/>
                  </a:lnTo>
                  <a:lnTo>
                    <a:pt x="0" y="61"/>
                  </a:lnTo>
                  <a:lnTo>
                    <a:pt x="1" y="44"/>
                  </a:lnTo>
                  <a:lnTo>
                    <a:pt x="2" y="29"/>
                  </a:lnTo>
                  <a:lnTo>
                    <a:pt x="4" y="14"/>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14"/>
            <p:cNvSpPr>
              <a:spLocks/>
            </p:cNvSpPr>
            <p:nvPr/>
          </p:nvSpPr>
          <p:spPr bwMode="gray">
            <a:xfrm>
              <a:off x="947601" y="5593973"/>
              <a:ext cx="104225" cy="130131"/>
            </a:xfrm>
            <a:custGeom>
              <a:avLst/>
              <a:gdLst/>
              <a:ahLst/>
              <a:cxnLst>
                <a:cxn ang="0">
                  <a:pos x="153" y="0"/>
                </a:cxn>
                <a:cxn ang="0">
                  <a:pos x="154" y="11"/>
                </a:cxn>
                <a:cxn ang="0">
                  <a:pos x="156" y="40"/>
                </a:cxn>
                <a:cxn ang="0">
                  <a:pos x="147" y="52"/>
                </a:cxn>
                <a:cxn ang="0">
                  <a:pos x="142" y="33"/>
                </a:cxn>
                <a:cxn ang="0">
                  <a:pos x="135" y="21"/>
                </a:cxn>
                <a:cxn ang="0">
                  <a:pos x="125" y="16"/>
                </a:cxn>
                <a:cxn ang="0">
                  <a:pos x="109" y="14"/>
                </a:cxn>
                <a:cxn ang="0">
                  <a:pos x="75" y="14"/>
                </a:cxn>
                <a:cxn ang="0">
                  <a:pos x="69" y="16"/>
                </a:cxn>
                <a:cxn ang="0">
                  <a:pos x="68" y="96"/>
                </a:cxn>
                <a:cxn ang="0">
                  <a:pos x="113" y="95"/>
                </a:cxn>
                <a:cxn ang="0">
                  <a:pos x="123" y="92"/>
                </a:cxn>
                <a:cxn ang="0">
                  <a:pos x="127" y="83"/>
                </a:cxn>
                <a:cxn ang="0">
                  <a:pos x="129" y="68"/>
                </a:cxn>
                <a:cxn ang="0">
                  <a:pos x="140" y="139"/>
                </a:cxn>
                <a:cxn ang="0">
                  <a:pos x="128" y="130"/>
                </a:cxn>
                <a:cxn ang="0">
                  <a:pos x="125" y="118"/>
                </a:cxn>
                <a:cxn ang="0">
                  <a:pos x="119" y="113"/>
                </a:cxn>
                <a:cxn ang="0">
                  <a:pos x="106" y="111"/>
                </a:cxn>
                <a:cxn ang="0">
                  <a:pos x="68" y="176"/>
                </a:cxn>
                <a:cxn ang="0">
                  <a:pos x="71" y="191"/>
                </a:cxn>
                <a:cxn ang="0">
                  <a:pos x="76" y="199"/>
                </a:cxn>
                <a:cxn ang="0">
                  <a:pos x="86" y="202"/>
                </a:cxn>
                <a:cxn ang="0">
                  <a:pos x="99" y="203"/>
                </a:cxn>
                <a:cxn ang="0">
                  <a:pos x="123" y="202"/>
                </a:cxn>
                <a:cxn ang="0">
                  <a:pos x="137" y="199"/>
                </a:cxn>
                <a:cxn ang="0">
                  <a:pos x="146" y="193"/>
                </a:cxn>
                <a:cxn ang="0">
                  <a:pos x="155" y="180"/>
                </a:cxn>
                <a:cxn ang="0">
                  <a:pos x="163" y="160"/>
                </a:cxn>
                <a:cxn ang="0">
                  <a:pos x="172" y="167"/>
                </a:cxn>
                <a:cxn ang="0">
                  <a:pos x="166" y="198"/>
                </a:cxn>
                <a:cxn ang="0">
                  <a:pos x="163" y="212"/>
                </a:cxn>
                <a:cxn ang="0">
                  <a:pos x="0" y="216"/>
                </a:cxn>
                <a:cxn ang="0">
                  <a:pos x="10" y="206"/>
                </a:cxn>
                <a:cxn ang="0">
                  <a:pos x="22" y="203"/>
                </a:cxn>
                <a:cxn ang="0">
                  <a:pos x="29" y="195"/>
                </a:cxn>
                <a:cxn ang="0">
                  <a:pos x="31" y="178"/>
                </a:cxn>
                <a:cxn ang="0">
                  <a:pos x="31" y="29"/>
                </a:cxn>
                <a:cxn ang="0">
                  <a:pos x="27" y="17"/>
                </a:cxn>
                <a:cxn ang="0">
                  <a:pos x="18" y="12"/>
                </a:cxn>
                <a:cxn ang="0">
                  <a:pos x="3" y="10"/>
                </a:cxn>
              </a:cxnLst>
              <a:rect l="0" t="0" r="r" b="b"/>
              <a:pathLst>
                <a:path w="173" h="216">
                  <a:moveTo>
                    <a:pt x="3" y="0"/>
                  </a:moveTo>
                  <a:lnTo>
                    <a:pt x="153" y="0"/>
                  </a:lnTo>
                  <a:lnTo>
                    <a:pt x="153" y="5"/>
                  </a:lnTo>
                  <a:lnTo>
                    <a:pt x="154" y="11"/>
                  </a:lnTo>
                  <a:lnTo>
                    <a:pt x="155" y="20"/>
                  </a:lnTo>
                  <a:lnTo>
                    <a:pt x="156" y="40"/>
                  </a:lnTo>
                  <a:lnTo>
                    <a:pt x="157" y="51"/>
                  </a:lnTo>
                  <a:lnTo>
                    <a:pt x="147" y="52"/>
                  </a:lnTo>
                  <a:lnTo>
                    <a:pt x="144" y="41"/>
                  </a:lnTo>
                  <a:lnTo>
                    <a:pt x="142" y="33"/>
                  </a:lnTo>
                  <a:lnTo>
                    <a:pt x="138" y="26"/>
                  </a:lnTo>
                  <a:lnTo>
                    <a:pt x="135" y="21"/>
                  </a:lnTo>
                  <a:lnTo>
                    <a:pt x="131" y="18"/>
                  </a:lnTo>
                  <a:lnTo>
                    <a:pt x="125" y="16"/>
                  </a:lnTo>
                  <a:lnTo>
                    <a:pt x="118" y="15"/>
                  </a:lnTo>
                  <a:lnTo>
                    <a:pt x="109" y="14"/>
                  </a:lnTo>
                  <a:lnTo>
                    <a:pt x="98" y="14"/>
                  </a:lnTo>
                  <a:lnTo>
                    <a:pt x="75" y="14"/>
                  </a:lnTo>
                  <a:lnTo>
                    <a:pt x="71" y="15"/>
                  </a:lnTo>
                  <a:lnTo>
                    <a:pt x="69" y="16"/>
                  </a:lnTo>
                  <a:lnTo>
                    <a:pt x="68" y="20"/>
                  </a:lnTo>
                  <a:lnTo>
                    <a:pt x="68" y="96"/>
                  </a:lnTo>
                  <a:lnTo>
                    <a:pt x="106" y="96"/>
                  </a:lnTo>
                  <a:lnTo>
                    <a:pt x="113" y="95"/>
                  </a:lnTo>
                  <a:lnTo>
                    <a:pt x="119" y="94"/>
                  </a:lnTo>
                  <a:lnTo>
                    <a:pt x="123" y="92"/>
                  </a:lnTo>
                  <a:lnTo>
                    <a:pt x="125" y="89"/>
                  </a:lnTo>
                  <a:lnTo>
                    <a:pt x="127" y="83"/>
                  </a:lnTo>
                  <a:lnTo>
                    <a:pt x="128" y="77"/>
                  </a:lnTo>
                  <a:lnTo>
                    <a:pt x="129" y="68"/>
                  </a:lnTo>
                  <a:lnTo>
                    <a:pt x="140" y="68"/>
                  </a:lnTo>
                  <a:lnTo>
                    <a:pt x="140" y="139"/>
                  </a:lnTo>
                  <a:lnTo>
                    <a:pt x="129" y="139"/>
                  </a:lnTo>
                  <a:lnTo>
                    <a:pt x="128" y="130"/>
                  </a:lnTo>
                  <a:lnTo>
                    <a:pt x="127" y="124"/>
                  </a:lnTo>
                  <a:lnTo>
                    <a:pt x="125" y="118"/>
                  </a:lnTo>
                  <a:lnTo>
                    <a:pt x="123" y="115"/>
                  </a:lnTo>
                  <a:lnTo>
                    <a:pt x="119" y="113"/>
                  </a:lnTo>
                  <a:lnTo>
                    <a:pt x="113" y="112"/>
                  </a:lnTo>
                  <a:lnTo>
                    <a:pt x="106" y="111"/>
                  </a:lnTo>
                  <a:lnTo>
                    <a:pt x="68" y="111"/>
                  </a:lnTo>
                  <a:lnTo>
                    <a:pt x="68" y="176"/>
                  </a:lnTo>
                  <a:lnTo>
                    <a:pt x="69" y="184"/>
                  </a:lnTo>
                  <a:lnTo>
                    <a:pt x="71" y="191"/>
                  </a:lnTo>
                  <a:lnTo>
                    <a:pt x="73" y="195"/>
                  </a:lnTo>
                  <a:lnTo>
                    <a:pt x="76" y="199"/>
                  </a:lnTo>
                  <a:lnTo>
                    <a:pt x="80" y="201"/>
                  </a:lnTo>
                  <a:lnTo>
                    <a:pt x="86" y="202"/>
                  </a:lnTo>
                  <a:lnTo>
                    <a:pt x="92" y="203"/>
                  </a:lnTo>
                  <a:lnTo>
                    <a:pt x="99" y="203"/>
                  </a:lnTo>
                  <a:lnTo>
                    <a:pt x="115" y="203"/>
                  </a:lnTo>
                  <a:lnTo>
                    <a:pt x="123" y="202"/>
                  </a:lnTo>
                  <a:lnTo>
                    <a:pt x="130" y="201"/>
                  </a:lnTo>
                  <a:lnTo>
                    <a:pt x="137" y="199"/>
                  </a:lnTo>
                  <a:lnTo>
                    <a:pt x="142" y="197"/>
                  </a:lnTo>
                  <a:lnTo>
                    <a:pt x="146" y="193"/>
                  </a:lnTo>
                  <a:lnTo>
                    <a:pt x="150" y="188"/>
                  </a:lnTo>
                  <a:lnTo>
                    <a:pt x="155" y="180"/>
                  </a:lnTo>
                  <a:lnTo>
                    <a:pt x="159" y="171"/>
                  </a:lnTo>
                  <a:lnTo>
                    <a:pt x="163" y="160"/>
                  </a:lnTo>
                  <a:lnTo>
                    <a:pt x="173" y="162"/>
                  </a:lnTo>
                  <a:lnTo>
                    <a:pt x="172" y="167"/>
                  </a:lnTo>
                  <a:lnTo>
                    <a:pt x="171" y="174"/>
                  </a:lnTo>
                  <a:lnTo>
                    <a:pt x="166" y="198"/>
                  </a:lnTo>
                  <a:lnTo>
                    <a:pt x="164" y="206"/>
                  </a:lnTo>
                  <a:lnTo>
                    <a:pt x="163" y="212"/>
                  </a:lnTo>
                  <a:lnTo>
                    <a:pt x="162" y="216"/>
                  </a:lnTo>
                  <a:lnTo>
                    <a:pt x="0" y="216"/>
                  </a:lnTo>
                  <a:lnTo>
                    <a:pt x="0" y="207"/>
                  </a:lnTo>
                  <a:lnTo>
                    <a:pt x="10" y="206"/>
                  </a:lnTo>
                  <a:lnTo>
                    <a:pt x="17" y="205"/>
                  </a:lnTo>
                  <a:lnTo>
                    <a:pt x="22" y="203"/>
                  </a:lnTo>
                  <a:lnTo>
                    <a:pt x="26" y="199"/>
                  </a:lnTo>
                  <a:lnTo>
                    <a:pt x="29" y="195"/>
                  </a:lnTo>
                  <a:lnTo>
                    <a:pt x="31" y="188"/>
                  </a:lnTo>
                  <a:lnTo>
                    <a:pt x="31" y="178"/>
                  </a:lnTo>
                  <a:lnTo>
                    <a:pt x="31" y="38"/>
                  </a:lnTo>
                  <a:lnTo>
                    <a:pt x="31" y="29"/>
                  </a:lnTo>
                  <a:lnTo>
                    <a:pt x="29" y="22"/>
                  </a:lnTo>
                  <a:lnTo>
                    <a:pt x="27" y="17"/>
                  </a:lnTo>
                  <a:lnTo>
                    <a:pt x="23" y="14"/>
                  </a:lnTo>
                  <a:lnTo>
                    <a:pt x="18" y="12"/>
                  </a:lnTo>
                  <a:lnTo>
                    <a:pt x="12" y="11"/>
                  </a:lnTo>
                  <a:lnTo>
                    <a:pt x="3" y="10"/>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 name="Freeform 15"/>
            <p:cNvSpPr>
              <a:spLocks noEditPoints="1"/>
            </p:cNvSpPr>
            <p:nvPr/>
          </p:nvSpPr>
          <p:spPr bwMode="gray">
            <a:xfrm>
              <a:off x="1069900" y="5593973"/>
              <a:ext cx="133746" cy="130131"/>
            </a:xfrm>
            <a:custGeom>
              <a:avLst/>
              <a:gdLst/>
              <a:ahLst/>
              <a:cxnLst>
                <a:cxn ang="0">
                  <a:pos x="83" y="13"/>
                </a:cxn>
                <a:cxn ang="0">
                  <a:pos x="72" y="15"/>
                </a:cxn>
                <a:cxn ang="0">
                  <a:pos x="68" y="18"/>
                </a:cxn>
                <a:cxn ang="0">
                  <a:pos x="67" y="27"/>
                </a:cxn>
                <a:cxn ang="0">
                  <a:pos x="68" y="184"/>
                </a:cxn>
                <a:cxn ang="0">
                  <a:pos x="72" y="196"/>
                </a:cxn>
                <a:cxn ang="0">
                  <a:pos x="81" y="201"/>
                </a:cxn>
                <a:cxn ang="0">
                  <a:pos x="96" y="203"/>
                </a:cxn>
                <a:cxn ang="0">
                  <a:pos x="123" y="199"/>
                </a:cxn>
                <a:cxn ang="0">
                  <a:pos x="145" y="188"/>
                </a:cxn>
                <a:cxn ang="0">
                  <a:pos x="162" y="171"/>
                </a:cxn>
                <a:cxn ang="0">
                  <a:pos x="173" y="150"/>
                </a:cxn>
                <a:cxn ang="0">
                  <a:pos x="178" y="123"/>
                </a:cxn>
                <a:cxn ang="0">
                  <a:pos x="178" y="92"/>
                </a:cxn>
                <a:cxn ang="0">
                  <a:pos x="173" y="64"/>
                </a:cxn>
                <a:cxn ang="0">
                  <a:pos x="162" y="42"/>
                </a:cxn>
                <a:cxn ang="0">
                  <a:pos x="146" y="27"/>
                </a:cxn>
                <a:cxn ang="0">
                  <a:pos x="127" y="18"/>
                </a:cxn>
                <a:cxn ang="0">
                  <a:pos x="103" y="13"/>
                </a:cxn>
                <a:cxn ang="0">
                  <a:pos x="3" y="0"/>
                </a:cxn>
                <a:cxn ang="0">
                  <a:pos x="117" y="1"/>
                </a:cxn>
                <a:cxn ang="0">
                  <a:pos x="146" y="5"/>
                </a:cxn>
                <a:cxn ang="0">
                  <a:pos x="172" y="15"/>
                </a:cxn>
                <a:cxn ang="0">
                  <a:pos x="194" y="30"/>
                </a:cxn>
                <a:cxn ang="0">
                  <a:pos x="208" y="48"/>
                </a:cxn>
                <a:cxn ang="0">
                  <a:pos x="218" y="71"/>
                </a:cxn>
                <a:cxn ang="0">
                  <a:pos x="222" y="99"/>
                </a:cxn>
                <a:cxn ang="0">
                  <a:pos x="218" y="131"/>
                </a:cxn>
                <a:cxn ang="0">
                  <a:pos x="207" y="158"/>
                </a:cxn>
                <a:cxn ang="0">
                  <a:pos x="191" y="179"/>
                </a:cxn>
                <a:cxn ang="0">
                  <a:pos x="169" y="196"/>
                </a:cxn>
                <a:cxn ang="0">
                  <a:pos x="143" y="207"/>
                </a:cxn>
                <a:cxn ang="0">
                  <a:pos x="113" y="214"/>
                </a:cxn>
                <a:cxn ang="0">
                  <a:pos x="81" y="216"/>
                </a:cxn>
                <a:cxn ang="0">
                  <a:pos x="0" y="207"/>
                </a:cxn>
                <a:cxn ang="0">
                  <a:pos x="16" y="205"/>
                </a:cxn>
                <a:cxn ang="0">
                  <a:pos x="25" y="199"/>
                </a:cxn>
                <a:cxn ang="0">
                  <a:pos x="29" y="188"/>
                </a:cxn>
                <a:cxn ang="0">
                  <a:pos x="30" y="38"/>
                </a:cxn>
                <a:cxn ang="0">
                  <a:pos x="28" y="22"/>
                </a:cxn>
                <a:cxn ang="0">
                  <a:pos x="22" y="14"/>
                </a:cxn>
                <a:cxn ang="0">
                  <a:pos x="11" y="11"/>
                </a:cxn>
                <a:cxn ang="0">
                  <a:pos x="3" y="0"/>
                </a:cxn>
              </a:cxnLst>
              <a:rect l="0" t="0" r="r" b="b"/>
              <a:pathLst>
                <a:path w="222" h="216">
                  <a:moveTo>
                    <a:pt x="90" y="13"/>
                  </a:moveTo>
                  <a:lnTo>
                    <a:pt x="83" y="13"/>
                  </a:lnTo>
                  <a:lnTo>
                    <a:pt x="77" y="14"/>
                  </a:lnTo>
                  <a:lnTo>
                    <a:pt x="72" y="15"/>
                  </a:lnTo>
                  <a:lnTo>
                    <a:pt x="69" y="16"/>
                  </a:lnTo>
                  <a:lnTo>
                    <a:pt x="68" y="18"/>
                  </a:lnTo>
                  <a:lnTo>
                    <a:pt x="67" y="21"/>
                  </a:lnTo>
                  <a:lnTo>
                    <a:pt x="67" y="27"/>
                  </a:lnTo>
                  <a:lnTo>
                    <a:pt x="67" y="176"/>
                  </a:lnTo>
                  <a:lnTo>
                    <a:pt x="68" y="184"/>
                  </a:lnTo>
                  <a:lnTo>
                    <a:pt x="70" y="191"/>
                  </a:lnTo>
                  <a:lnTo>
                    <a:pt x="72" y="196"/>
                  </a:lnTo>
                  <a:lnTo>
                    <a:pt x="76" y="199"/>
                  </a:lnTo>
                  <a:lnTo>
                    <a:pt x="81" y="201"/>
                  </a:lnTo>
                  <a:lnTo>
                    <a:pt x="87" y="202"/>
                  </a:lnTo>
                  <a:lnTo>
                    <a:pt x="96" y="203"/>
                  </a:lnTo>
                  <a:lnTo>
                    <a:pt x="110" y="202"/>
                  </a:lnTo>
                  <a:lnTo>
                    <a:pt x="123" y="199"/>
                  </a:lnTo>
                  <a:lnTo>
                    <a:pt x="135" y="195"/>
                  </a:lnTo>
                  <a:lnTo>
                    <a:pt x="145" y="188"/>
                  </a:lnTo>
                  <a:lnTo>
                    <a:pt x="154" y="181"/>
                  </a:lnTo>
                  <a:lnTo>
                    <a:pt x="162" y="171"/>
                  </a:lnTo>
                  <a:lnTo>
                    <a:pt x="168" y="161"/>
                  </a:lnTo>
                  <a:lnTo>
                    <a:pt x="173" y="150"/>
                  </a:lnTo>
                  <a:lnTo>
                    <a:pt x="176" y="137"/>
                  </a:lnTo>
                  <a:lnTo>
                    <a:pt x="178" y="123"/>
                  </a:lnTo>
                  <a:lnTo>
                    <a:pt x="179" y="109"/>
                  </a:lnTo>
                  <a:lnTo>
                    <a:pt x="178" y="92"/>
                  </a:lnTo>
                  <a:lnTo>
                    <a:pt x="176" y="77"/>
                  </a:lnTo>
                  <a:lnTo>
                    <a:pt x="173" y="64"/>
                  </a:lnTo>
                  <a:lnTo>
                    <a:pt x="168" y="52"/>
                  </a:lnTo>
                  <a:lnTo>
                    <a:pt x="162" y="42"/>
                  </a:lnTo>
                  <a:lnTo>
                    <a:pt x="155" y="34"/>
                  </a:lnTo>
                  <a:lnTo>
                    <a:pt x="146" y="27"/>
                  </a:lnTo>
                  <a:lnTo>
                    <a:pt x="137" y="22"/>
                  </a:lnTo>
                  <a:lnTo>
                    <a:pt x="127" y="18"/>
                  </a:lnTo>
                  <a:lnTo>
                    <a:pt x="116" y="15"/>
                  </a:lnTo>
                  <a:lnTo>
                    <a:pt x="103" y="13"/>
                  </a:lnTo>
                  <a:lnTo>
                    <a:pt x="90" y="13"/>
                  </a:lnTo>
                  <a:close/>
                  <a:moveTo>
                    <a:pt x="3" y="0"/>
                  </a:moveTo>
                  <a:lnTo>
                    <a:pt x="101" y="0"/>
                  </a:lnTo>
                  <a:lnTo>
                    <a:pt x="117" y="1"/>
                  </a:lnTo>
                  <a:lnTo>
                    <a:pt x="132" y="3"/>
                  </a:lnTo>
                  <a:lnTo>
                    <a:pt x="146" y="5"/>
                  </a:lnTo>
                  <a:lnTo>
                    <a:pt x="160" y="9"/>
                  </a:lnTo>
                  <a:lnTo>
                    <a:pt x="172" y="15"/>
                  </a:lnTo>
                  <a:lnTo>
                    <a:pt x="184" y="21"/>
                  </a:lnTo>
                  <a:lnTo>
                    <a:pt x="194" y="30"/>
                  </a:lnTo>
                  <a:lnTo>
                    <a:pt x="201" y="38"/>
                  </a:lnTo>
                  <a:lnTo>
                    <a:pt x="208" y="48"/>
                  </a:lnTo>
                  <a:lnTo>
                    <a:pt x="214" y="59"/>
                  </a:lnTo>
                  <a:lnTo>
                    <a:pt x="218" y="71"/>
                  </a:lnTo>
                  <a:lnTo>
                    <a:pt x="221" y="85"/>
                  </a:lnTo>
                  <a:lnTo>
                    <a:pt x="222" y="99"/>
                  </a:lnTo>
                  <a:lnTo>
                    <a:pt x="221" y="115"/>
                  </a:lnTo>
                  <a:lnTo>
                    <a:pt x="218" y="131"/>
                  </a:lnTo>
                  <a:lnTo>
                    <a:pt x="214" y="145"/>
                  </a:lnTo>
                  <a:lnTo>
                    <a:pt x="207" y="158"/>
                  </a:lnTo>
                  <a:lnTo>
                    <a:pt x="200" y="169"/>
                  </a:lnTo>
                  <a:lnTo>
                    <a:pt x="191" y="179"/>
                  </a:lnTo>
                  <a:lnTo>
                    <a:pt x="180" y="188"/>
                  </a:lnTo>
                  <a:lnTo>
                    <a:pt x="169" y="196"/>
                  </a:lnTo>
                  <a:lnTo>
                    <a:pt x="156" y="202"/>
                  </a:lnTo>
                  <a:lnTo>
                    <a:pt x="143" y="207"/>
                  </a:lnTo>
                  <a:lnTo>
                    <a:pt x="129" y="211"/>
                  </a:lnTo>
                  <a:lnTo>
                    <a:pt x="113" y="214"/>
                  </a:lnTo>
                  <a:lnTo>
                    <a:pt x="98" y="216"/>
                  </a:lnTo>
                  <a:lnTo>
                    <a:pt x="81" y="216"/>
                  </a:lnTo>
                  <a:lnTo>
                    <a:pt x="0" y="216"/>
                  </a:lnTo>
                  <a:lnTo>
                    <a:pt x="0" y="207"/>
                  </a:lnTo>
                  <a:lnTo>
                    <a:pt x="9" y="206"/>
                  </a:lnTo>
                  <a:lnTo>
                    <a:pt x="16" y="205"/>
                  </a:lnTo>
                  <a:lnTo>
                    <a:pt x="21" y="203"/>
                  </a:lnTo>
                  <a:lnTo>
                    <a:pt x="25" y="199"/>
                  </a:lnTo>
                  <a:lnTo>
                    <a:pt x="28" y="195"/>
                  </a:lnTo>
                  <a:lnTo>
                    <a:pt x="29" y="188"/>
                  </a:lnTo>
                  <a:lnTo>
                    <a:pt x="30" y="178"/>
                  </a:lnTo>
                  <a:lnTo>
                    <a:pt x="30" y="38"/>
                  </a:lnTo>
                  <a:lnTo>
                    <a:pt x="29" y="29"/>
                  </a:lnTo>
                  <a:lnTo>
                    <a:pt x="28" y="22"/>
                  </a:lnTo>
                  <a:lnTo>
                    <a:pt x="26" y="17"/>
                  </a:lnTo>
                  <a:lnTo>
                    <a:pt x="22" y="14"/>
                  </a:lnTo>
                  <a:lnTo>
                    <a:pt x="18" y="12"/>
                  </a:lnTo>
                  <a:lnTo>
                    <a:pt x="11" y="11"/>
                  </a:lnTo>
                  <a:lnTo>
                    <a:pt x="3" y="10"/>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Freeform 16"/>
            <p:cNvSpPr>
              <a:spLocks noEditPoints="1"/>
            </p:cNvSpPr>
            <p:nvPr/>
          </p:nvSpPr>
          <p:spPr bwMode="gray">
            <a:xfrm>
              <a:off x="1266302" y="6041600"/>
              <a:ext cx="35545" cy="35545"/>
            </a:xfrm>
            <a:custGeom>
              <a:avLst/>
              <a:gdLst/>
              <a:ahLst/>
              <a:cxnLst>
                <a:cxn ang="0">
                  <a:pos x="23" y="28"/>
                </a:cxn>
                <a:cxn ang="0">
                  <a:pos x="35" y="27"/>
                </a:cxn>
                <a:cxn ang="0">
                  <a:pos x="37" y="22"/>
                </a:cxn>
                <a:cxn ang="0">
                  <a:pos x="35" y="18"/>
                </a:cxn>
                <a:cxn ang="0">
                  <a:pos x="23" y="17"/>
                </a:cxn>
                <a:cxn ang="0">
                  <a:pos x="31" y="13"/>
                </a:cxn>
                <a:cxn ang="0">
                  <a:pos x="40" y="15"/>
                </a:cxn>
                <a:cxn ang="0">
                  <a:pos x="43" y="22"/>
                </a:cxn>
                <a:cxn ang="0">
                  <a:pos x="40" y="29"/>
                </a:cxn>
                <a:cxn ang="0">
                  <a:pos x="34" y="32"/>
                </a:cxn>
                <a:cxn ang="0">
                  <a:pos x="38" y="47"/>
                </a:cxn>
                <a:cxn ang="0">
                  <a:pos x="23" y="32"/>
                </a:cxn>
                <a:cxn ang="0">
                  <a:pos x="18" y="47"/>
                </a:cxn>
                <a:cxn ang="0">
                  <a:pos x="29" y="5"/>
                </a:cxn>
                <a:cxn ang="0">
                  <a:pos x="15" y="10"/>
                </a:cxn>
                <a:cxn ang="0">
                  <a:pos x="6" y="22"/>
                </a:cxn>
                <a:cxn ang="0">
                  <a:pos x="6" y="38"/>
                </a:cxn>
                <a:cxn ang="0">
                  <a:pos x="15" y="49"/>
                </a:cxn>
                <a:cxn ang="0">
                  <a:pos x="29" y="54"/>
                </a:cxn>
                <a:cxn ang="0">
                  <a:pos x="43" y="49"/>
                </a:cxn>
                <a:cxn ang="0">
                  <a:pos x="52" y="38"/>
                </a:cxn>
                <a:cxn ang="0">
                  <a:pos x="52" y="22"/>
                </a:cxn>
                <a:cxn ang="0">
                  <a:pos x="43" y="10"/>
                </a:cxn>
                <a:cxn ang="0">
                  <a:pos x="29" y="5"/>
                </a:cxn>
                <a:cxn ang="0">
                  <a:pos x="37" y="1"/>
                </a:cxn>
                <a:cxn ang="0">
                  <a:pos x="50" y="8"/>
                </a:cxn>
                <a:cxn ang="0">
                  <a:pos x="58" y="21"/>
                </a:cxn>
                <a:cxn ang="0">
                  <a:pos x="58" y="38"/>
                </a:cxn>
                <a:cxn ang="0">
                  <a:pos x="50" y="51"/>
                </a:cxn>
                <a:cxn ang="0">
                  <a:pos x="37" y="58"/>
                </a:cxn>
                <a:cxn ang="0">
                  <a:pos x="21" y="58"/>
                </a:cxn>
                <a:cxn ang="0">
                  <a:pos x="9" y="51"/>
                </a:cxn>
                <a:cxn ang="0">
                  <a:pos x="1" y="38"/>
                </a:cxn>
                <a:cxn ang="0">
                  <a:pos x="1" y="21"/>
                </a:cxn>
                <a:cxn ang="0">
                  <a:pos x="9" y="8"/>
                </a:cxn>
                <a:cxn ang="0">
                  <a:pos x="21" y="1"/>
                </a:cxn>
              </a:cxnLst>
              <a:rect l="0" t="0" r="r" b="b"/>
              <a:pathLst>
                <a:path w="59" h="59">
                  <a:moveTo>
                    <a:pt x="23" y="17"/>
                  </a:moveTo>
                  <a:lnTo>
                    <a:pt x="23" y="28"/>
                  </a:lnTo>
                  <a:lnTo>
                    <a:pt x="32" y="28"/>
                  </a:lnTo>
                  <a:lnTo>
                    <a:pt x="35" y="27"/>
                  </a:lnTo>
                  <a:lnTo>
                    <a:pt x="36" y="25"/>
                  </a:lnTo>
                  <a:lnTo>
                    <a:pt x="37" y="22"/>
                  </a:lnTo>
                  <a:lnTo>
                    <a:pt x="36" y="20"/>
                  </a:lnTo>
                  <a:lnTo>
                    <a:pt x="35" y="18"/>
                  </a:lnTo>
                  <a:lnTo>
                    <a:pt x="32" y="17"/>
                  </a:lnTo>
                  <a:lnTo>
                    <a:pt x="23" y="17"/>
                  </a:lnTo>
                  <a:close/>
                  <a:moveTo>
                    <a:pt x="18" y="13"/>
                  </a:moveTo>
                  <a:lnTo>
                    <a:pt x="31" y="13"/>
                  </a:lnTo>
                  <a:lnTo>
                    <a:pt x="36" y="13"/>
                  </a:lnTo>
                  <a:lnTo>
                    <a:pt x="40" y="15"/>
                  </a:lnTo>
                  <a:lnTo>
                    <a:pt x="42" y="18"/>
                  </a:lnTo>
                  <a:lnTo>
                    <a:pt x="43" y="22"/>
                  </a:lnTo>
                  <a:lnTo>
                    <a:pt x="42" y="26"/>
                  </a:lnTo>
                  <a:lnTo>
                    <a:pt x="40" y="29"/>
                  </a:lnTo>
                  <a:lnTo>
                    <a:pt x="37" y="31"/>
                  </a:lnTo>
                  <a:lnTo>
                    <a:pt x="34" y="32"/>
                  </a:lnTo>
                  <a:lnTo>
                    <a:pt x="44" y="47"/>
                  </a:lnTo>
                  <a:lnTo>
                    <a:pt x="38" y="47"/>
                  </a:lnTo>
                  <a:lnTo>
                    <a:pt x="29" y="32"/>
                  </a:lnTo>
                  <a:lnTo>
                    <a:pt x="23" y="32"/>
                  </a:lnTo>
                  <a:lnTo>
                    <a:pt x="23" y="47"/>
                  </a:lnTo>
                  <a:lnTo>
                    <a:pt x="18" y="47"/>
                  </a:lnTo>
                  <a:lnTo>
                    <a:pt x="18" y="13"/>
                  </a:lnTo>
                  <a:close/>
                  <a:moveTo>
                    <a:pt x="29" y="5"/>
                  </a:moveTo>
                  <a:lnTo>
                    <a:pt x="21" y="6"/>
                  </a:lnTo>
                  <a:lnTo>
                    <a:pt x="15" y="10"/>
                  </a:lnTo>
                  <a:lnTo>
                    <a:pt x="10" y="15"/>
                  </a:lnTo>
                  <a:lnTo>
                    <a:pt x="6" y="22"/>
                  </a:lnTo>
                  <a:lnTo>
                    <a:pt x="5" y="29"/>
                  </a:lnTo>
                  <a:lnTo>
                    <a:pt x="6" y="38"/>
                  </a:lnTo>
                  <a:lnTo>
                    <a:pt x="10" y="44"/>
                  </a:lnTo>
                  <a:lnTo>
                    <a:pt x="15" y="49"/>
                  </a:lnTo>
                  <a:lnTo>
                    <a:pt x="21" y="53"/>
                  </a:lnTo>
                  <a:lnTo>
                    <a:pt x="29" y="54"/>
                  </a:lnTo>
                  <a:lnTo>
                    <a:pt x="37" y="53"/>
                  </a:lnTo>
                  <a:lnTo>
                    <a:pt x="43" y="49"/>
                  </a:lnTo>
                  <a:lnTo>
                    <a:pt x="48" y="44"/>
                  </a:lnTo>
                  <a:lnTo>
                    <a:pt x="52" y="38"/>
                  </a:lnTo>
                  <a:lnTo>
                    <a:pt x="53" y="29"/>
                  </a:lnTo>
                  <a:lnTo>
                    <a:pt x="52" y="22"/>
                  </a:lnTo>
                  <a:lnTo>
                    <a:pt x="48" y="15"/>
                  </a:lnTo>
                  <a:lnTo>
                    <a:pt x="43" y="10"/>
                  </a:lnTo>
                  <a:lnTo>
                    <a:pt x="37" y="6"/>
                  </a:lnTo>
                  <a:lnTo>
                    <a:pt x="29" y="5"/>
                  </a:lnTo>
                  <a:close/>
                  <a:moveTo>
                    <a:pt x="29" y="0"/>
                  </a:moveTo>
                  <a:lnTo>
                    <a:pt x="37" y="1"/>
                  </a:lnTo>
                  <a:lnTo>
                    <a:pt x="44" y="4"/>
                  </a:lnTo>
                  <a:lnTo>
                    <a:pt x="50" y="8"/>
                  </a:lnTo>
                  <a:lnTo>
                    <a:pt x="55" y="14"/>
                  </a:lnTo>
                  <a:lnTo>
                    <a:pt x="58" y="21"/>
                  </a:lnTo>
                  <a:lnTo>
                    <a:pt x="59" y="29"/>
                  </a:lnTo>
                  <a:lnTo>
                    <a:pt x="58" y="38"/>
                  </a:lnTo>
                  <a:lnTo>
                    <a:pt x="55" y="45"/>
                  </a:lnTo>
                  <a:lnTo>
                    <a:pt x="50" y="51"/>
                  </a:lnTo>
                  <a:lnTo>
                    <a:pt x="44" y="55"/>
                  </a:lnTo>
                  <a:lnTo>
                    <a:pt x="37" y="58"/>
                  </a:lnTo>
                  <a:lnTo>
                    <a:pt x="29" y="59"/>
                  </a:lnTo>
                  <a:lnTo>
                    <a:pt x="21" y="58"/>
                  </a:lnTo>
                  <a:lnTo>
                    <a:pt x="15" y="55"/>
                  </a:lnTo>
                  <a:lnTo>
                    <a:pt x="9" y="51"/>
                  </a:lnTo>
                  <a:lnTo>
                    <a:pt x="4" y="45"/>
                  </a:lnTo>
                  <a:lnTo>
                    <a:pt x="1" y="38"/>
                  </a:lnTo>
                  <a:lnTo>
                    <a:pt x="0" y="29"/>
                  </a:lnTo>
                  <a:lnTo>
                    <a:pt x="1" y="21"/>
                  </a:lnTo>
                  <a:lnTo>
                    <a:pt x="4" y="14"/>
                  </a:lnTo>
                  <a:lnTo>
                    <a:pt x="9" y="8"/>
                  </a:lnTo>
                  <a:lnTo>
                    <a:pt x="15" y="4"/>
                  </a:lnTo>
                  <a:lnTo>
                    <a:pt x="21" y="1"/>
                  </a:lnTo>
                  <a:lnTo>
                    <a:pt x="2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Freeform 17"/>
            <p:cNvSpPr>
              <a:spLocks/>
            </p:cNvSpPr>
            <p:nvPr/>
          </p:nvSpPr>
          <p:spPr bwMode="gray">
            <a:xfrm>
              <a:off x="690954" y="5257800"/>
              <a:ext cx="163266" cy="242189"/>
            </a:xfrm>
            <a:custGeom>
              <a:avLst/>
              <a:gdLst/>
              <a:ahLst/>
              <a:cxnLst>
                <a:cxn ang="0">
                  <a:pos x="172" y="4"/>
                </a:cxn>
                <a:cxn ang="0">
                  <a:pos x="215" y="25"/>
                </a:cxn>
                <a:cxn ang="0">
                  <a:pos x="246" y="60"/>
                </a:cxn>
                <a:cxn ang="0">
                  <a:pos x="260" y="108"/>
                </a:cxn>
                <a:cxn ang="0">
                  <a:pos x="183" y="103"/>
                </a:cxn>
                <a:cxn ang="0">
                  <a:pos x="168" y="80"/>
                </a:cxn>
                <a:cxn ang="0">
                  <a:pos x="145" y="67"/>
                </a:cxn>
                <a:cxn ang="0">
                  <a:pos x="117" y="69"/>
                </a:cxn>
                <a:cxn ang="0">
                  <a:pos x="96" y="85"/>
                </a:cxn>
                <a:cxn ang="0">
                  <a:pos x="88" y="111"/>
                </a:cxn>
                <a:cxn ang="0">
                  <a:pos x="95" y="133"/>
                </a:cxn>
                <a:cxn ang="0">
                  <a:pos x="113" y="148"/>
                </a:cxn>
                <a:cxn ang="0">
                  <a:pos x="139" y="159"/>
                </a:cxn>
                <a:cxn ang="0">
                  <a:pos x="180" y="172"/>
                </a:cxn>
                <a:cxn ang="0">
                  <a:pos x="211" y="184"/>
                </a:cxn>
                <a:cxn ang="0">
                  <a:pos x="238" y="202"/>
                </a:cxn>
                <a:cxn ang="0">
                  <a:pos x="260" y="229"/>
                </a:cxn>
                <a:cxn ang="0">
                  <a:pos x="270" y="267"/>
                </a:cxn>
                <a:cxn ang="0">
                  <a:pos x="269" y="302"/>
                </a:cxn>
                <a:cxn ang="0">
                  <a:pos x="260" y="332"/>
                </a:cxn>
                <a:cxn ang="0">
                  <a:pos x="241" y="361"/>
                </a:cxn>
                <a:cxn ang="0">
                  <a:pos x="212" y="384"/>
                </a:cxn>
                <a:cxn ang="0">
                  <a:pos x="172" y="399"/>
                </a:cxn>
                <a:cxn ang="0">
                  <a:pos x="122" y="402"/>
                </a:cxn>
                <a:cxn ang="0">
                  <a:pos x="77" y="392"/>
                </a:cxn>
                <a:cxn ang="0">
                  <a:pos x="41" y="370"/>
                </a:cxn>
                <a:cxn ang="0">
                  <a:pos x="14" y="336"/>
                </a:cxn>
                <a:cxn ang="0">
                  <a:pos x="0" y="290"/>
                </a:cxn>
                <a:cxn ang="0">
                  <a:pos x="84" y="299"/>
                </a:cxn>
                <a:cxn ang="0">
                  <a:pos x="100" y="323"/>
                </a:cxn>
                <a:cxn ang="0">
                  <a:pos x="127" y="335"/>
                </a:cxn>
                <a:cxn ang="0">
                  <a:pos x="158" y="333"/>
                </a:cxn>
                <a:cxn ang="0">
                  <a:pos x="181" y="321"/>
                </a:cxn>
                <a:cxn ang="0">
                  <a:pos x="194" y="297"/>
                </a:cxn>
                <a:cxn ang="0">
                  <a:pos x="191" y="270"/>
                </a:cxn>
                <a:cxn ang="0">
                  <a:pos x="177" y="252"/>
                </a:cxn>
                <a:cxn ang="0">
                  <a:pos x="153" y="240"/>
                </a:cxn>
                <a:cxn ang="0">
                  <a:pos x="114" y="227"/>
                </a:cxn>
                <a:cxn ang="0">
                  <a:pos x="82" y="216"/>
                </a:cxn>
                <a:cxn ang="0">
                  <a:pos x="53" y="201"/>
                </a:cxn>
                <a:cxn ang="0">
                  <a:pos x="29" y="179"/>
                </a:cxn>
                <a:cxn ang="0">
                  <a:pos x="15" y="148"/>
                </a:cxn>
                <a:cxn ang="0">
                  <a:pos x="13" y="103"/>
                </a:cxn>
                <a:cxn ang="0">
                  <a:pos x="30" y="58"/>
                </a:cxn>
                <a:cxn ang="0">
                  <a:pos x="62" y="24"/>
                </a:cxn>
                <a:cxn ang="0">
                  <a:pos x="105" y="4"/>
                </a:cxn>
              </a:cxnLst>
              <a:rect l="0" t="0" r="r" b="b"/>
              <a:pathLst>
                <a:path w="271" h="402">
                  <a:moveTo>
                    <a:pt x="138" y="0"/>
                  </a:moveTo>
                  <a:lnTo>
                    <a:pt x="156" y="1"/>
                  </a:lnTo>
                  <a:lnTo>
                    <a:pt x="172" y="4"/>
                  </a:lnTo>
                  <a:lnTo>
                    <a:pt x="188" y="9"/>
                  </a:lnTo>
                  <a:lnTo>
                    <a:pt x="203" y="16"/>
                  </a:lnTo>
                  <a:lnTo>
                    <a:pt x="215" y="25"/>
                  </a:lnTo>
                  <a:lnTo>
                    <a:pt x="227" y="35"/>
                  </a:lnTo>
                  <a:lnTo>
                    <a:pt x="238" y="47"/>
                  </a:lnTo>
                  <a:lnTo>
                    <a:pt x="246" y="60"/>
                  </a:lnTo>
                  <a:lnTo>
                    <a:pt x="252" y="75"/>
                  </a:lnTo>
                  <a:lnTo>
                    <a:pt x="257" y="91"/>
                  </a:lnTo>
                  <a:lnTo>
                    <a:pt x="260" y="108"/>
                  </a:lnTo>
                  <a:lnTo>
                    <a:pt x="190" y="121"/>
                  </a:lnTo>
                  <a:lnTo>
                    <a:pt x="187" y="112"/>
                  </a:lnTo>
                  <a:lnTo>
                    <a:pt x="183" y="103"/>
                  </a:lnTo>
                  <a:lnTo>
                    <a:pt x="180" y="95"/>
                  </a:lnTo>
                  <a:lnTo>
                    <a:pt x="174" y="87"/>
                  </a:lnTo>
                  <a:lnTo>
                    <a:pt x="168" y="80"/>
                  </a:lnTo>
                  <a:lnTo>
                    <a:pt x="162" y="74"/>
                  </a:lnTo>
                  <a:lnTo>
                    <a:pt x="154" y="70"/>
                  </a:lnTo>
                  <a:lnTo>
                    <a:pt x="145" y="67"/>
                  </a:lnTo>
                  <a:lnTo>
                    <a:pt x="136" y="66"/>
                  </a:lnTo>
                  <a:lnTo>
                    <a:pt x="126" y="67"/>
                  </a:lnTo>
                  <a:lnTo>
                    <a:pt x="117" y="69"/>
                  </a:lnTo>
                  <a:lnTo>
                    <a:pt x="110" y="73"/>
                  </a:lnTo>
                  <a:lnTo>
                    <a:pt x="102" y="79"/>
                  </a:lnTo>
                  <a:lnTo>
                    <a:pt x="96" y="85"/>
                  </a:lnTo>
                  <a:lnTo>
                    <a:pt x="92" y="93"/>
                  </a:lnTo>
                  <a:lnTo>
                    <a:pt x="89" y="102"/>
                  </a:lnTo>
                  <a:lnTo>
                    <a:pt x="88" y="111"/>
                  </a:lnTo>
                  <a:lnTo>
                    <a:pt x="89" y="120"/>
                  </a:lnTo>
                  <a:lnTo>
                    <a:pt x="91" y="127"/>
                  </a:lnTo>
                  <a:lnTo>
                    <a:pt x="95" y="133"/>
                  </a:lnTo>
                  <a:lnTo>
                    <a:pt x="100" y="139"/>
                  </a:lnTo>
                  <a:lnTo>
                    <a:pt x="106" y="144"/>
                  </a:lnTo>
                  <a:lnTo>
                    <a:pt x="113" y="148"/>
                  </a:lnTo>
                  <a:lnTo>
                    <a:pt x="121" y="152"/>
                  </a:lnTo>
                  <a:lnTo>
                    <a:pt x="130" y="155"/>
                  </a:lnTo>
                  <a:lnTo>
                    <a:pt x="139" y="159"/>
                  </a:lnTo>
                  <a:lnTo>
                    <a:pt x="159" y="165"/>
                  </a:lnTo>
                  <a:lnTo>
                    <a:pt x="169" y="168"/>
                  </a:lnTo>
                  <a:lnTo>
                    <a:pt x="180" y="172"/>
                  </a:lnTo>
                  <a:lnTo>
                    <a:pt x="190" y="175"/>
                  </a:lnTo>
                  <a:lnTo>
                    <a:pt x="201" y="179"/>
                  </a:lnTo>
                  <a:lnTo>
                    <a:pt x="211" y="184"/>
                  </a:lnTo>
                  <a:lnTo>
                    <a:pt x="220" y="189"/>
                  </a:lnTo>
                  <a:lnTo>
                    <a:pt x="230" y="195"/>
                  </a:lnTo>
                  <a:lnTo>
                    <a:pt x="238" y="202"/>
                  </a:lnTo>
                  <a:lnTo>
                    <a:pt x="246" y="210"/>
                  </a:lnTo>
                  <a:lnTo>
                    <a:pt x="254" y="219"/>
                  </a:lnTo>
                  <a:lnTo>
                    <a:pt x="260" y="229"/>
                  </a:lnTo>
                  <a:lnTo>
                    <a:pt x="264" y="240"/>
                  </a:lnTo>
                  <a:lnTo>
                    <a:pt x="268" y="253"/>
                  </a:lnTo>
                  <a:lnTo>
                    <a:pt x="270" y="267"/>
                  </a:lnTo>
                  <a:lnTo>
                    <a:pt x="271" y="283"/>
                  </a:lnTo>
                  <a:lnTo>
                    <a:pt x="271" y="293"/>
                  </a:lnTo>
                  <a:lnTo>
                    <a:pt x="269" y="302"/>
                  </a:lnTo>
                  <a:lnTo>
                    <a:pt x="267" y="312"/>
                  </a:lnTo>
                  <a:lnTo>
                    <a:pt x="264" y="322"/>
                  </a:lnTo>
                  <a:lnTo>
                    <a:pt x="260" y="332"/>
                  </a:lnTo>
                  <a:lnTo>
                    <a:pt x="255" y="342"/>
                  </a:lnTo>
                  <a:lnTo>
                    <a:pt x="249" y="352"/>
                  </a:lnTo>
                  <a:lnTo>
                    <a:pt x="241" y="361"/>
                  </a:lnTo>
                  <a:lnTo>
                    <a:pt x="233" y="369"/>
                  </a:lnTo>
                  <a:lnTo>
                    <a:pt x="223" y="377"/>
                  </a:lnTo>
                  <a:lnTo>
                    <a:pt x="212" y="384"/>
                  </a:lnTo>
                  <a:lnTo>
                    <a:pt x="200" y="390"/>
                  </a:lnTo>
                  <a:lnTo>
                    <a:pt x="187" y="395"/>
                  </a:lnTo>
                  <a:lnTo>
                    <a:pt x="172" y="399"/>
                  </a:lnTo>
                  <a:lnTo>
                    <a:pt x="157" y="401"/>
                  </a:lnTo>
                  <a:lnTo>
                    <a:pt x="139" y="402"/>
                  </a:lnTo>
                  <a:lnTo>
                    <a:pt x="122" y="402"/>
                  </a:lnTo>
                  <a:lnTo>
                    <a:pt x="107" y="399"/>
                  </a:lnTo>
                  <a:lnTo>
                    <a:pt x="91" y="396"/>
                  </a:lnTo>
                  <a:lnTo>
                    <a:pt x="77" y="392"/>
                  </a:lnTo>
                  <a:lnTo>
                    <a:pt x="64" y="386"/>
                  </a:lnTo>
                  <a:lnTo>
                    <a:pt x="52" y="379"/>
                  </a:lnTo>
                  <a:lnTo>
                    <a:pt x="41" y="370"/>
                  </a:lnTo>
                  <a:lnTo>
                    <a:pt x="31" y="360"/>
                  </a:lnTo>
                  <a:lnTo>
                    <a:pt x="22" y="349"/>
                  </a:lnTo>
                  <a:lnTo>
                    <a:pt x="14" y="336"/>
                  </a:lnTo>
                  <a:lnTo>
                    <a:pt x="8" y="323"/>
                  </a:lnTo>
                  <a:lnTo>
                    <a:pt x="3" y="307"/>
                  </a:lnTo>
                  <a:lnTo>
                    <a:pt x="0" y="290"/>
                  </a:lnTo>
                  <a:lnTo>
                    <a:pt x="78" y="279"/>
                  </a:lnTo>
                  <a:lnTo>
                    <a:pt x="80" y="289"/>
                  </a:lnTo>
                  <a:lnTo>
                    <a:pt x="84" y="299"/>
                  </a:lnTo>
                  <a:lnTo>
                    <a:pt x="88" y="308"/>
                  </a:lnTo>
                  <a:lnTo>
                    <a:pt x="94" y="316"/>
                  </a:lnTo>
                  <a:lnTo>
                    <a:pt x="100" y="323"/>
                  </a:lnTo>
                  <a:lnTo>
                    <a:pt x="108" y="328"/>
                  </a:lnTo>
                  <a:lnTo>
                    <a:pt x="117" y="332"/>
                  </a:lnTo>
                  <a:lnTo>
                    <a:pt x="127" y="335"/>
                  </a:lnTo>
                  <a:lnTo>
                    <a:pt x="139" y="336"/>
                  </a:lnTo>
                  <a:lnTo>
                    <a:pt x="148" y="335"/>
                  </a:lnTo>
                  <a:lnTo>
                    <a:pt x="158" y="333"/>
                  </a:lnTo>
                  <a:lnTo>
                    <a:pt x="167" y="330"/>
                  </a:lnTo>
                  <a:lnTo>
                    <a:pt x="174" y="326"/>
                  </a:lnTo>
                  <a:lnTo>
                    <a:pt x="181" y="321"/>
                  </a:lnTo>
                  <a:lnTo>
                    <a:pt x="187" y="314"/>
                  </a:lnTo>
                  <a:lnTo>
                    <a:pt x="191" y="306"/>
                  </a:lnTo>
                  <a:lnTo>
                    <a:pt x="194" y="297"/>
                  </a:lnTo>
                  <a:lnTo>
                    <a:pt x="194" y="286"/>
                  </a:lnTo>
                  <a:lnTo>
                    <a:pt x="194" y="278"/>
                  </a:lnTo>
                  <a:lnTo>
                    <a:pt x="191" y="270"/>
                  </a:lnTo>
                  <a:lnTo>
                    <a:pt x="188" y="264"/>
                  </a:lnTo>
                  <a:lnTo>
                    <a:pt x="183" y="258"/>
                  </a:lnTo>
                  <a:lnTo>
                    <a:pt x="177" y="252"/>
                  </a:lnTo>
                  <a:lnTo>
                    <a:pt x="170" y="248"/>
                  </a:lnTo>
                  <a:lnTo>
                    <a:pt x="162" y="244"/>
                  </a:lnTo>
                  <a:lnTo>
                    <a:pt x="153" y="240"/>
                  </a:lnTo>
                  <a:lnTo>
                    <a:pt x="144" y="237"/>
                  </a:lnTo>
                  <a:lnTo>
                    <a:pt x="124" y="230"/>
                  </a:lnTo>
                  <a:lnTo>
                    <a:pt x="114" y="227"/>
                  </a:lnTo>
                  <a:lnTo>
                    <a:pt x="103" y="224"/>
                  </a:lnTo>
                  <a:lnTo>
                    <a:pt x="93" y="220"/>
                  </a:lnTo>
                  <a:lnTo>
                    <a:pt x="82" y="216"/>
                  </a:lnTo>
                  <a:lnTo>
                    <a:pt x="72" y="212"/>
                  </a:lnTo>
                  <a:lnTo>
                    <a:pt x="62" y="207"/>
                  </a:lnTo>
                  <a:lnTo>
                    <a:pt x="53" y="201"/>
                  </a:lnTo>
                  <a:lnTo>
                    <a:pt x="44" y="195"/>
                  </a:lnTo>
                  <a:lnTo>
                    <a:pt x="36" y="187"/>
                  </a:lnTo>
                  <a:lnTo>
                    <a:pt x="29" y="179"/>
                  </a:lnTo>
                  <a:lnTo>
                    <a:pt x="23" y="170"/>
                  </a:lnTo>
                  <a:lnTo>
                    <a:pt x="18" y="160"/>
                  </a:lnTo>
                  <a:lnTo>
                    <a:pt x="15" y="148"/>
                  </a:lnTo>
                  <a:lnTo>
                    <a:pt x="13" y="135"/>
                  </a:lnTo>
                  <a:lnTo>
                    <a:pt x="12" y="120"/>
                  </a:lnTo>
                  <a:lnTo>
                    <a:pt x="13" y="103"/>
                  </a:lnTo>
                  <a:lnTo>
                    <a:pt x="16" y="87"/>
                  </a:lnTo>
                  <a:lnTo>
                    <a:pt x="22" y="72"/>
                  </a:lnTo>
                  <a:lnTo>
                    <a:pt x="30" y="58"/>
                  </a:lnTo>
                  <a:lnTo>
                    <a:pt x="39" y="45"/>
                  </a:lnTo>
                  <a:lnTo>
                    <a:pt x="50" y="34"/>
                  </a:lnTo>
                  <a:lnTo>
                    <a:pt x="62" y="24"/>
                  </a:lnTo>
                  <a:lnTo>
                    <a:pt x="76" y="16"/>
                  </a:lnTo>
                  <a:lnTo>
                    <a:pt x="90" y="9"/>
                  </a:lnTo>
                  <a:lnTo>
                    <a:pt x="105" y="4"/>
                  </a:lnTo>
                  <a:lnTo>
                    <a:pt x="122" y="1"/>
                  </a:lnTo>
                  <a:lnTo>
                    <a:pt x="13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7" name="Freeform 18"/>
            <p:cNvSpPr>
              <a:spLocks/>
            </p:cNvSpPr>
            <p:nvPr/>
          </p:nvSpPr>
          <p:spPr bwMode="gray">
            <a:xfrm>
              <a:off x="881933" y="5261415"/>
              <a:ext cx="151217" cy="234959"/>
            </a:xfrm>
            <a:custGeom>
              <a:avLst/>
              <a:gdLst/>
              <a:ahLst/>
              <a:cxnLst>
                <a:cxn ang="0">
                  <a:pos x="0" y="0"/>
                </a:cxn>
                <a:cxn ang="0">
                  <a:pos x="242" y="0"/>
                </a:cxn>
                <a:cxn ang="0">
                  <a:pos x="242" y="66"/>
                </a:cxn>
                <a:cxn ang="0">
                  <a:pos x="78" y="66"/>
                </a:cxn>
                <a:cxn ang="0">
                  <a:pos x="78" y="160"/>
                </a:cxn>
                <a:cxn ang="0">
                  <a:pos x="214" y="160"/>
                </a:cxn>
                <a:cxn ang="0">
                  <a:pos x="214" y="225"/>
                </a:cxn>
                <a:cxn ang="0">
                  <a:pos x="78" y="225"/>
                </a:cxn>
                <a:cxn ang="0">
                  <a:pos x="78" y="324"/>
                </a:cxn>
                <a:cxn ang="0">
                  <a:pos x="251" y="324"/>
                </a:cxn>
                <a:cxn ang="0">
                  <a:pos x="251" y="390"/>
                </a:cxn>
                <a:cxn ang="0">
                  <a:pos x="0" y="390"/>
                </a:cxn>
                <a:cxn ang="0">
                  <a:pos x="0" y="0"/>
                </a:cxn>
              </a:cxnLst>
              <a:rect l="0" t="0" r="r" b="b"/>
              <a:pathLst>
                <a:path w="251" h="390">
                  <a:moveTo>
                    <a:pt x="0" y="0"/>
                  </a:moveTo>
                  <a:lnTo>
                    <a:pt x="242" y="0"/>
                  </a:lnTo>
                  <a:lnTo>
                    <a:pt x="242" y="66"/>
                  </a:lnTo>
                  <a:lnTo>
                    <a:pt x="78" y="66"/>
                  </a:lnTo>
                  <a:lnTo>
                    <a:pt x="78" y="160"/>
                  </a:lnTo>
                  <a:lnTo>
                    <a:pt x="214" y="160"/>
                  </a:lnTo>
                  <a:lnTo>
                    <a:pt x="214" y="225"/>
                  </a:lnTo>
                  <a:lnTo>
                    <a:pt x="78" y="225"/>
                  </a:lnTo>
                  <a:lnTo>
                    <a:pt x="78" y="324"/>
                  </a:lnTo>
                  <a:lnTo>
                    <a:pt x="251" y="324"/>
                  </a:lnTo>
                  <a:lnTo>
                    <a:pt x="251" y="390"/>
                  </a:lnTo>
                  <a:lnTo>
                    <a:pt x="0" y="39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pic>
        <p:nvPicPr>
          <p:cNvPr id="28" name="Picture 2" descr="QR-Code"/>
          <p:cNvPicPr>
            <a:picLocks noChangeAspect="1" noChangeArrowheads="1"/>
          </p:cNvPicPr>
          <p:nvPr userDrawn="1"/>
        </p:nvPicPr>
        <p:blipFill>
          <a:blip r:embed="rId3" cstate="print">
            <a:duotone>
              <a:schemeClr val="accent1">
                <a:shade val="45000"/>
                <a:satMod val="135000"/>
              </a:schemeClr>
              <a:prstClr val="white"/>
            </a:duotone>
          </a:blip>
          <a:srcRect/>
          <a:stretch>
            <a:fillRect/>
          </a:stretch>
        </p:blipFill>
        <p:spPr bwMode="auto">
          <a:xfrm>
            <a:off x="4799898" y="5853724"/>
            <a:ext cx="912011" cy="912011"/>
          </a:xfrm>
          <a:prstGeom prst="rect">
            <a:avLst/>
          </a:prstGeom>
          <a:noFill/>
        </p:spPr>
      </p:pic>
      <p:sp>
        <p:nvSpPr>
          <p:cNvPr id="29" name="TextBox 28"/>
          <p:cNvSpPr txBox="1"/>
          <p:nvPr userDrawn="1"/>
        </p:nvSpPr>
        <p:spPr>
          <a:xfrm>
            <a:off x="5935623" y="5769204"/>
            <a:ext cx="1294137" cy="307777"/>
          </a:xfrm>
          <a:prstGeom prst="rect">
            <a:avLst/>
          </a:prstGeom>
          <a:noFill/>
        </p:spPr>
        <p:txBody>
          <a:bodyPr wrap="none" rtlCol="0">
            <a:spAutoFit/>
          </a:bodyPr>
          <a:lstStyle/>
          <a:p>
            <a:r>
              <a:rPr lang="en-US" sz="1400" b="1" dirty="0" smtClean="0"/>
              <a:t>Recognized by:</a:t>
            </a:r>
            <a:endParaRPr lang="en-US" sz="1400" b="1" dirty="0"/>
          </a:p>
        </p:txBody>
      </p:sp>
      <p:cxnSp>
        <p:nvCxnSpPr>
          <p:cNvPr id="30" name="Straight Connector 29"/>
          <p:cNvCxnSpPr/>
          <p:nvPr userDrawn="1"/>
        </p:nvCxnSpPr>
        <p:spPr>
          <a:xfrm rot="5400000">
            <a:off x="5436273" y="6289646"/>
            <a:ext cx="844485" cy="0"/>
          </a:xfrm>
          <a:prstGeom prst="line">
            <a:avLst/>
          </a:prstGeom>
          <a:ln w="1587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1" name="Picture 30" descr="md_492629.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5977255" y="6215816"/>
            <a:ext cx="1586604" cy="279251"/>
          </a:xfrm>
          <a:prstGeom prst="rect">
            <a:avLst/>
          </a:prstGeom>
        </p:spPr>
      </p:pic>
      <p:pic>
        <p:nvPicPr>
          <p:cNvPr id="32" name="Picture 31" descr="CDP_logo_RGB.jpg"/>
          <p:cNvPicPr>
            <a:picLocks noChangeAspect="1"/>
          </p:cNvPicPr>
          <p:nvPr userDrawn="1"/>
        </p:nvPicPr>
        <p:blipFill>
          <a:blip r:embed="rId5" cstate="print"/>
          <a:stretch>
            <a:fillRect/>
          </a:stretch>
        </p:blipFill>
        <p:spPr>
          <a:xfrm>
            <a:off x="7810207" y="6084594"/>
            <a:ext cx="1066480" cy="456037"/>
          </a:xfrm>
          <a:prstGeom prst="rect">
            <a:avLst/>
          </a:prstGeom>
        </p:spPr>
      </p:pic>
      <p:pic>
        <p:nvPicPr>
          <p:cNvPr id="35" name="Picture 2" descr="P:\Graphics\Data\Graphics\!Spectra Energy\LOGOS\Nexus\New SM Nexus 2014\082114_Nexus_Logo_final_white_sm.png"/>
          <p:cNvPicPr>
            <a:picLocks noChangeAspect="1" noChangeArrowheads="1"/>
          </p:cNvPicPr>
          <p:nvPr userDrawn="1"/>
        </p:nvPicPr>
        <p:blipFill>
          <a:blip r:embed="rId6" cstate="print"/>
          <a:srcRect/>
          <a:stretch>
            <a:fillRect/>
          </a:stretch>
        </p:blipFill>
        <p:spPr bwMode="auto">
          <a:xfrm>
            <a:off x="911223" y="835830"/>
            <a:ext cx="1736728" cy="700385"/>
          </a:xfrm>
          <a:prstGeom prst="rect">
            <a:avLst/>
          </a:prstGeom>
          <a:noFill/>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gradFill>
            <a:gsLst>
              <a:gs pos="43000">
                <a:srgbClr val="FFFFFF"/>
              </a:gs>
              <a:gs pos="100000">
                <a:srgbClr val="D5D5D5"/>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ound Single Corner Rectangle 12"/>
          <p:cNvSpPr/>
          <p:nvPr userDrawn="1"/>
        </p:nvSpPr>
        <p:spPr bwMode="white">
          <a:xfrm flipH="1" flipV="1">
            <a:off x="228600" y="0"/>
            <a:ext cx="8915400" cy="6427960"/>
          </a:xfrm>
          <a:prstGeom prst="round1Rect">
            <a:avLst>
              <a:gd name="adj" fmla="val 271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 Single Corner Rectangle 17"/>
          <p:cNvSpPr/>
          <p:nvPr userDrawn="1"/>
        </p:nvSpPr>
        <p:spPr bwMode="white">
          <a:xfrm flipH="1">
            <a:off x="228600" y="6500117"/>
            <a:ext cx="8915400" cy="357883"/>
          </a:xfrm>
          <a:prstGeom prst="round1Rect">
            <a:avLst>
              <a:gd name="adj" fmla="val 50000"/>
            </a:avLst>
          </a:prstGeom>
          <a:solidFill>
            <a:schemeClr val="bg1">
              <a:alpha val="9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 Single Corner Rectangle 19"/>
          <p:cNvSpPr/>
          <p:nvPr userDrawn="1"/>
        </p:nvSpPr>
        <p:spPr bwMode="invGray">
          <a:xfrm flipV="1">
            <a:off x="0" y="-1"/>
            <a:ext cx="9067800" cy="1220709"/>
          </a:xfrm>
          <a:prstGeom prst="round1Rect">
            <a:avLst>
              <a:gd name="adj" fmla="val 26837"/>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Placeholder 1"/>
          <p:cNvSpPr>
            <a:spLocks noGrp="1"/>
          </p:cNvSpPr>
          <p:nvPr>
            <p:ph type="title"/>
          </p:nvPr>
        </p:nvSpPr>
        <p:spPr bwMode="invGray">
          <a:xfrm>
            <a:off x="457200" y="228600"/>
            <a:ext cx="6770536" cy="982014"/>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68192"/>
            <a:ext cx="8229600" cy="489397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94059" y="6469250"/>
            <a:ext cx="403412" cy="365125"/>
          </a:xfrm>
          <a:prstGeom prst="rect">
            <a:avLst/>
          </a:prstGeom>
        </p:spPr>
        <p:txBody>
          <a:bodyPr vert="horz" lIns="91440" tIns="45720" rIns="91440" bIns="45720" rtlCol="0" anchor="ctr"/>
          <a:lstStyle>
            <a:lvl1pPr algn="l">
              <a:defRPr sz="1200">
                <a:solidFill>
                  <a:srgbClr val="5F5F5F"/>
                </a:solidFill>
              </a:defRPr>
            </a:lvl1pPr>
          </a:lstStyle>
          <a:p>
            <a:fld id="{8F30F094-4E91-4E2E-911E-667F01D926F3}" type="slidenum">
              <a:rPr lang="en-US" smtClean="0"/>
              <a:pPr/>
              <a:t>‹#›</a:t>
            </a:fld>
            <a:endParaRPr lang="en-US" dirty="0"/>
          </a:p>
        </p:txBody>
      </p:sp>
      <p:grpSp>
        <p:nvGrpSpPr>
          <p:cNvPr id="1030" name="Group 1029"/>
          <p:cNvGrpSpPr/>
          <p:nvPr userDrawn="1"/>
        </p:nvGrpSpPr>
        <p:grpSpPr>
          <a:xfrm>
            <a:off x="7467600" y="381000"/>
            <a:ext cx="1133951" cy="457200"/>
            <a:chOff x="3468688" y="2989263"/>
            <a:chExt cx="4575175" cy="1844675"/>
          </a:xfrm>
          <a:effectLst>
            <a:outerShdw blurRad="63500" sx="102000" sy="102000" algn="ctr" rotWithShape="0">
              <a:prstClr val="black">
                <a:alpha val="40000"/>
              </a:prstClr>
            </a:outerShdw>
          </a:effectLst>
        </p:grpSpPr>
        <p:sp>
          <p:nvSpPr>
            <p:cNvPr id="7" name="Freeform 6"/>
            <p:cNvSpPr>
              <a:spLocks/>
            </p:cNvSpPr>
            <p:nvPr userDrawn="1"/>
          </p:nvSpPr>
          <p:spPr bwMode="auto">
            <a:xfrm>
              <a:off x="3476626" y="3236913"/>
              <a:ext cx="768350" cy="968375"/>
            </a:xfrm>
            <a:custGeom>
              <a:avLst/>
              <a:gdLst>
                <a:gd name="T0" fmla="*/ 0 w 484"/>
                <a:gd name="T1" fmla="*/ 610 h 610"/>
                <a:gd name="T2" fmla="*/ 0 w 484"/>
                <a:gd name="T3" fmla="*/ 0 h 610"/>
                <a:gd name="T4" fmla="*/ 120 w 484"/>
                <a:gd name="T5" fmla="*/ 0 h 610"/>
                <a:gd name="T6" fmla="*/ 368 w 484"/>
                <a:gd name="T7" fmla="*/ 406 h 610"/>
                <a:gd name="T8" fmla="*/ 368 w 484"/>
                <a:gd name="T9" fmla="*/ 0 h 610"/>
                <a:gd name="T10" fmla="*/ 484 w 484"/>
                <a:gd name="T11" fmla="*/ 0 h 610"/>
                <a:gd name="T12" fmla="*/ 484 w 484"/>
                <a:gd name="T13" fmla="*/ 610 h 610"/>
                <a:gd name="T14" fmla="*/ 361 w 484"/>
                <a:gd name="T15" fmla="*/ 610 h 610"/>
                <a:gd name="T16" fmla="*/ 115 w 484"/>
                <a:gd name="T17" fmla="*/ 213 h 610"/>
                <a:gd name="T18" fmla="*/ 115 w 484"/>
                <a:gd name="T19" fmla="*/ 610 h 610"/>
                <a:gd name="T20" fmla="*/ 0 w 484"/>
                <a:gd name="T21"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4" h="610">
                  <a:moveTo>
                    <a:pt x="0" y="610"/>
                  </a:moveTo>
                  <a:lnTo>
                    <a:pt x="0" y="0"/>
                  </a:lnTo>
                  <a:lnTo>
                    <a:pt x="120" y="0"/>
                  </a:lnTo>
                  <a:lnTo>
                    <a:pt x="368" y="406"/>
                  </a:lnTo>
                  <a:lnTo>
                    <a:pt x="368" y="0"/>
                  </a:lnTo>
                  <a:lnTo>
                    <a:pt x="484" y="0"/>
                  </a:lnTo>
                  <a:lnTo>
                    <a:pt x="484" y="610"/>
                  </a:lnTo>
                  <a:lnTo>
                    <a:pt x="361" y="610"/>
                  </a:lnTo>
                  <a:lnTo>
                    <a:pt x="115" y="213"/>
                  </a:lnTo>
                  <a:lnTo>
                    <a:pt x="115" y="610"/>
                  </a:lnTo>
                  <a:lnTo>
                    <a:pt x="0" y="6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userDrawn="1"/>
          </p:nvSpPr>
          <p:spPr bwMode="auto">
            <a:xfrm>
              <a:off x="4364038" y="3236913"/>
              <a:ext cx="731838" cy="968375"/>
            </a:xfrm>
            <a:custGeom>
              <a:avLst/>
              <a:gdLst>
                <a:gd name="T0" fmla="*/ 0 w 461"/>
                <a:gd name="T1" fmla="*/ 610 h 610"/>
                <a:gd name="T2" fmla="*/ 0 w 461"/>
                <a:gd name="T3" fmla="*/ 0 h 610"/>
                <a:gd name="T4" fmla="*/ 452 w 461"/>
                <a:gd name="T5" fmla="*/ 0 h 610"/>
                <a:gd name="T6" fmla="*/ 452 w 461"/>
                <a:gd name="T7" fmla="*/ 104 h 610"/>
                <a:gd name="T8" fmla="*/ 123 w 461"/>
                <a:gd name="T9" fmla="*/ 104 h 610"/>
                <a:gd name="T10" fmla="*/ 123 w 461"/>
                <a:gd name="T11" fmla="*/ 239 h 610"/>
                <a:gd name="T12" fmla="*/ 428 w 461"/>
                <a:gd name="T13" fmla="*/ 239 h 610"/>
                <a:gd name="T14" fmla="*/ 428 w 461"/>
                <a:gd name="T15" fmla="*/ 340 h 610"/>
                <a:gd name="T16" fmla="*/ 123 w 461"/>
                <a:gd name="T17" fmla="*/ 340 h 610"/>
                <a:gd name="T18" fmla="*/ 123 w 461"/>
                <a:gd name="T19" fmla="*/ 506 h 610"/>
                <a:gd name="T20" fmla="*/ 461 w 461"/>
                <a:gd name="T21" fmla="*/ 506 h 610"/>
                <a:gd name="T22" fmla="*/ 461 w 461"/>
                <a:gd name="T23" fmla="*/ 610 h 610"/>
                <a:gd name="T24" fmla="*/ 0 w 461"/>
                <a:gd name="T25"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610">
                  <a:moveTo>
                    <a:pt x="0" y="610"/>
                  </a:moveTo>
                  <a:lnTo>
                    <a:pt x="0" y="0"/>
                  </a:lnTo>
                  <a:lnTo>
                    <a:pt x="452" y="0"/>
                  </a:lnTo>
                  <a:lnTo>
                    <a:pt x="452" y="104"/>
                  </a:lnTo>
                  <a:lnTo>
                    <a:pt x="123" y="104"/>
                  </a:lnTo>
                  <a:lnTo>
                    <a:pt x="123" y="239"/>
                  </a:lnTo>
                  <a:lnTo>
                    <a:pt x="428" y="239"/>
                  </a:lnTo>
                  <a:lnTo>
                    <a:pt x="428" y="340"/>
                  </a:lnTo>
                  <a:lnTo>
                    <a:pt x="123" y="340"/>
                  </a:lnTo>
                  <a:lnTo>
                    <a:pt x="123" y="506"/>
                  </a:lnTo>
                  <a:lnTo>
                    <a:pt x="461" y="506"/>
                  </a:lnTo>
                  <a:lnTo>
                    <a:pt x="461" y="610"/>
                  </a:lnTo>
                  <a:lnTo>
                    <a:pt x="0" y="6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6149976" y="3236913"/>
              <a:ext cx="768350" cy="982663"/>
            </a:xfrm>
            <a:custGeom>
              <a:avLst/>
              <a:gdLst>
                <a:gd name="T0" fmla="*/ 0 w 205"/>
                <a:gd name="T1" fmla="*/ 0 h 262"/>
                <a:gd name="T2" fmla="*/ 52 w 205"/>
                <a:gd name="T3" fmla="*/ 0 h 262"/>
                <a:gd name="T4" fmla="*/ 52 w 205"/>
                <a:gd name="T5" fmla="*/ 139 h 262"/>
                <a:gd name="T6" fmla="*/ 54 w 205"/>
                <a:gd name="T7" fmla="*/ 182 h 262"/>
                <a:gd name="T8" fmla="*/ 69 w 205"/>
                <a:gd name="T9" fmla="*/ 208 h 262"/>
                <a:gd name="T10" fmla="*/ 104 w 205"/>
                <a:gd name="T11" fmla="*/ 217 h 262"/>
                <a:gd name="T12" fmla="*/ 137 w 205"/>
                <a:gd name="T13" fmla="*/ 208 h 262"/>
                <a:gd name="T14" fmla="*/ 151 w 205"/>
                <a:gd name="T15" fmla="*/ 186 h 262"/>
                <a:gd name="T16" fmla="*/ 153 w 205"/>
                <a:gd name="T17" fmla="*/ 142 h 262"/>
                <a:gd name="T18" fmla="*/ 153 w 205"/>
                <a:gd name="T19" fmla="*/ 0 h 262"/>
                <a:gd name="T20" fmla="*/ 205 w 205"/>
                <a:gd name="T21" fmla="*/ 0 h 262"/>
                <a:gd name="T22" fmla="*/ 205 w 205"/>
                <a:gd name="T23" fmla="*/ 135 h 262"/>
                <a:gd name="T24" fmla="*/ 201 w 205"/>
                <a:gd name="T25" fmla="*/ 201 h 262"/>
                <a:gd name="T26" fmla="*/ 185 w 205"/>
                <a:gd name="T27" fmla="*/ 233 h 262"/>
                <a:gd name="T28" fmla="*/ 155 w 205"/>
                <a:gd name="T29" fmla="*/ 254 h 262"/>
                <a:gd name="T30" fmla="*/ 105 w 205"/>
                <a:gd name="T31" fmla="*/ 262 h 262"/>
                <a:gd name="T32" fmla="*/ 49 w 205"/>
                <a:gd name="T33" fmla="*/ 253 h 262"/>
                <a:gd name="T34" fmla="*/ 19 w 205"/>
                <a:gd name="T35" fmla="*/ 231 h 262"/>
                <a:gd name="T36" fmla="*/ 5 w 205"/>
                <a:gd name="T37" fmla="*/ 203 h 262"/>
                <a:gd name="T38" fmla="*/ 0 w 205"/>
                <a:gd name="T39" fmla="*/ 137 h 262"/>
                <a:gd name="T40" fmla="*/ 0 w 205"/>
                <a:gd name="T4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262">
                  <a:moveTo>
                    <a:pt x="0" y="0"/>
                  </a:moveTo>
                  <a:cubicBezTo>
                    <a:pt x="52" y="0"/>
                    <a:pt x="52" y="0"/>
                    <a:pt x="52" y="0"/>
                  </a:cubicBezTo>
                  <a:cubicBezTo>
                    <a:pt x="52" y="139"/>
                    <a:pt x="52" y="139"/>
                    <a:pt x="52" y="139"/>
                  </a:cubicBezTo>
                  <a:cubicBezTo>
                    <a:pt x="52" y="162"/>
                    <a:pt x="52" y="176"/>
                    <a:pt x="54" y="182"/>
                  </a:cubicBezTo>
                  <a:cubicBezTo>
                    <a:pt x="56" y="193"/>
                    <a:pt x="61" y="201"/>
                    <a:pt x="69" y="208"/>
                  </a:cubicBezTo>
                  <a:cubicBezTo>
                    <a:pt x="78" y="214"/>
                    <a:pt x="89" y="217"/>
                    <a:pt x="104" y="217"/>
                  </a:cubicBezTo>
                  <a:cubicBezTo>
                    <a:pt x="119" y="217"/>
                    <a:pt x="130" y="214"/>
                    <a:pt x="137" y="208"/>
                  </a:cubicBezTo>
                  <a:cubicBezTo>
                    <a:pt x="145" y="202"/>
                    <a:pt x="149" y="195"/>
                    <a:pt x="151" y="186"/>
                  </a:cubicBezTo>
                  <a:cubicBezTo>
                    <a:pt x="152" y="177"/>
                    <a:pt x="153" y="163"/>
                    <a:pt x="153" y="142"/>
                  </a:cubicBezTo>
                  <a:cubicBezTo>
                    <a:pt x="153" y="0"/>
                    <a:pt x="153" y="0"/>
                    <a:pt x="153" y="0"/>
                  </a:cubicBezTo>
                  <a:cubicBezTo>
                    <a:pt x="205" y="0"/>
                    <a:pt x="205" y="0"/>
                    <a:pt x="205" y="0"/>
                  </a:cubicBezTo>
                  <a:cubicBezTo>
                    <a:pt x="205" y="135"/>
                    <a:pt x="205" y="135"/>
                    <a:pt x="205" y="135"/>
                  </a:cubicBezTo>
                  <a:cubicBezTo>
                    <a:pt x="205" y="166"/>
                    <a:pt x="204" y="188"/>
                    <a:pt x="201" y="201"/>
                  </a:cubicBezTo>
                  <a:cubicBezTo>
                    <a:pt x="198" y="213"/>
                    <a:pt x="193" y="224"/>
                    <a:pt x="185" y="233"/>
                  </a:cubicBezTo>
                  <a:cubicBezTo>
                    <a:pt x="178" y="242"/>
                    <a:pt x="168" y="249"/>
                    <a:pt x="155" y="254"/>
                  </a:cubicBezTo>
                  <a:cubicBezTo>
                    <a:pt x="142" y="259"/>
                    <a:pt x="126" y="262"/>
                    <a:pt x="105" y="262"/>
                  </a:cubicBezTo>
                  <a:cubicBezTo>
                    <a:pt x="81" y="262"/>
                    <a:pt x="62" y="259"/>
                    <a:pt x="49" y="253"/>
                  </a:cubicBezTo>
                  <a:cubicBezTo>
                    <a:pt x="37" y="248"/>
                    <a:pt x="27" y="240"/>
                    <a:pt x="19" y="231"/>
                  </a:cubicBezTo>
                  <a:cubicBezTo>
                    <a:pt x="12" y="222"/>
                    <a:pt x="7" y="213"/>
                    <a:pt x="5" y="203"/>
                  </a:cubicBezTo>
                  <a:cubicBezTo>
                    <a:pt x="1" y="188"/>
                    <a:pt x="0" y="166"/>
                    <a:pt x="0" y="13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7000876" y="3217863"/>
              <a:ext cx="787400" cy="1001713"/>
            </a:xfrm>
            <a:custGeom>
              <a:avLst/>
              <a:gdLst>
                <a:gd name="T0" fmla="*/ 0 w 210"/>
                <a:gd name="T1" fmla="*/ 179 h 267"/>
                <a:gd name="T2" fmla="*/ 51 w 210"/>
                <a:gd name="T3" fmla="*/ 174 h 267"/>
                <a:gd name="T4" fmla="*/ 70 w 210"/>
                <a:gd name="T5" fmla="*/ 211 h 267"/>
                <a:gd name="T6" fmla="*/ 107 w 210"/>
                <a:gd name="T7" fmla="*/ 223 h 267"/>
                <a:gd name="T8" fmla="*/ 145 w 210"/>
                <a:gd name="T9" fmla="*/ 212 h 267"/>
                <a:gd name="T10" fmla="*/ 158 w 210"/>
                <a:gd name="T11" fmla="*/ 188 h 267"/>
                <a:gd name="T12" fmla="*/ 152 w 210"/>
                <a:gd name="T13" fmla="*/ 172 h 267"/>
                <a:gd name="T14" fmla="*/ 134 w 210"/>
                <a:gd name="T15" fmla="*/ 161 h 267"/>
                <a:gd name="T16" fmla="*/ 92 w 210"/>
                <a:gd name="T17" fmla="*/ 150 h 267"/>
                <a:gd name="T18" fmla="*/ 33 w 210"/>
                <a:gd name="T19" fmla="*/ 124 h 267"/>
                <a:gd name="T20" fmla="*/ 10 w 210"/>
                <a:gd name="T21" fmla="*/ 72 h 267"/>
                <a:gd name="T22" fmla="*/ 21 w 210"/>
                <a:gd name="T23" fmla="*/ 36 h 267"/>
                <a:gd name="T24" fmla="*/ 53 w 210"/>
                <a:gd name="T25" fmla="*/ 9 h 267"/>
                <a:gd name="T26" fmla="*/ 104 w 210"/>
                <a:gd name="T27" fmla="*/ 0 h 267"/>
                <a:gd name="T28" fmla="*/ 177 w 210"/>
                <a:gd name="T29" fmla="*/ 22 h 267"/>
                <a:gd name="T30" fmla="*/ 202 w 210"/>
                <a:gd name="T31" fmla="*/ 78 h 267"/>
                <a:gd name="T32" fmla="*/ 150 w 210"/>
                <a:gd name="T33" fmla="*/ 81 h 267"/>
                <a:gd name="T34" fmla="*/ 136 w 210"/>
                <a:gd name="T35" fmla="*/ 52 h 267"/>
                <a:gd name="T36" fmla="*/ 103 w 210"/>
                <a:gd name="T37" fmla="*/ 44 h 267"/>
                <a:gd name="T38" fmla="*/ 68 w 210"/>
                <a:gd name="T39" fmla="*/ 53 h 267"/>
                <a:gd name="T40" fmla="*/ 59 w 210"/>
                <a:gd name="T41" fmla="*/ 69 h 267"/>
                <a:gd name="T42" fmla="*/ 67 w 210"/>
                <a:gd name="T43" fmla="*/ 84 h 267"/>
                <a:gd name="T44" fmla="*/ 115 w 210"/>
                <a:gd name="T45" fmla="*/ 102 h 267"/>
                <a:gd name="T46" fmla="*/ 171 w 210"/>
                <a:gd name="T47" fmla="*/ 120 h 267"/>
                <a:gd name="T48" fmla="*/ 200 w 210"/>
                <a:gd name="T49" fmla="*/ 146 h 267"/>
                <a:gd name="T50" fmla="*/ 210 w 210"/>
                <a:gd name="T51" fmla="*/ 187 h 267"/>
                <a:gd name="T52" fmla="*/ 198 w 210"/>
                <a:gd name="T53" fmla="*/ 229 h 267"/>
                <a:gd name="T54" fmla="*/ 163 w 210"/>
                <a:gd name="T55" fmla="*/ 258 h 267"/>
                <a:gd name="T56" fmla="*/ 107 w 210"/>
                <a:gd name="T57" fmla="*/ 267 h 267"/>
                <a:gd name="T58" fmla="*/ 32 w 210"/>
                <a:gd name="T59" fmla="*/ 244 h 267"/>
                <a:gd name="T60" fmla="*/ 0 w 210"/>
                <a:gd name="T61" fmla="*/ 17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0" h="267">
                  <a:moveTo>
                    <a:pt x="0" y="179"/>
                  </a:moveTo>
                  <a:cubicBezTo>
                    <a:pt x="51" y="174"/>
                    <a:pt x="51" y="174"/>
                    <a:pt x="51" y="174"/>
                  </a:cubicBezTo>
                  <a:cubicBezTo>
                    <a:pt x="54" y="191"/>
                    <a:pt x="60" y="203"/>
                    <a:pt x="70" y="211"/>
                  </a:cubicBezTo>
                  <a:cubicBezTo>
                    <a:pt x="79" y="219"/>
                    <a:pt x="91" y="223"/>
                    <a:pt x="107" y="223"/>
                  </a:cubicBezTo>
                  <a:cubicBezTo>
                    <a:pt x="124" y="223"/>
                    <a:pt x="137" y="220"/>
                    <a:pt x="145" y="212"/>
                  </a:cubicBezTo>
                  <a:cubicBezTo>
                    <a:pt x="154" y="205"/>
                    <a:pt x="158" y="197"/>
                    <a:pt x="158" y="188"/>
                  </a:cubicBezTo>
                  <a:cubicBezTo>
                    <a:pt x="158" y="182"/>
                    <a:pt x="156" y="176"/>
                    <a:pt x="152" y="172"/>
                  </a:cubicBezTo>
                  <a:cubicBezTo>
                    <a:pt x="149" y="168"/>
                    <a:pt x="143" y="164"/>
                    <a:pt x="134" y="161"/>
                  </a:cubicBezTo>
                  <a:cubicBezTo>
                    <a:pt x="128" y="159"/>
                    <a:pt x="114" y="155"/>
                    <a:pt x="92" y="150"/>
                  </a:cubicBezTo>
                  <a:cubicBezTo>
                    <a:pt x="64" y="143"/>
                    <a:pt x="45" y="134"/>
                    <a:pt x="33" y="124"/>
                  </a:cubicBezTo>
                  <a:cubicBezTo>
                    <a:pt x="18" y="110"/>
                    <a:pt x="10" y="93"/>
                    <a:pt x="10" y="72"/>
                  </a:cubicBezTo>
                  <a:cubicBezTo>
                    <a:pt x="10" y="59"/>
                    <a:pt x="13" y="47"/>
                    <a:pt x="21" y="36"/>
                  </a:cubicBezTo>
                  <a:cubicBezTo>
                    <a:pt x="28" y="24"/>
                    <a:pt x="39" y="15"/>
                    <a:pt x="53" y="9"/>
                  </a:cubicBezTo>
                  <a:cubicBezTo>
                    <a:pt x="67" y="3"/>
                    <a:pt x="84" y="0"/>
                    <a:pt x="104" y="0"/>
                  </a:cubicBezTo>
                  <a:cubicBezTo>
                    <a:pt x="136" y="0"/>
                    <a:pt x="160" y="8"/>
                    <a:pt x="177" y="22"/>
                  </a:cubicBezTo>
                  <a:cubicBezTo>
                    <a:pt x="193" y="36"/>
                    <a:pt x="202" y="55"/>
                    <a:pt x="202" y="78"/>
                  </a:cubicBezTo>
                  <a:cubicBezTo>
                    <a:pt x="150" y="81"/>
                    <a:pt x="150" y="81"/>
                    <a:pt x="150" y="81"/>
                  </a:cubicBezTo>
                  <a:cubicBezTo>
                    <a:pt x="148" y="68"/>
                    <a:pt x="143" y="58"/>
                    <a:pt x="136" y="52"/>
                  </a:cubicBezTo>
                  <a:cubicBezTo>
                    <a:pt x="129" y="46"/>
                    <a:pt x="118" y="44"/>
                    <a:pt x="103" y="44"/>
                  </a:cubicBezTo>
                  <a:cubicBezTo>
                    <a:pt x="88" y="44"/>
                    <a:pt x="76" y="47"/>
                    <a:pt x="68" y="53"/>
                  </a:cubicBezTo>
                  <a:cubicBezTo>
                    <a:pt x="62" y="57"/>
                    <a:pt x="59" y="62"/>
                    <a:pt x="59" y="69"/>
                  </a:cubicBezTo>
                  <a:cubicBezTo>
                    <a:pt x="59" y="75"/>
                    <a:pt x="62" y="80"/>
                    <a:pt x="67" y="84"/>
                  </a:cubicBezTo>
                  <a:cubicBezTo>
                    <a:pt x="74" y="90"/>
                    <a:pt x="90" y="96"/>
                    <a:pt x="115" y="102"/>
                  </a:cubicBezTo>
                  <a:cubicBezTo>
                    <a:pt x="140" y="108"/>
                    <a:pt x="159" y="114"/>
                    <a:pt x="171" y="120"/>
                  </a:cubicBezTo>
                  <a:cubicBezTo>
                    <a:pt x="183" y="127"/>
                    <a:pt x="193" y="135"/>
                    <a:pt x="200" y="146"/>
                  </a:cubicBezTo>
                  <a:cubicBezTo>
                    <a:pt x="206" y="157"/>
                    <a:pt x="210" y="171"/>
                    <a:pt x="210" y="187"/>
                  </a:cubicBezTo>
                  <a:cubicBezTo>
                    <a:pt x="210" y="202"/>
                    <a:pt x="206" y="216"/>
                    <a:pt x="198" y="229"/>
                  </a:cubicBezTo>
                  <a:cubicBezTo>
                    <a:pt x="189" y="242"/>
                    <a:pt x="178" y="251"/>
                    <a:pt x="163" y="258"/>
                  </a:cubicBezTo>
                  <a:cubicBezTo>
                    <a:pt x="148" y="264"/>
                    <a:pt x="129" y="267"/>
                    <a:pt x="107" y="267"/>
                  </a:cubicBezTo>
                  <a:cubicBezTo>
                    <a:pt x="74" y="267"/>
                    <a:pt x="49" y="260"/>
                    <a:pt x="32" y="244"/>
                  </a:cubicBezTo>
                  <a:cubicBezTo>
                    <a:pt x="14" y="229"/>
                    <a:pt x="4" y="207"/>
                    <a:pt x="0"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userDrawn="1"/>
          </p:nvSpPr>
          <p:spPr bwMode="auto">
            <a:xfrm>
              <a:off x="5114926" y="3132138"/>
              <a:ext cx="655638" cy="558800"/>
            </a:xfrm>
            <a:custGeom>
              <a:avLst/>
              <a:gdLst>
                <a:gd name="T0" fmla="*/ 413 w 413"/>
                <a:gd name="T1" fmla="*/ 352 h 352"/>
                <a:gd name="T2" fmla="*/ 182 w 413"/>
                <a:gd name="T3" fmla="*/ 0 h 352"/>
                <a:gd name="T4" fmla="*/ 0 w 413"/>
                <a:gd name="T5" fmla="*/ 0 h 352"/>
                <a:gd name="T6" fmla="*/ 227 w 413"/>
                <a:gd name="T7" fmla="*/ 352 h 352"/>
                <a:gd name="T8" fmla="*/ 413 w 413"/>
                <a:gd name="T9" fmla="*/ 352 h 352"/>
              </a:gdLst>
              <a:ahLst/>
              <a:cxnLst>
                <a:cxn ang="0">
                  <a:pos x="T0" y="T1"/>
                </a:cxn>
                <a:cxn ang="0">
                  <a:pos x="T2" y="T3"/>
                </a:cxn>
                <a:cxn ang="0">
                  <a:pos x="T4" y="T5"/>
                </a:cxn>
                <a:cxn ang="0">
                  <a:pos x="T6" y="T7"/>
                </a:cxn>
                <a:cxn ang="0">
                  <a:pos x="T8" y="T9"/>
                </a:cxn>
              </a:cxnLst>
              <a:rect l="0" t="0" r="r" b="b"/>
              <a:pathLst>
                <a:path w="413" h="352">
                  <a:moveTo>
                    <a:pt x="413" y="352"/>
                  </a:moveTo>
                  <a:lnTo>
                    <a:pt x="182" y="0"/>
                  </a:lnTo>
                  <a:lnTo>
                    <a:pt x="0" y="0"/>
                  </a:lnTo>
                  <a:lnTo>
                    <a:pt x="227" y="352"/>
                  </a:lnTo>
                  <a:lnTo>
                    <a:pt x="413" y="3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userDrawn="1"/>
          </p:nvSpPr>
          <p:spPr bwMode="auto">
            <a:xfrm>
              <a:off x="5016501" y="3751263"/>
              <a:ext cx="750888" cy="696913"/>
            </a:xfrm>
            <a:custGeom>
              <a:avLst/>
              <a:gdLst>
                <a:gd name="T0" fmla="*/ 289 w 473"/>
                <a:gd name="T1" fmla="*/ 0 h 439"/>
                <a:gd name="T2" fmla="*/ 0 w 473"/>
                <a:gd name="T3" fmla="*/ 439 h 439"/>
                <a:gd name="T4" fmla="*/ 187 w 473"/>
                <a:gd name="T5" fmla="*/ 439 h 439"/>
                <a:gd name="T6" fmla="*/ 473 w 473"/>
                <a:gd name="T7" fmla="*/ 0 h 439"/>
                <a:gd name="T8" fmla="*/ 289 w 473"/>
                <a:gd name="T9" fmla="*/ 0 h 439"/>
              </a:gdLst>
              <a:ahLst/>
              <a:cxnLst>
                <a:cxn ang="0">
                  <a:pos x="T0" y="T1"/>
                </a:cxn>
                <a:cxn ang="0">
                  <a:pos x="T2" y="T3"/>
                </a:cxn>
                <a:cxn ang="0">
                  <a:pos x="T4" y="T5"/>
                </a:cxn>
                <a:cxn ang="0">
                  <a:pos x="T6" y="T7"/>
                </a:cxn>
                <a:cxn ang="0">
                  <a:pos x="T8" y="T9"/>
                </a:cxn>
              </a:cxnLst>
              <a:rect l="0" t="0" r="r" b="b"/>
              <a:pathLst>
                <a:path w="473" h="439">
                  <a:moveTo>
                    <a:pt x="289" y="0"/>
                  </a:moveTo>
                  <a:lnTo>
                    <a:pt x="0" y="439"/>
                  </a:lnTo>
                  <a:lnTo>
                    <a:pt x="187" y="439"/>
                  </a:lnTo>
                  <a:lnTo>
                    <a:pt x="473" y="0"/>
                  </a:lnTo>
                  <a:lnTo>
                    <a:pt x="2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
            <p:cNvSpPr>
              <a:spLocks/>
            </p:cNvSpPr>
            <p:nvPr userDrawn="1"/>
          </p:nvSpPr>
          <p:spPr bwMode="auto">
            <a:xfrm>
              <a:off x="5475288" y="2989263"/>
              <a:ext cx="752475" cy="701675"/>
            </a:xfrm>
            <a:custGeom>
              <a:avLst/>
              <a:gdLst>
                <a:gd name="T0" fmla="*/ 186 w 474"/>
                <a:gd name="T1" fmla="*/ 442 h 442"/>
                <a:gd name="T2" fmla="*/ 474 w 474"/>
                <a:gd name="T3" fmla="*/ 0 h 442"/>
                <a:gd name="T4" fmla="*/ 285 w 474"/>
                <a:gd name="T5" fmla="*/ 0 h 442"/>
                <a:gd name="T6" fmla="*/ 0 w 474"/>
                <a:gd name="T7" fmla="*/ 442 h 442"/>
                <a:gd name="T8" fmla="*/ 186 w 474"/>
                <a:gd name="T9" fmla="*/ 442 h 442"/>
              </a:gdLst>
              <a:ahLst/>
              <a:cxnLst>
                <a:cxn ang="0">
                  <a:pos x="T0" y="T1"/>
                </a:cxn>
                <a:cxn ang="0">
                  <a:pos x="T2" y="T3"/>
                </a:cxn>
                <a:cxn ang="0">
                  <a:pos x="T4" y="T5"/>
                </a:cxn>
                <a:cxn ang="0">
                  <a:pos x="T6" y="T7"/>
                </a:cxn>
                <a:cxn ang="0">
                  <a:pos x="T8" y="T9"/>
                </a:cxn>
              </a:cxnLst>
              <a:rect l="0" t="0" r="r" b="b"/>
              <a:pathLst>
                <a:path w="474" h="442">
                  <a:moveTo>
                    <a:pt x="186" y="442"/>
                  </a:moveTo>
                  <a:lnTo>
                    <a:pt x="474" y="0"/>
                  </a:lnTo>
                  <a:lnTo>
                    <a:pt x="285" y="0"/>
                  </a:lnTo>
                  <a:lnTo>
                    <a:pt x="0" y="442"/>
                  </a:lnTo>
                  <a:lnTo>
                    <a:pt x="186" y="4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3"/>
            <p:cNvSpPr>
              <a:spLocks/>
            </p:cNvSpPr>
            <p:nvPr userDrawn="1"/>
          </p:nvSpPr>
          <p:spPr bwMode="auto">
            <a:xfrm>
              <a:off x="5475288" y="3751263"/>
              <a:ext cx="655638" cy="554038"/>
            </a:xfrm>
            <a:custGeom>
              <a:avLst/>
              <a:gdLst>
                <a:gd name="T0" fmla="*/ 0 w 413"/>
                <a:gd name="T1" fmla="*/ 0 h 349"/>
                <a:gd name="T2" fmla="*/ 229 w 413"/>
                <a:gd name="T3" fmla="*/ 349 h 349"/>
                <a:gd name="T4" fmla="*/ 413 w 413"/>
                <a:gd name="T5" fmla="*/ 349 h 349"/>
                <a:gd name="T6" fmla="*/ 184 w 413"/>
                <a:gd name="T7" fmla="*/ 0 h 349"/>
                <a:gd name="T8" fmla="*/ 0 w 413"/>
                <a:gd name="T9" fmla="*/ 0 h 349"/>
              </a:gdLst>
              <a:ahLst/>
              <a:cxnLst>
                <a:cxn ang="0">
                  <a:pos x="T0" y="T1"/>
                </a:cxn>
                <a:cxn ang="0">
                  <a:pos x="T2" y="T3"/>
                </a:cxn>
                <a:cxn ang="0">
                  <a:pos x="T4" y="T5"/>
                </a:cxn>
                <a:cxn ang="0">
                  <a:pos x="T6" y="T7"/>
                </a:cxn>
                <a:cxn ang="0">
                  <a:pos x="T8" y="T9"/>
                </a:cxn>
              </a:cxnLst>
              <a:rect l="0" t="0" r="r" b="b"/>
              <a:pathLst>
                <a:path w="413" h="349">
                  <a:moveTo>
                    <a:pt x="0" y="0"/>
                  </a:moveTo>
                  <a:lnTo>
                    <a:pt x="229" y="349"/>
                  </a:lnTo>
                  <a:lnTo>
                    <a:pt x="413" y="349"/>
                  </a:lnTo>
                  <a:lnTo>
                    <a:pt x="18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userDrawn="1"/>
          </p:nvSpPr>
          <p:spPr bwMode="auto">
            <a:xfrm>
              <a:off x="3468688" y="4621213"/>
              <a:ext cx="195263" cy="212725"/>
            </a:xfrm>
            <a:custGeom>
              <a:avLst/>
              <a:gdLst>
                <a:gd name="T0" fmla="*/ 28 w 52"/>
                <a:gd name="T1" fmla="*/ 34 h 57"/>
                <a:gd name="T2" fmla="*/ 28 w 52"/>
                <a:gd name="T3" fmla="*/ 28 h 57"/>
                <a:gd name="T4" fmla="*/ 52 w 52"/>
                <a:gd name="T5" fmla="*/ 28 h 57"/>
                <a:gd name="T6" fmla="*/ 52 w 52"/>
                <a:gd name="T7" fmla="*/ 49 h 57"/>
                <a:gd name="T8" fmla="*/ 40 w 52"/>
                <a:gd name="T9" fmla="*/ 55 h 57"/>
                <a:gd name="T10" fmla="*/ 28 w 52"/>
                <a:gd name="T11" fmla="*/ 57 h 57"/>
                <a:gd name="T12" fmla="*/ 14 w 52"/>
                <a:gd name="T13" fmla="*/ 54 h 57"/>
                <a:gd name="T14" fmla="*/ 3 w 52"/>
                <a:gd name="T15" fmla="*/ 44 h 57"/>
                <a:gd name="T16" fmla="*/ 0 w 52"/>
                <a:gd name="T17" fmla="*/ 29 h 57"/>
                <a:gd name="T18" fmla="*/ 3 w 52"/>
                <a:gd name="T19" fmla="*/ 14 h 57"/>
                <a:gd name="T20" fmla="*/ 13 w 52"/>
                <a:gd name="T21" fmla="*/ 3 h 57"/>
                <a:gd name="T22" fmla="*/ 28 w 52"/>
                <a:gd name="T23" fmla="*/ 0 h 57"/>
                <a:gd name="T24" fmla="*/ 39 w 52"/>
                <a:gd name="T25" fmla="*/ 2 h 57"/>
                <a:gd name="T26" fmla="*/ 46 w 52"/>
                <a:gd name="T27" fmla="*/ 7 h 57"/>
                <a:gd name="T28" fmla="*/ 51 w 52"/>
                <a:gd name="T29" fmla="*/ 16 h 57"/>
                <a:gd name="T30" fmla="*/ 44 w 52"/>
                <a:gd name="T31" fmla="*/ 18 h 57"/>
                <a:gd name="T32" fmla="*/ 41 w 52"/>
                <a:gd name="T33" fmla="*/ 11 h 57"/>
                <a:gd name="T34" fmla="*/ 36 w 52"/>
                <a:gd name="T35" fmla="*/ 8 h 57"/>
                <a:gd name="T36" fmla="*/ 28 w 52"/>
                <a:gd name="T37" fmla="*/ 6 h 57"/>
                <a:gd name="T38" fmla="*/ 19 w 52"/>
                <a:gd name="T39" fmla="*/ 8 h 57"/>
                <a:gd name="T40" fmla="*/ 13 w 52"/>
                <a:gd name="T41" fmla="*/ 12 h 57"/>
                <a:gd name="T42" fmla="*/ 10 w 52"/>
                <a:gd name="T43" fmla="*/ 17 h 57"/>
                <a:gd name="T44" fmla="*/ 8 w 52"/>
                <a:gd name="T45" fmla="*/ 28 h 57"/>
                <a:gd name="T46" fmla="*/ 10 w 52"/>
                <a:gd name="T47" fmla="*/ 41 h 57"/>
                <a:gd name="T48" fmla="*/ 18 w 52"/>
                <a:gd name="T49" fmla="*/ 48 h 57"/>
                <a:gd name="T50" fmla="*/ 28 w 52"/>
                <a:gd name="T51" fmla="*/ 51 h 57"/>
                <a:gd name="T52" fmla="*/ 37 w 52"/>
                <a:gd name="T53" fmla="*/ 49 h 57"/>
                <a:gd name="T54" fmla="*/ 44 w 52"/>
                <a:gd name="T55" fmla="*/ 45 h 57"/>
                <a:gd name="T56" fmla="*/ 44 w 52"/>
                <a:gd name="T57" fmla="*/ 34 h 57"/>
                <a:gd name="T58" fmla="*/ 28 w 52"/>
                <a:gd name="T5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57">
                  <a:moveTo>
                    <a:pt x="28" y="34"/>
                  </a:moveTo>
                  <a:cubicBezTo>
                    <a:pt x="28" y="28"/>
                    <a:pt x="28" y="28"/>
                    <a:pt x="28" y="28"/>
                  </a:cubicBezTo>
                  <a:cubicBezTo>
                    <a:pt x="52" y="28"/>
                    <a:pt x="52" y="28"/>
                    <a:pt x="52" y="28"/>
                  </a:cubicBezTo>
                  <a:cubicBezTo>
                    <a:pt x="52" y="49"/>
                    <a:pt x="52" y="49"/>
                    <a:pt x="52" y="49"/>
                  </a:cubicBezTo>
                  <a:cubicBezTo>
                    <a:pt x="48" y="51"/>
                    <a:pt x="44" y="54"/>
                    <a:pt x="40" y="55"/>
                  </a:cubicBezTo>
                  <a:cubicBezTo>
                    <a:pt x="36" y="57"/>
                    <a:pt x="33" y="57"/>
                    <a:pt x="28" y="57"/>
                  </a:cubicBezTo>
                  <a:cubicBezTo>
                    <a:pt x="23" y="57"/>
                    <a:pt x="18" y="56"/>
                    <a:pt x="14" y="54"/>
                  </a:cubicBezTo>
                  <a:cubicBezTo>
                    <a:pt x="9" y="51"/>
                    <a:pt x="6" y="48"/>
                    <a:pt x="3" y="44"/>
                  </a:cubicBezTo>
                  <a:cubicBezTo>
                    <a:pt x="1" y="39"/>
                    <a:pt x="0" y="34"/>
                    <a:pt x="0" y="29"/>
                  </a:cubicBezTo>
                  <a:cubicBezTo>
                    <a:pt x="0" y="23"/>
                    <a:pt x="1" y="18"/>
                    <a:pt x="3" y="14"/>
                  </a:cubicBezTo>
                  <a:cubicBezTo>
                    <a:pt x="6" y="9"/>
                    <a:pt x="9" y="5"/>
                    <a:pt x="13" y="3"/>
                  </a:cubicBezTo>
                  <a:cubicBezTo>
                    <a:pt x="17" y="1"/>
                    <a:pt x="22" y="0"/>
                    <a:pt x="28" y="0"/>
                  </a:cubicBezTo>
                  <a:cubicBezTo>
                    <a:pt x="32" y="0"/>
                    <a:pt x="36" y="0"/>
                    <a:pt x="39" y="2"/>
                  </a:cubicBezTo>
                  <a:cubicBezTo>
                    <a:pt x="42" y="3"/>
                    <a:pt x="45" y="5"/>
                    <a:pt x="46" y="7"/>
                  </a:cubicBezTo>
                  <a:cubicBezTo>
                    <a:pt x="48" y="9"/>
                    <a:pt x="50" y="13"/>
                    <a:pt x="51" y="16"/>
                  </a:cubicBezTo>
                  <a:cubicBezTo>
                    <a:pt x="44" y="18"/>
                    <a:pt x="44" y="18"/>
                    <a:pt x="44" y="18"/>
                  </a:cubicBezTo>
                  <a:cubicBezTo>
                    <a:pt x="43" y="15"/>
                    <a:pt x="42" y="13"/>
                    <a:pt x="41" y="11"/>
                  </a:cubicBezTo>
                  <a:cubicBezTo>
                    <a:pt x="40" y="10"/>
                    <a:pt x="38" y="8"/>
                    <a:pt x="36" y="8"/>
                  </a:cubicBezTo>
                  <a:cubicBezTo>
                    <a:pt x="33" y="7"/>
                    <a:pt x="31" y="6"/>
                    <a:pt x="28" y="6"/>
                  </a:cubicBezTo>
                  <a:cubicBezTo>
                    <a:pt x="25" y="6"/>
                    <a:pt x="22" y="7"/>
                    <a:pt x="19" y="8"/>
                  </a:cubicBezTo>
                  <a:cubicBezTo>
                    <a:pt x="17" y="9"/>
                    <a:pt x="15" y="10"/>
                    <a:pt x="13" y="12"/>
                  </a:cubicBezTo>
                  <a:cubicBezTo>
                    <a:pt x="12" y="13"/>
                    <a:pt x="11" y="15"/>
                    <a:pt x="10" y="17"/>
                  </a:cubicBezTo>
                  <a:cubicBezTo>
                    <a:pt x="8" y="21"/>
                    <a:pt x="8" y="24"/>
                    <a:pt x="8" y="28"/>
                  </a:cubicBezTo>
                  <a:cubicBezTo>
                    <a:pt x="8" y="33"/>
                    <a:pt x="9" y="37"/>
                    <a:pt x="10" y="41"/>
                  </a:cubicBezTo>
                  <a:cubicBezTo>
                    <a:pt x="12" y="44"/>
                    <a:pt x="14" y="47"/>
                    <a:pt x="18" y="48"/>
                  </a:cubicBezTo>
                  <a:cubicBezTo>
                    <a:pt x="21" y="50"/>
                    <a:pt x="24" y="51"/>
                    <a:pt x="28" y="51"/>
                  </a:cubicBezTo>
                  <a:cubicBezTo>
                    <a:pt x="31" y="51"/>
                    <a:pt x="34" y="50"/>
                    <a:pt x="37" y="49"/>
                  </a:cubicBezTo>
                  <a:cubicBezTo>
                    <a:pt x="40" y="48"/>
                    <a:pt x="43" y="46"/>
                    <a:pt x="44" y="45"/>
                  </a:cubicBezTo>
                  <a:cubicBezTo>
                    <a:pt x="44" y="34"/>
                    <a:pt x="44" y="34"/>
                    <a:pt x="44" y="34"/>
                  </a:cubicBezTo>
                  <a:lnTo>
                    <a:pt x="2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noEditPoints="1"/>
            </p:cNvSpPr>
            <p:nvPr userDrawn="1"/>
          </p:nvSpPr>
          <p:spPr bwMode="auto">
            <a:xfrm>
              <a:off x="3776663" y="4624388"/>
              <a:ext cx="193675" cy="206375"/>
            </a:xfrm>
            <a:custGeom>
              <a:avLst/>
              <a:gdLst>
                <a:gd name="T0" fmla="*/ 0 w 52"/>
                <a:gd name="T1" fmla="*/ 55 h 55"/>
                <a:gd name="T2" fmla="*/ 21 w 52"/>
                <a:gd name="T3" fmla="*/ 0 h 55"/>
                <a:gd name="T4" fmla="*/ 29 w 52"/>
                <a:gd name="T5" fmla="*/ 0 h 55"/>
                <a:gd name="T6" fmla="*/ 52 w 52"/>
                <a:gd name="T7" fmla="*/ 55 h 55"/>
                <a:gd name="T8" fmla="*/ 44 w 52"/>
                <a:gd name="T9" fmla="*/ 55 h 55"/>
                <a:gd name="T10" fmla="*/ 37 w 52"/>
                <a:gd name="T11" fmla="*/ 38 h 55"/>
                <a:gd name="T12" fmla="*/ 14 w 52"/>
                <a:gd name="T13" fmla="*/ 38 h 55"/>
                <a:gd name="T14" fmla="*/ 8 w 52"/>
                <a:gd name="T15" fmla="*/ 55 h 55"/>
                <a:gd name="T16" fmla="*/ 0 w 52"/>
                <a:gd name="T17" fmla="*/ 55 h 55"/>
                <a:gd name="T18" fmla="*/ 16 w 52"/>
                <a:gd name="T19" fmla="*/ 32 h 55"/>
                <a:gd name="T20" fmla="*/ 35 w 52"/>
                <a:gd name="T21" fmla="*/ 32 h 55"/>
                <a:gd name="T22" fmla="*/ 29 w 52"/>
                <a:gd name="T23" fmla="*/ 17 h 55"/>
                <a:gd name="T24" fmla="*/ 25 w 52"/>
                <a:gd name="T25" fmla="*/ 6 h 55"/>
                <a:gd name="T26" fmla="*/ 22 w 52"/>
                <a:gd name="T27" fmla="*/ 16 h 55"/>
                <a:gd name="T28" fmla="*/ 16 w 52"/>
                <a:gd name="T29" fmla="*/ 3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5">
                  <a:moveTo>
                    <a:pt x="0" y="55"/>
                  </a:moveTo>
                  <a:cubicBezTo>
                    <a:pt x="21" y="0"/>
                    <a:pt x="21" y="0"/>
                    <a:pt x="21" y="0"/>
                  </a:cubicBezTo>
                  <a:cubicBezTo>
                    <a:pt x="29" y="0"/>
                    <a:pt x="29" y="0"/>
                    <a:pt x="29" y="0"/>
                  </a:cubicBezTo>
                  <a:cubicBezTo>
                    <a:pt x="52" y="55"/>
                    <a:pt x="52" y="55"/>
                    <a:pt x="52" y="55"/>
                  </a:cubicBezTo>
                  <a:cubicBezTo>
                    <a:pt x="44" y="55"/>
                    <a:pt x="44" y="55"/>
                    <a:pt x="44" y="55"/>
                  </a:cubicBezTo>
                  <a:cubicBezTo>
                    <a:pt x="37" y="38"/>
                    <a:pt x="37" y="38"/>
                    <a:pt x="37" y="38"/>
                  </a:cubicBezTo>
                  <a:cubicBezTo>
                    <a:pt x="14" y="38"/>
                    <a:pt x="14" y="38"/>
                    <a:pt x="14" y="38"/>
                  </a:cubicBezTo>
                  <a:cubicBezTo>
                    <a:pt x="8" y="55"/>
                    <a:pt x="8" y="55"/>
                    <a:pt x="8" y="55"/>
                  </a:cubicBezTo>
                  <a:lnTo>
                    <a:pt x="0" y="55"/>
                  </a:lnTo>
                  <a:close/>
                  <a:moveTo>
                    <a:pt x="16" y="32"/>
                  </a:moveTo>
                  <a:cubicBezTo>
                    <a:pt x="35" y="32"/>
                    <a:pt x="35" y="32"/>
                    <a:pt x="35" y="32"/>
                  </a:cubicBezTo>
                  <a:cubicBezTo>
                    <a:pt x="29" y="17"/>
                    <a:pt x="29" y="17"/>
                    <a:pt x="29" y="17"/>
                  </a:cubicBezTo>
                  <a:cubicBezTo>
                    <a:pt x="27" y="12"/>
                    <a:pt x="26" y="9"/>
                    <a:pt x="25" y="6"/>
                  </a:cubicBezTo>
                  <a:cubicBezTo>
                    <a:pt x="24" y="9"/>
                    <a:pt x="23" y="13"/>
                    <a:pt x="22" y="16"/>
                  </a:cubicBezTo>
                  <a:lnTo>
                    <a:pt x="1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p:cNvSpPr>
            <p:nvPr userDrawn="1"/>
          </p:nvSpPr>
          <p:spPr bwMode="auto">
            <a:xfrm>
              <a:off x="4079876" y="4621213"/>
              <a:ext cx="168275" cy="212725"/>
            </a:xfrm>
            <a:custGeom>
              <a:avLst/>
              <a:gdLst>
                <a:gd name="T0" fmla="*/ 0 w 45"/>
                <a:gd name="T1" fmla="*/ 38 h 57"/>
                <a:gd name="T2" fmla="*/ 7 w 45"/>
                <a:gd name="T3" fmla="*/ 38 h 57"/>
                <a:gd name="T4" fmla="*/ 9 w 45"/>
                <a:gd name="T5" fmla="*/ 45 h 57"/>
                <a:gd name="T6" fmla="*/ 15 w 45"/>
                <a:gd name="T7" fmla="*/ 49 h 57"/>
                <a:gd name="T8" fmla="*/ 24 w 45"/>
                <a:gd name="T9" fmla="*/ 51 h 57"/>
                <a:gd name="T10" fmla="*/ 31 w 45"/>
                <a:gd name="T11" fmla="*/ 49 h 57"/>
                <a:gd name="T12" fmla="*/ 36 w 45"/>
                <a:gd name="T13" fmla="*/ 46 h 57"/>
                <a:gd name="T14" fmla="*/ 37 w 45"/>
                <a:gd name="T15" fmla="*/ 41 h 57"/>
                <a:gd name="T16" fmla="*/ 36 w 45"/>
                <a:gd name="T17" fmla="*/ 37 h 57"/>
                <a:gd name="T18" fmla="*/ 31 w 45"/>
                <a:gd name="T19" fmla="*/ 33 h 57"/>
                <a:gd name="T20" fmla="*/ 21 w 45"/>
                <a:gd name="T21" fmla="*/ 31 h 57"/>
                <a:gd name="T22" fmla="*/ 10 w 45"/>
                <a:gd name="T23" fmla="*/ 27 h 57"/>
                <a:gd name="T24" fmla="*/ 4 w 45"/>
                <a:gd name="T25" fmla="*/ 22 h 57"/>
                <a:gd name="T26" fmla="*/ 2 w 45"/>
                <a:gd name="T27" fmla="*/ 15 h 57"/>
                <a:gd name="T28" fmla="*/ 5 w 45"/>
                <a:gd name="T29" fmla="*/ 7 h 57"/>
                <a:gd name="T30" fmla="*/ 12 w 45"/>
                <a:gd name="T31" fmla="*/ 2 h 57"/>
                <a:gd name="T32" fmla="*/ 22 w 45"/>
                <a:gd name="T33" fmla="*/ 0 h 57"/>
                <a:gd name="T34" fmla="*/ 33 w 45"/>
                <a:gd name="T35" fmla="*/ 2 h 57"/>
                <a:gd name="T36" fmla="*/ 40 w 45"/>
                <a:gd name="T37" fmla="*/ 8 h 57"/>
                <a:gd name="T38" fmla="*/ 43 w 45"/>
                <a:gd name="T39" fmla="*/ 16 h 57"/>
                <a:gd name="T40" fmla="*/ 36 w 45"/>
                <a:gd name="T41" fmla="*/ 17 h 57"/>
                <a:gd name="T42" fmla="*/ 32 w 45"/>
                <a:gd name="T43" fmla="*/ 9 h 57"/>
                <a:gd name="T44" fmla="*/ 22 w 45"/>
                <a:gd name="T45" fmla="*/ 6 h 57"/>
                <a:gd name="T46" fmla="*/ 13 w 45"/>
                <a:gd name="T47" fmla="*/ 9 h 57"/>
                <a:gd name="T48" fmla="*/ 9 w 45"/>
                <a:gd name="T49" fmla="*/ 15 h 57"/>
                <a:gd name="T50" fmla="*/ 12 w 45"/>
                <a:gd name="T51" fmla="*/ 20 h 57"/>
                <a:gd name="T52" fmla="*/ 23 w 45"/>
                <a:gd name="T53" fmla="*/ 23 h 57"/>
                <a:gd name="T54" fmla="*/ 35 w 45"/>
                <a:gd name="T55" fmla="*/ 27 h 57"/>
                <a:gd name="T56" fmla="*/ 42 w 45"/>
                <a:gd name="T57" fmla="*/ 33 h 57"/>
                <a:gd name="T58" fmla="*/ 45 w 45"/>
                <a:gd name="T59" fmla="*/ 41 h 57"/>
                <a:gd name="T60" fmla="*/ 42 w 45"/>
                <a:gd name="T61" fmla="*/ 49 h 57"/>
                <a:gd name="T62" fmla="*/ 35 w 45"/>
                <a:gd name="T63" fmla="*/ 55 h 57"/>
                <a:gd name="T64" fmla="*/ 24 w 45"/>
                <a:gd name="T65" fmla="*/ 57 h 57"/>
                <a:gd name="T66" fmla="*/ 11 w 45"/>
                <a:gd name="T67" fmla="*/ 55 h 57"/>
                <a:gd name="T68" fmla="*/ 3 w 45"/>
                <a:gd name="T69" fmla="*/ 48 h 57"/>
                <a:gd name="T70" fmla="*/ 0 w 45"/>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7">
                  <a:moveTo>
                    <a:pt x="0" y="38"/>
                  </a:moveTo>
                  <a:cubicBezTo>
                    <a:pt x="7" y="38"/>
                    <a:pt x="7" y="38"/>
                    <a:pt x="7" y="38"/>
                  </a:cubicBezTo>
                  <a:cubicBezTo>
                    <a:pt x="8" y="41"/>
                    <a:pt x="8" y="43"/>
                    <a:pt x="9" y="45"/>
                  </a:cubicBezTo>
                  <a:cubicBezTo>
                    <a:pt x="11" y="46"/>
                    <a:pt x="13" y="48"/>
                    <a:pt x="15" y="49"/>
                  </a:cubicBezTo>
                  <a:cubicBezTo>
                    <a:pt x="18" y="50"/>
                    <a:pt x="20" y="51"/>
                    <a:pt x="24" y="51"/>
                  </a:cubicBezTo>
                  <a:cubicBezTo>
                    <a:pt x="26" y="51"/>
                    <a:pt x="29" y="50"/>
                    <a:pt x="31" y="49"/>
                  </a:cubicBezTo>
                  <a:cubicBezTo>
                    <a:pt x="33" y="49"/>
                    <a:pt x="35" y="47"/>
                    <a:pt x="36" y="46"/>
                  </a:cubicBezTo>
                  <a:cubicBezTo>
                    <a:pt x="37" y="45"/>
                    <a:pt x="37" y="43"/>
                    <a:pt x="37" y="41"/>
                  </a:cubicBezTo>
                  <a:cubicBezTo>
                    <a:pt x="37" y="39"/>
                    <a:pt x="37" y="38"/>
                    <a:pt x="36" y="37"/>
                  </a:cubicBezTo>
                  <a:cubicBezTo>
                    <a:pt x="35" y="35"/>
                    <a:pt x="33" y="34"/>
                    <a:pt x="31" y="33"/>
                  </a:cubicBezTo>
                  <a:cubicBezTo>
                    <a:pt x="29" y="33"/>
                    <a:pt x="26" y="32"/>
                    <a:pt x="21" y="31"/>
                  </a:cubicBezTo>
                  <a:cubicBezTo>
                    <a:pt x="16" y="29"/>
                    <a:pt x="12" y="28"/>
                    <a:pt x="10" y="27"/>
                  </a:cubicBezTo>
                  <a:cubicBezTo>
                    <a:pt x="8" y="26"/>
                    <a:pt x="6" y="24"/>
                    <a:pt x="4" y="22"/>
                  </a:cubicBezTo>
                  <a:cubicBezTo>
                    <a:pt x="3" y="20"/>
                    <a:pt x="2" y="18"/>
                    <a:pt x="2" y="15"/>
                  </a:cubicBezTo>
                  <a:cubicBezTo>
                    <a:pt x="2" y="12"/>
                    <a:pt x="3" y="10"/>
                    <a:pt x="5" y="7"/>
                  </a:cubicBezTo>
                  <a:cubicBezTo>
                    <a:pt x="6" y="5"/>
                    <a:pt x="9" y="3"/>
                    <a:pt x="12" y="2"/>
                  </a:cubicBezTo>
                  <a:cubicBezTo>
                    <a:pt x="15" y="0"/>
                    <a:pt x="18" y="0"/>
                    <a:pt x="22" y="0"/>
                  </a:cubicBezTo>
                  <a:cubicBezTo>
                    <a:pt x="26" y="0"/>
                    <a:pt x="30" y="0"/>
                    <a:pt x="33" y="2"/>
                  </a:cubicBezTo>
                  <a:cubicBezTo>
                    <a:pt x="36" y="3"/>
                    <a:pt x="38" y="5"/>
                    <a:pt x="40" y="8"/>
                  </a:cubicBezTo>
                  <a:cubicBezTo>
                    <a:pt x="42" y="10"/>
                    <a:pt x="43" y="13"/>
                    <a:pt x="43" y="16"/>
                  </a:cubicBezTo>
                  <a:cubicBezTo>
                    <a:pt x="36" y="17"/>
                    <a:pt x="36" y="17"/>
                    <a:pt x="36" y="17"/>
                  </a:cubicBezTo>
                  <a:cubicBezTo>
                    <a:pt x="35" y="13"/>
                    <a:pt x="34" y="11"/>
                    <a:pt x="32" y="9"/>
                  </a:cubicBezTo>
                  <a:cubicBezTo>
                    <a:pt x="30" y="7"/>
                    <a:pt x="27" y="6"/>
                    <a:pt x="22" y="6"/>
                  </a:cubicBezTo>
                  <a:cubicBezTo>
                    <a:pt x="18" y="6"/>
                    <a:pt x="15" y="7"/>
                    <a:pt x="13" y="9"/>
                  </a:cubicBezTo>
                  <a:cubicBezTo>
                    <a:pt x="10" y="10"/>
                    <a:pt x="9" y="12"/>
                    <a:pt x="9" y="15"/>
                  </a:cubicBezTo>
                  <a:cubicBezTo>
                    <a:pt x="9" y="17"/>
                    <a:pt x="10" y="18"/>
                    <a:pt x="12" y="20"/>
                  </a:cubicBezTo>
                  <a:cubicBezTo>
                    <a:pt x="13" y="21"/>
                    <a:pt x="17" y="22"/>
                    <a:pt x="23" y="23"/>
                  </a:cubicBezTo>
                  <a:cubicBezTo>
                    <a:pt x="29" y="25"/>
                    <a:pt x="33" y="26"/>
                    <a:pt x="35" y="27"/>
                  </a:cubicBezTo>
                  <a:cubicBezTo>
                    <a:pt x="38" y="29"/>
                    <a:pt x="41" y="30"/>
                    <a:pt x="42" y="33"/>
                  </a:cubicBezTo>
                  <a:cubicBezTo>
                    <a:pt x="44" y="35"/>
                    <a:pt x="45" y="38"/>
                    <a:pt x="45" y="41"/>
                  </a:cubicBezTo>
                  <a:cubicBezTo>
                    <a:pt x="45" y="44"/>
                    <a:pt x="44" y="46"/>
                    <a:pt x="42" y="49"/>
                  </a:cubicBezTo>
                  <a:cubicBezTo>
                    <a:pt x="40" y="52"/>
                    <a:pt x="38" y="54"/>
                    <a:pt x="35" y="55"/>
                  </a:cubicBezTo>
                  <a:cubicBezTo>
                    <a:pt x="32" y="57"/>
                    <a:pt x="28" y="57"/>
                    <a:pt x="24" y="57"/>
                  </a:cubicBezTo>
                  <a:cubicBezTo>
                    <a:pt x="19" y="57"/>
                    <a:pt x="15" y="57"/>
                    <a:pt x="11" y="55"/>
                  </a:cubicBezTo>
                  <a:cubicBezTo>
                    <a:pt x="8" y="54"/>
                    <a:pt x="5" y="51"/>
                    <a:pt x="3" y="48"/>
                  </a:cubicBezTo>
                  <a:cubicBezTo>
                    <a:pt x="1" y="45"/>
                    <a:pt x="0" y="42"/>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userDrawn="1"/>
          </p:nvSpPr>
          <p:spPr bwMode="auto">
            <a:xfrm>
              <a:off x="4537076" y="4624388"/>
              <a:ext cx="165100" cy="206375"/>
            </a:xfrm>
            <a:custGeom>
              <a:avLst/>
              <a:gdLst>
                <a:gd name="T0" fmla="*/ 43 w 104"/>
                <a:gd name="T1" fmla="*/ 130 h 130"/>
                <a:gd name="T2" fmla="*/ 43 w 104"/>
                <a:gd name="T3" fmla="*/ 14 h 130"/>
                <a:gd name="T4" fmla="*/ 0 w 104"/>
                <a:gd name="T5" fmla="*/ 14 h 130"/>
                <a:gd name="T6" fmla="*/ 0 w 104"/>
                <a:gd name="T7" fmla="*/ 0 h 130"/>
                <a:gd name="T8" fmla="*/ 104 w 104"/>
                <a:gd name="T9" fmla="*/ 0 h 130"/>
                <a:gd name="T10" fmla="*/ 104 w 104"/>
                <a:gd name="T11" fmla="*/ 14 h 130"/>
                <a:gd name="T12" fmla="*/ 62 w 104"/>
                <a:gd name="T13" fmla="*/ 14 h 130"/>
                <a:gd name="T14" fmla="*/ 62 w 104"/>
                <a:gd name="T15" fmla="*/ 130 h 130"/>
                <a:gd name="T16" fmla="*/ 43 w 10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30">
                  <a:moveTo>
                    <a:pt x="43" y="130"/>
                  </a:moveTo>
                  <a:lnTo>
                    <a:pt x="43" y="14"/>
                  </a:lnTo>
                  <a:lnTo>
                    <a:pt x="0" y="14"/>
                  </a:lnTo>
                  <a:lnTo>
                    <a:pt x="0" y="0"/>
                  </a:lnTo>
                  <a:lnTo>
                    <a:pt x="104" y="0"/>
                  </a:lnTo>
                  <a:lnTo>
                    <a:pt x="104" y="14"/>
                  </a:lnTo>
                  <a:lnTo>
                    <a:pt x="62" y="14"/>
                  </a:lnTo>
                  <a:lnTo>
                    <a:pt x="62" y="130"/>
                  </a:lnTo>
                  <a:lnTo>
                    <a:pt x="43"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noEditPoints="1"/>
            </p:cNvSpPr>
            <p:nvPr userDrawn="1"/>
          </p:nvSpPr>
          <p:spPr bwMode="auto">
            <a:xfrm>
              <a:off x="4829176" y="4624388"/>
              <a:ext cx="184150" cy="206375"/>
            </a:xfrm>
            <a:custGeom>
              <a:avLst/>
              <a:gdLst>
                <a:gd name="T0" fmla="*/ 0 w 49"/>
                <a:gd name="T1" fmla="*/ 55 h 55"/>
                <a:gd name="T2" fmla="*/ 0 w 49"/>
                <a:gd name="T3" fmla="*/ 0 h 55"/>
                <a:gd name="T4" fmla="*/ 24 w 49"/>
                <a:gd name="T5" fmla="*/ 0 h 55"/>
                <a:gd name="T6" fmla="*/ 36 w 49"/>
                <a:gd name="T7" fmla="*/ 1 h 55"/>
                <a:gd name="T8" fmla="*/ 42 w 49"/>
                <a:gd name="T9" fmla="*/ 6 h 55"/>
                <a:gd name="T10" fmla="*/ 44 w 49"/>
                <a:gd name="T11" fmla="*/ 15 h 55"/>
                <a:gd name="T12" fmla="*/ 40 w 49"/>
                <a:gd name="T13" fmla="*/ 25 h 55"/>
                <a:gd name="T14" fmla="*/ 28 w 49"/>
                <a:gd name="T15" fmla="*/ 30 h 55"/>
                <a:gd name="T16" fmla="*/ 33 w 49"/>
                <a:gd name="T17" fmla="*/ 33 h 55"/>
                <a:gd name="T18" fmla="*/ 39 w 49"/>
                <a:gd name="T19" fmla="*/ 40 h 55"/>
                <a:gd name="T20" fmla="*/ 49 w 49"/>
                <a:gd name="T21" fmla="*/ 55 h 55"/>
                <a:gd name="T22" fmla="*/ 39 w 49"/>
                <a:gd name="T23" fmla="*/ 55 h 55"/>
                <a:gd name="T24" fmla="*/ 32 w 49"/>
                <a:gd name="T25" fmla="*/ 44 h 55"/>
                <a:gd name="T26" fmla="*/ 27 w 49"/>
                <a:gd name="T27" fmla="*/ 36 h 55"/>
                <a:gd name="T28" fmla="*/ 23 w 49"/>
                <a:gd name="T29" fmla="*/ 32 h 55"/>
                <a:gd name="T30" fmla="*/ 20 w 49"/>
                <a:gd name="T31" fmla="*/ 31 h 55"/>
                <a:gd name="T32" fmla="*/ 16 w 49"/>
                <a:gd name="T33" fmla="*/ 31 h 55"/>
                <a:gd name="T34" fmla="*/ 7 w 49"/>
                <a:gd name="T35" fmla="*/ 31 h 55"/>
                <a:gd name="T36" fmla="*/ 7 w 49"/>
                <a:gd name="T37" fmla="*/ 55 h 55"/>
                <a:gd name="T38" fmla="*/ 0 w 49"/>
                <a:gd name="T39" fmla="*/ 55 h 55"/>
                <a:gd name="T40" fmla="*/ 7 w 49"/>
                <a:gd name="T41" fmla="*/ 24 h 55"/>
                <a:gd name="T42" fmla="*/ 23 w 49"/>
                <a:gd name="T43" fmla="*/ 24 h 55"/>
                <a:gd name="T44" fmla="*/ 31 w 49"/>
                <a:gd name="T45" fmla="*/ 23 h 55"/>
                <a:gd name="T46" fmla="*/ 35 w 49"/>
                <a:gd name="T47" fmla="*/ 20 h 55"/>
                <a:gd name="T48" fmla="*/ 37 w 49"/>
                <a:gd name="T49" fmla="*/ 15 h 55"/>
                <a:gd name="T50" fmla="*/ 34 w 49"/>
                <a:gd name="T51" fmla="*/ 8 h 55"/>
                <a:gd name="T52" fmla="*/ 25 w 49"/>
                <a:gd name="T53" fmla="*/ 6 h 55"/>
                <a:gd name="T54" fmla="*/ 7 w 49"/>
                <a:gd name="T55" fmla="*/ 6 h 55"/>
                <a:gd name="T56" fmla="*/ 7 w 49"/>
                <a:gd name="T5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5">
                  <a:moveTo>
                    <a:pt x="0" y="55"/>
                  </a:moveTo>
                  <a:cubicBezTo>
                    <a:pt x="0" y="0"/>
                    <a:pt x="0" y="0"/>
                    <a:pt x="0" y="0"/>
                  </a:cubicBezTo>
                  <a:cubicBezTo>
                    <a:pt x="24" y="0"/>
                    <a:pt x="24" y="0"/>
                    <a:pt x="24" y="0"/>
                  </a:cubicBezTo>
                  <a:cubicBezTo>
                    <a:pt x="29" y="0"/>
                    <a:pt x="33" y="0"/>
                    <a:pt x="36" y="1"/>
                  </a:cubicBezTo>
                  <a:cubicBezTo>
                    <a:pt x="38" y="2"/>
                    <a:pt x="40" y="4"/>
                    <a:pt x="42" y="6"/>
                  </a:cubicBezTo>
                  <a:cubicBezTo>
                    <a:pt x="43" y="9"/>
                    <a:pt x="44" y="12"/>
                    <a:pt x="44" y="15"/>
                  </a:cubicBezTo>
                  <a:cubicBezTo>
                    <a:pt x="44" y="19"/>
                    <a:pt x="43" y="22"/>
                    <a:pt x="40" y="25"/>
                  </a:cubicBezTo>
                  <a:cubicBezTo>
                    <a:pt x="38" y="28"/>
                    <a:pt x="34" y="29"/>
                    <a:pt x="28" y="30"/>
                  </a:cubicBezTo>
                  <a:cubicBezTo>
                    <a:pt x="30" y="31"/>
                    <a:pt x="32" y="32"/>
                    <a:pt x="33" y="33"/>
                  </a:cubicBezTo>
                  <a:cubicBezTo>
                    <a:pt x="35" y="35"/>
                    <a:pt x="37" y="37"/>
                    <a:pt x="39" y="40"/>
                  </a:cubicBezTo>
                  <a:cubicBezTo>
                    <a:pt x="49" y="55"/>
                    <a:pt x="49" y="55"/>
                    <a:pt x="49" y="55"/>
                  </a:cubicBezTo>
                  <a:cubicBezTo>
                    <a:pt x="39" y="55"/>
                    <a:pt x="39" y="55"/>
                    <a:pt x="39" y="55"/>
                  </a:cubicBezTo>
                  <a:cubicBezTo>
                    <a:pt x="32" y="44"/>
                    <a:pt x="32" y="44"/>
                    <a:pt x="32" y="44"/>
                  </a:cubicBezTo>
                  <a:cubicBezTo>
                    <a:pt x="30" y="40"/>
                    <a:pt x="28" y="38"/>
                    <a:pt x="27" y="36"/>
                  </a:cubicBezTo>
                  <a:cubicBezTo>
                    <a:pt x="25" y="34"/>
                    <a:pt x="24" y="33"/>
                    <a:pt x="23" y="32"/>
                  </a:cubicBezTo>
                  <a:cubicBezTo>
                    <a:pt x="22" y="32"/>
                    <a:pt x="21" y="31"/>
                    <a:pt x="20" y="31"/>
                  </a:cubicBezTo>
                  <a:cubicBezTo>
                    <a:pt x="19" y="31"/>
                    <a:pt x="17" y="31"/>
                    <a:pt x="16" y="31"/>
                  </a:cubicBezTo>
                  <a:cubicBezTo>
                    <a:pt x="7" y="31"/>
                    <a:pt x="7" y="31"/>
                    <a:pt x="7" y="31"/>
                  </a:cubicBezTo>
                  <a:cubicBezTo>
                    <a:pt x="7" y="55"/>
                    <a:pt x="7" y="55"/>
                    <a:pt x="7" y="55"/>
                  </a:cubicBezTo>
                  <a:lnTo>
                    <a:pt x="0" y="55"/>
                  </a:lnTo>
                  <a:close/>
                  <a:moveTo>
                    <a:pt x="7" y="24"/>
                  </a:moveTo>
                  <a:cubicBezTo>
                    <a:pt x="23" y="24"/>
                    <a:pt x="23" y="24"/>
                    <a:pt x="23" y="24"/>
                  </a:cubicBezTo>
                  <a:cubicBezTo>
                    <a:pt x="26" y="24"/>
                    <a:pt x="29" y="24"/>
                    <a:pt x="31" y="23"/>
                  </a:cubicBezTo>
                  <a:cubicBezTo>
                    <a:pt x="33" y="22"/>
                    <a:pt x="34" y="21"/>
                    <a:pt x="35" y="20"/>
                  </a:cubicBezTo>
                  <a:cubicBezTo>
                    <a:pt x="36" y="18"/>
                    <a:pt x="37" y="17"/>
                    <a:pt x="37" y="15"/>
                  </a:cubicBezTo>
                  <a:cubicBezTo>
                    <a:pt x="37" y="12"/>
                    <a:pt x="36" y="10"/>
                    <a:pt x="34" y="8"/>
                  </a:cubicBezTo>
                  <a:cubicBezTo>
                    <a:pt x="32" y="7"/>
                    <a:pt x="29" y="6"/>
                    <a:pt x="25" y="6"/>
                  </a:cubicBezTo>
                  <a:cubicBezTo>
                    <a:pt x="7" y="6"/>
                    <a:pt x="7" y="6"/>
                    <a:pt x="7" y="6"/>
                  </a:cubicBez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noEditPoints="1"/>
            </p:cNvSpPr>
            <p:nvPr userDrawn="1"/>
          </p:nvSpPr>
          <p:spPr bwMode="auto">
            <a:xfrm>
              <a:off x="5111751" y="4624388"/>
              <a:ext cx="193675" cy="206375"/>
            </a:xfrm>
            <a:custGeom>
              <a:avLst/>
              <a:gdLst>
                <a:gd name="T0" fmla="*/ 0 w 52"/>
                <a:gd name="T1" fmla="*/ 55 h 55"/>
                <a:gd name="T2" fmla="*/ 22 w 52"/>
                <a:gd name="T3" fmla="*/ 0 h 55"/>
                <a:gd name="T4" fmla="*/ 30 w 52"/>
                <a:gd name="T5" fmla="*/ 0 h 55"/>
                <a:gd name="T6" fmla="*/ 52 w 52"/>
                <a:gd name="T7" fmla="*/ 55 h 55"/>
                <a:gd name="T8" fmla="*/ 44 w 52"/>
                <a:gd name="T9" fmla="*/ 55 h 55"/>
                <a:gd name="T10" fmla="*/ 38 w 52"/>
                <a:gd name="T11" fmla="*/ 38 h 55"/>
                <a:gd name="T12" fmla="*/ 14 w 52"/>
                <a:gd name="T13" fmla="*/ 38 h 55"/>
                <a:gd name="T14" fmla="*/ 8 w 52"/>
                <a:gd name="T15" fmla="*/ 55 h 55"/>
                <a:gd name="T16" fmla="*/ 0 w 52"/>
                <a:gd name="T17" fmla="*/ 55 h 55"/>
                <a:gd name="T18" fmla="*/ 16 w 52"/>
                <a:gd name="T19" fmla="*/ 32 h 55"/>
                <a:gd name="T20" fmla="*/ 35 w 52"/>
                <a:gd name="T21" fmla="*/ 32 h 55"/>
                <a:gd name="T22" fmla="*/ 29 w 52"/>
                <a:gd name="T23" fmla="*/ 17 h 55"/>
                <a:gd name="T24" fmla="*/ 26 w 52"/>
                <a:gd name="T25" fmla="*/ 6 h 55"/>
                <a:gd name="T26" fmla="*/ 23 w 52"/>
                <a:gd name="T27" fmla="*/ 16 h 55"/>
                <a:gd name="T28" fmla="*/ 16 w 52"/>
                <a:gd name="T29" fmla="*/ 3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5">
                  <a:moveTo>
                    <a:pt x="0" y="55"/>
                  </a:moveTo>
                  <a:cubicBezTo>
                    <a:pt x="22" y="0"/>
                    <a:pt x="22" y="0"/>
                    <a:pt x="22" y="0"/>
                  </a:cubicBezTo>
                  <a:cubicBezTo>
                    <a:pt x="30" y="0"/>
                    <a:pt x="30" y="0"/>
                    <a:pt x="30" y="0"/>
                  </a:cubicBezTo>
                  <a:cubicBezTo>
                    <a:pt x="52" y="55"/>
                    <a:pt x="52" y="55"/>
                    <a:pt x="52" y="55"/>
                  </a:cubicBezTo>
                  <a:cubicBezTo>
                    <a:pt x="44" y="55"/>
                    <a:pt x="44" y="55"/>
                    <a:pt x="44" y="55"/>
                  </a:cubicBezTo>
                  <a:cubicBezTo>
                    <a:pt x="38" y="38"/>
                    <a:pt x="38" y="38"/>
                    <a:pt x="38" y="38"/>
                  </a:cubicBezTo>
                  <a:cubicBezTo>
                    <a:pt x="14" y="38"/>
                    <a:pt x="14" y="38"/>
                    <a:pt x="14" y="38"/>
                  </a:cubicBezTo>
                  <a:cubicBezTo>
                    <a:pt x="8" y="55"/>
                    <a:pt x="8" y="55"/>
                    <a:pt x="8" y="55"/>
                  </a:cubicBezTo>
                  <a:lnTo>
                    <a:pt x="0" y="55"/>
                  </a:lnTo>
                  <a:close/>
                  <a:moveTo>
                    <a:pt x="16" y="32"/>
                  </a:moveTo>
                  <a:cubicBezTo>
                    <a:pt x="35" y="32"/>
                    <a:pt x="35" y="32"/>
                    <a:pt x="35" y="32"/>
                  </a:cubicBezTo>
                  <a:cubicBezTo>
                    <a:pt x="29" y="17"/>
                    <a:pt x="29" y="17"/>
                    <a:pt x="29" y="17"/>
                  </a:cubicBezTo>
                  <a:cubicBezTo>
                    <a:pt x="28" y="12"/>
                    <a:pt x="26" y="9"/>
                    <a:pt x="26" y="6"/>
                  </a:cubicBezTo>
                  <a:cubicBezTo>
                    <a:pt x="25" y="9"/>
                    <a:pt x="24" y="13"/>
                    <a:pt x="23" y="16"/>
                  </a:cubicBezTo>
                  <a:lnTo>
                    <a:pt x="1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userDrawn="1"/>
          </p:nvSpPr>
          <p:spPr bwMode="auto">
            <a:xfrm>
              <a:off x="5426076" y="4624388"/>
              <a:ext cx="165100" cy="206375"/>
            </a:xfrm>
            <a:custGeom>
              <a:avLst/>
              <a:gdLst>
                <a:gd name="T0" fmla="*/ 0 w 104"/>
                <a:gd name="T1" fmla="*/ 130 h 130"/>
                <a:gd name="T2" fmla="*/ 0 w 104"/>
                <a:gd name="T3" fmla="*/ 0 h 130"/>
                <a:gd name="T4" fmla="*/ 19 w 104"/>
                <a:gd name="T5" fmla="*/ 0 h 130"/>
                <a:gd name="T6" fmla="*/ 87 w 104"/>
                <a:gd name="T7" fmla="*/ 102 h 130"/>
                <a:gd name="T8" fmla="*/ 87 w 104"/>
                <a:gd name="T9" fmla="*/ 0 h 130"/>
                <a:gd name="T10" fmla="*/ 104 w 104"/>
                <a:gd name="T11" fmla="*/ 0 h 130"/>
                <a:gd name="T12" fmla="*/ 104 w 104"/>
                <a:gd name="T13" fmla="*/ 130 h 130"/>
                <a:gd name="T14" fmla="*/ 85 w 104"/>
                <a:gd name="T15" fmla="*/ 130 h 130"/>
                <a:gd name="T16" fmla="*/ 16 w 104"/>
                <a:gd name="T17" fmla="*/ 28 h 130"/>
                <a:gd name="T18" fmla="*/ 16 w 104"/>
                <a:gd name="T19" fmla="*/ 130 h 130"/>
                <a:gd name="T20" fmla="*/ 0 w 104"/>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0">
                  <a:moveTo>
                    <a:pt x="0" y="130"/>
                  </a:moveTo>
                  <a:lnTo>
                    <a:pt x="0" y="0"/>
                  </a:lnTo>
                  <a:lnTo>
                    <a:pt x="19" y="0"/>
                  </a:lnTo>
                  <a:lnTo>
                    <a:pt x="87" y="102"/>
                  </a:lnTo>
                  <a:lnTo>
                    <a:pt x="87" y="0"/>
                  </a:lnTo>
                  <a:lnTo>
                    <a:pt x="104" y="0"/>
                  </a:lnTo>
                  <a:lnTo>
                    <a:pt x="104" y="130"/>
                  </a:lnTo>
                  <a:lnTo>
                    <a:pt x="85" y="130"/>
                  </a:lnTo>
                  <a:lnTo>
                    <a:pt x="16" y="28"/>
                  </a:lnTo>
                  <a:lnTo>
                    <a:pt x="16" y="130"/>
                  </a:lnTo>
                  <a:lnTo>
                    <a:pt x="0"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userDrawn="1"/>
          </p:nvSpPr>
          <p:spPr bwMode="auto">
            <a:xfrm>
              <a:off x="5722938" y="4621213"/>
              <a:ext cx="168275" cy="212725"/>
            </a:xfrm>
            <a:custGeom>
              <a:avLst/>
              <a:gdLst>
                <a:gd name="T0" fmla="*/ 0 w 45"/>
                <a:gd name="T1" fmla="*/ 38 h 57"/>
                <a:gd name="T2" fmla="*/ 7 w 45"/>
                <a:gd name="T3" fmla="*/ 38 h 57"/>
                <a:gd name="T4" fmla="*/ 10 w 45"/>
                <a:gd name="T5" fmla="*/ 45 h 57"/>
                <a:gd name="T6" fmla="*/ 15 w 45"/>
                <a:gd name="T7" fmla="*/ 49 h 57"/>
                <a:gd name="T8" fmla="*/ 24 w 45"/>
                <a:gd name="T9" fmla="*/ 51 h 57"/>
                <a:gd name="T10" fmla="*/ 31 w 45"/>
                <a:gd name="T11" fmla="*/ 49 h 57"/>
                <a:gd name="T12" fmla="*/ 36 w 45"/>
                <a:gd name="T13" fmla="*/ 46 h 57"/>
                <a:gd name="T14" fmla="*/ 38 w 45"/>
                <a:gd name="T15" fmla="*/ 41 h 57"/>
                <a:gd name="T16" fmla="*/ 36 w 45"/>
                <a:gd name="T17" fmla="*/ 37 h 57"/>
                <a:gd name="T18" fmla="*/ 31 w 45"/>
                <a:gd name="T19" fmla="*/ 33 h 57"/>
                <a:gd name="T20" fmla="*/ 21 w 45"/>
                <a:gd name="T21" fmla="*/ 31 h 57"/>
                <a:gd name="T22" fmla="*/ 10 w 45"/>
                <a:gd name="T23" fmla="*/ 27 h 57"/>
                <a:gd name="T24" fmla="*/ 5 w 45"/>
                <a:gd name="T25" fmla="*/ 22 h 57"/>
                <a:gd name="T26" fmla="*/ 3 w 45"/>
                <a:gd name="T27" fmla="*/ 15 h 57"/>
                <a:gd name="T28" fmla="*/ 5 w 45"/>
                <a:gd name="T29" fmla="*/ 7 h 57"/>
                <a:gd name="T30" fmla="*/ 12 w 45"/>
                <a:gd name="T31" fmla="*/ 2 h 57"/>
                <a:gd name="T32" fmla="*/ 22 w 45"/>
                <a:gd name="T33" fmla="*/ 0 h 57"/>
                <a:gd name="T34" fmla="*/ 33 w 45"/>
                <a:gd name="T35" fmla="*/ 2 h 57"/>
                <a:gd name="T36" fmla="*/ 40 w 45"/>
                <a:gd name="T37" fmla="*/ 8 h 57"/>
                <a:gd name="T38" fmla="*/ 43 w 45"/>
                <a:gd name="T39" fmla="*/ 16 h 57"/>
                <a:gd name="T40" fmla="*/ 36 w 45"/>
                <a:gd name="T41" fmla="*/ 17 h 57"/>
                <a:gd name="T42" fmla="*/ 32 w 45"/>
                <a:gd name="T43" fmla="*/ 9 h 57"/>
                <a:gd name="T44" fmla="*/ 22 w 45"/>
                <a:gd name="T45" fmla="*/ 6 h 57"/>
                <a:gd name="T46" fmla="*/ 13 w 45"/>
                <a:gd name="T47" fmla="*/ 9 h 57"/>
                <a:gd name="T48" fmla="*/ 10 w 45"/>
                <a:gd name="T49" fmla="*/ 15 h 57"/>
                <a:gd name="T50" fmla="*/ 12 w 45"/>
                <a:gd name="T51" fmla="*/ 20 h 57"/>
                <a:gd name="T52" fmla="*/ 23 w 45"/>
                <a:gd name="T53" fmla="*/ 23 h 57"/>
                <a:gd name="T54" fmla="*/ 35 w 45"/>
                <a:gd name="T55" fmla="*/ 27 h 57"/>
                <a:gd name="T56" fmla="*/ 42 w 45"/>
                <a:gd name="T57" fmla="*/ 33 h 57"/>
                <a:gd name="T58" fmla="*/ 45 w 45"/>
                <a:gd name="T59" fmla="*/ 41 h 57"/>
                <a:gd name="T60" fmla="*/ 42 w 45"/>
                <a:gd name="T61" fmla="*/ 49 h 57"/>
                <a:gd name="T62" fmla="*/ 35 w 45"/>
                <a:gd name="T63" fmla="*/ 55 h 57"/>
                <a:gd name="T64" fmla="*/ 24 w 45"/>
                <a:gd name="T65" fmla="*/ 57 h 57"/>
                <a:gd name="T66" fmla="*/ 12 w 45"/>
                <a:gd name="T67" fmla="*/ 55 h 57"/>
                <a:gd name="T68" fmla="*/ 4 w 45"/>
                <a:gd name="T69" fmla="*/ 48 h 57"/>
                <a:gd name="T70" fmla="*/ 0 w 45"/>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7">
                  <a:moveTo>
                    <a:pt x="0" y="38"/>
                  </a:moveTo>
                  <a:cubicBezTo>
                    <a:pt x="7" y="38"/>
                    <a:pt x="7" y="38"/>
                    <a:pt x="7" y="38"/>
                  </a:cubicBezTo>
                  <a:cubicBezTo>
                    <a:pt x="8" y="41"/>
                    <a:pt x="8" y="43"/>
                    <a:pt x="10" y="45"/>
                  </a:cubicBezTo>
                  <a:cubicBezTo>
                    <a:pt x="11" y="46"/>
                    <a:pt x="13" y="48"/>
                    <a:pt x="15" y="49"/>
                  </a:cubicBezTo>
                  <a:cubicBezTo>
                    <a:pt x="18" y="50"/>
                    <a:pt x="21" y="51"/>
                    <a:pt x="24" y="51"/>
                  </a:cubicBezTo>
                  <a:cubicBezTo>
                    <a:pt x="27" y="51"/>
                    <a:pt x="29" y="50"/>
                    <a:pt x="31" y="49"/>
                  </a:cubicBezTo>
                  <a:cubicBezTo>
                    <a:pt x="33" y="49"/>
                    <a:pt x="35" y="47"/>
                    <a:pt x="36" y="46"/>
                  </a:cubicBezTo>
                  <a:cubicBezTo>
                    <a:pt x="37" y="45"/>
                    <a:pt x="38" y="43"/>
                    <a:pt x="38" y="41"/>
                  </a:cubicBezTo>
                  <a:cubicBezTo>
                    <a:pt x="38" y="39"/>
                    <a:pt x="37" y="38"/>
                    <a:pt x="36" y="37"/>
                  </a:cubicBezTo>
                  <a:cubicBezTo>
                    <a:pt x="35" y="35"/>
                    <a:pt x="33" y="34"/>
                    <a:pt x="31" y="33"/>
                  </a:cubicBezTo>
                  <a:cubicBezTo>
                    <a:pt x="30" y="33"/>
                    <a:pt x="26" y="32"/>
                    <a:pt x="21" y="31"/>
                  </a:cubicBezTo>
                  <a:cubicBezTo>
                    <a:pt x="16" y="29"/>
                    <a:pt x="13" y="28"/>
                    <a:pt x="10" y="27"/>
                  </a:cubicBezTo>
                  <a:cubicBezTo>
                    <a:pt x="8" y="26"/>
                    <a:pt x="6" y="24"/>
                    <a:pt x="5" y="22"/>
                  </a:cubicBezTo>
                  <a:cubicBezTo>
                    <a:pt x="3" y="20"/>
                    <a:pt x="3" y="18"/>
                    <a:pt x="3" y="15"/>
                  </a:cubicBezTo>
                  <a:cubicBezTo>
                    <a:pt x="3" y="12"/>
                    <a:pt x="3" y="10"/>
                    <a:pt x="5" y="7"/>
                  </a:cubicBezTo>
                  <a:cubicBezTo>
                    <a:pt x="7" y="5"/>
                    <a:pt x="9" y="3"/>
                    <a:pt x="12" y="2"/>
                  </a:cubicBezTo>
                  <a:cubicBezTo>
                    <a:pt x="15" y="0"/>
                    <a:pt x="18" y="0"/>
                    <a:pt x="22" y="0"/>
                  </a:cubicBezTo>
                  <a:cubicBezTo>
                    <a:pt x="26" y="0"/>
                    <a:pt x="30" y="0"/>
                    <a:pt x="33" y="2"/>
                  </a:cubicBezTo>
                  <a:cubicBezTo>
                    <a:pt x="36" y="3"/>
                    <a:pt x="39" y="5"/>
                    <a:pt x="40" y="8"/>
                  </a:cubicBezTo>
                  <a:cubicBezTo>
                    <a:pt x="42" y="10"/>
                    <a:pt x="43" y="13"/>
                    <a:pt x="43" y="16"/>
                  </a:cubicBezTo>
                  <a:cubicBezTo>
                    <a:pt x="36" y="17"/>
                    <a:pt x="36" y="17"/>
                    <a:pt x="36" y="17"/>
                  </a:cubicBezTo>
                  <a:cubicBezTo>
                    <a:pt x="36" y="13"/>
                    <a:pt x="34" y="11"/>
                    <a:pt x="32" y="9"/>
                  </a:cubicBezTo>
                  <a:cubicBezTo>
                    <a:pt x="30" y="7"/>
                    <a:pt x="27" y="6"/>
                    <a:pt x="22" y="6"/>
                  </a:cubicBezTo>
                  <a:cubicBezTo>
                    <a:pt x="18" y="6"/>
                    <a:pt x="15" y="7"/>
                    <a:pt x="13" y="9"/>
                  </a:cubicBezTo>
                  <a:cubicBezTo>
                    <a:pt x="11" y="10"/>
                    <a:pt x="10" y="12"/>
                    <a:pt x="10" y="15"/>
                  </a:cubicBezTo>
                  <a:cubicBezTo>
                    <a:pt x="10" y="17"/>
                    <a:pt x="10" y="18"/>
                    <a:pt x="12" y="20"/>
                  </a:cubicBezTo>
                  <a:cubicBezTo>
                    <a:pt x="13" y="21"/>
                    <a:pt x="17" y="22"/>
                    <a:pt x="23" y="23"/>
                  </a:cubicBezTo>
                  <a:cubicBezTo>
                    <a:pt x="29" y="25"/>
                    <a:pt x="33" y="26"/>
                    <a:pt x="35" y="27"/>
                  </a:cubicBezTo>
                  <a:cubicBezTo>
                    <a:pt x="38" y="29"/>
                    <a:pt x="41" y="30"/>
                    <a:pt x="42" y="33"/>
                  </a:cubicBezTo>
                  <a:cubicBezTo>
                    <a:pt x="44" y="35"/>
                    <a:pt x="45" y="38"/>
                    <a:pt x="45" y="41"/>
                  </a:cubicBezTo>
                  <a:cubicBezTo>
                    <a:pt x="45" y="44"/>
                    <a:pt x="44" y="46"/>
                    <a:pt x="42" y="49"/>
                  </a:cubicBezTo>
                  <a:cubicBezTo>
                    <a:pt x="40" y="52"/>
                    <a:pt x="38" y="54"/>
                    <a:pt x="35" y="55"/>
                  </a:cubicBezTo>
                  <a:cubicBezTo>
                    <a:pt x="32" y="57"/>
                    <a:pt x="28" y="57"/>
                    <a:pt x="24" y="57"/>
                  </a:cubicBezTo>
                  <a:cubicBezTo>
                    <a:pt x="19" y="57"/>
                    <a:pt x="15" y="57"/>
                    <a:pt x="12" y="55"/>
                  </a:cubicBezTo>
                  <a:cubicBezTo>
                    <a:pt x="8" y="54"/>
                    <a:pt x="5" y="51"/>
                    <a:pt x="4" y="48"/>
                  </a:cubicBezTo>
                  <a:cubicBezTo>
                    <a:pt x="2" y="45"/>
                    <a:pt x="1" y="42"/>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userDrawn="1"/>
          </p:nvSpPr>
          <p:spPr bwMode="auto">
            <a:xfrm>
              <a:off x="6021388" y="4624388"/>
              <a:ext cx="200025" cy="206375"/>
            </a:xfrm>
            <a:custGeom>
              <a:avLst/>
              <a:gdLst>
                <a:gd name="T0" fmla="*/ 0 w 53"/>
                <a:gd name="T1" fmla="*/ 55 h 55"/>
                <a:gd name="T2" fmla="*/ 0 w 53"/>
                <a:gd name="T3" fmla="*/ 0 h 55"/>
                <a:gd name="T4" fmla="*/ 11 w 53"/>
                <a:gd name="T5" fmla="*/ 0 h 55"/>
                <a:gd name="T6" fmla="*/ 25 w 53"/>
                <a:gd name="T7" fmla="*/ 39 h 55"/>
                <a:gd name="T8" fmla="*/ 27 w 53"/>
                <a:gd name="T9" fmla="*/ 47 h 55"/>
                <a:gd name="T10" fmla="*/ 30 w 53"/>
                <a:gd name="T11" fmla="*/ 38 h 55"/>
                <a:gd name="T12" fmla="*/ 44 w 53"/>
                <a:gd name="T13" fmla="*/ 0 h 55"/>
                <a:gd name="T14" fmla="*/ 53 w 53"/>
                <a:gd name="T15" fmla="*/ 0 h 55"/>
                <a:gd name="T16" fmla="*/ 53 w 53"/>
                <a:gd name="T17" fmla="*/ 55 h 55"/>
                <a:gd name="T18" fmla="*/ 46 w 53"/>
                <a:gd name="T19" fmla="*/ 55 h 55"/>
                <a:gd name="T20" fmla="*/ 46 w 53"/>
                <a:gd name="T21" fmla="*/ 9 h 55"/>
                <a:gd name="T22" fmla="*/ 30 w 53"/>
                <a:gd name="T23" fmla="*/ 55 h 55"/>
                <a:gd name="T24" fmla="*/ 24 w 53"/>
                <a:gd name="T25" fmla="*/ 55 h 55"/>
                <a:gd name="T26" fmla="*/ 7 w 53"/>
                <a:gd name="T27" fmla="*/ 8 h 55"/>
                <a:gd name="T28" fmla="*/ 7 w 53"/>
                <a:gd name="T29" fmla="*/ 55 h 55"/>
                <a:gd name="T30" fmla="*/ 0 w 53"/>
                <a:gd name="T3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5">
                  <a:moveTo>
                    <a:pt x="0" y="55"/>
                  </a:moveTo>
                  <a:cubicBezTo>
                    <a:pt x="0" y="0"/>
                    <a:pt x="0" y="0"/>
                    <a:pt x="0" y="0"/>
                  </a:cubicBezTo>
                  <a:cubicBezTo>
                    <a:pt x="11" y="0"/>
                    <a:pt x="11" y="0"/>
                    <a:pt x="11" y="0"/>
                  </a:cubicBezTo>
                  <a:cubicBezTo>
                    <a:pt x="25" y="39"/>
                    <a:pt x="25" y="39"/>
                    <a:pt x="25" y="39"/>
                  </a:cubicBezTo>
                  <a:cubicBezTo>
                    <a:pt x="26" y="43"/>
                    <a:pt x="27" y="45"/>
                    <a:pt x="27" y="47"/>
                  </a:cubicBezTo>
                  <a:cubicBezTo>
                    <a:pt x="28" y="45"/>
                    <a:pt x="29" y="42"/>
                    <a:pt x="30" y="38"/>
                  </a:cubicBezTo>
                  <a:cubicBezTo>
                    <a:pt x="44" y="0"/>
                    <a:pt x="44" y="0"/>
                    <a:pt x="44" y="0"/>
                  </a:cubicBezTo>
                  <a:cubicBezTo>
                    <a:pt x="53" y="0"/>
                    <a:pt x="53" y="0"/>
                    <a:pt x="53" y="0"/>
                  </a:cubicBezTo>
                  <a:cubicBezTo>
                    <a:pt x="53" y="55"/>
                    <a:pt x="53" y="55"/>
                    <a:pt x="53" y="55"/>
                  </a:cubicBezTo>
                  <a:cubicBezTo>
                    <a:pt x="46" y="55"/>
                    <a:pt x="46" y="55"/>
                    <a:pt x="46" y="55"/>
                  </a:cubicBezTo>
                  <a:cubicBezTo>
                    <a:pt x="46" y="9"/>
                    <a:pt x="46" y="9"/>
                    <a:pt x="46" y="9"/>
                  </a:cubicBezTo>
                  <a:cubicBezTo>
                    <a:pt x="30" y="55"/>
                    <a:pt x="30" y="55"/>
                    <a:pt x="30" y="55"/>
                  </a:cubicBezTo>
                  <a:cubicBezTo>
                    <a:pt x="24" y="55"/>
                    <a:pt x="24" y="55"/>
                    <a:pt x="24" y="55"/>
                  </a:cubicBezTo>
                  <a:cubicBezTo>
                    <a:pt x="7" y="8"/>
                    <a:pt x="7" y="8"/>
                    <a:pt x="7" y="8"/>
                  </a:cubicBezTo>
                  <a:cubicBezTo>
                    <a:pt x="7" y="55"/>
                    <a:pt x="7" y="55"/>
                    <a:pt x="7" y="55"/>
                  </a:cubicBez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3"/>
            <p:cNvSpPr>
              <a:spLocks noChangeArrowheads="1"/>
            </p:cNvSpPr>
            <p:nvPr userDrawn="1"/>
          </p:nvSpPr>
          <p:spPr bwMode="auto">
            <a:xfrm>
              <a:off x="6367463" y="4624388"/>
              <a:ext cx="30163" cy="206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p:cNvSpPr>
            <p:nvPr userDrawn="1"/>
          </p:nvSpPr>
          <p:spPr bwMode="auto">
            <a:xfrm>
              <a:off x="6532563" y="4621213"/>
              <a:ext cx="165100" cy="212725"/>
            </a:xfrm>
            <a:custGeom>
              <a:avLst/>
              <a:gdLst>
                <a:gd name="T0" fmla="*/ 0 w 44"/>
                <a:gd name="T1" fmla="*/ 38 h 57"/>
                <a:gd name="T2" fmla="*/ 7 w 44"/>
                <a:gd name="T3" fmla="*/ 38 h 57"/>
                <a:gd name="T4" fmla="*/ 9 w 44"/>
                <a:gd name="T5" fmla="*/ 45 h 57"/>
                <a:gd name="T6" fmla="*/ 15 w 44"/>
                <a:gd name="T7" fmla="*/ 49 h 57"/>
                <a:gd name="T8" fmla="*/ 23 w 44"/>
                <a:gd name="T9" fmla="*/ 51 h 57"/>
                <a:gd name="T10" fmla="*/ 31 w 44"/>
                <a:gd name="T11" fmla="*/ 49 h 57"/>
                <a:gd name="T12" fmla="*/ 36 w 44"/>
                <a:gd name="T13" fmla="*/ 46 h 57"/>
                <a:gd name="T14" fmla="*/ 37 w 44"/>
                <a:gd name="T15" fmla="*/ 41 h 57"/>
                <a:gd name="T16" fmla="*/ 36 w 44"/>
                <a:gd name="T17" fmla="*/ 37 h 57"/>
                <a:gd name="T18" fmla="*/ 31 w 44"/>
                <a:gd name="T19" fmla="*/ 33 h 57"/>
                <a:gd name="T20" fmla="*/ 21 w 44"/>
                <a:gd name="T21" fmla="*/ 31 h 57"/>
                <a:gd name="T22" fmla="*/ 10 w 44"/>
                <a:gd name="T23" fmla="*/ 27 h 57"/>
                <a:gd name="T24" fmla="*/ 4 w 44"/>
                <a:gd name="T25" fmla="*/ 22 h 57"/>
                <a:gd name="T26" fmla="*/ 2 w 44"/>
                <a:gd name="T27" fmla="*/ 15 h 57"/>
                <a:gd name="T28" fmla="*/ 4 w 44"/>
                <a:gd name="T29" fmla="*/ 7 h 57"/>
                <a:gd name="T30" fmla="*/ 11 w 44"/>
                <a:gd name="T31" fmla="*/ 2 h 57"/>
                <a:gd name="T32" fmla="*/ 22 w 44"/>
                <a:gd name="T33" fmla="*/ 0 h 57"/>
                <a:gd name="T34" fmla="*/ 33 w 44"/>
                <a:gd name="T35" fmla="*/ 2 h 57"/>
                <a:gd name="T36" fmla="*/ 40 w 44"/>
                <a:gd name="T37" fmla="*/ 8 h 57"/>
                <a:gd name="T38" fmla="*/ 43 w 44"/>
                <a:gd name="T39" fmla="*/ 16 h 57"/>
                <a:gd name="T40" fmla="*/ 35 w 44"/>
                <a:gd name="T41" fmla="*/ 17 h 57"/>
                <a:gd name="T42" fmla="*/ 32 w 44"/>
                <a:gd name="T43" fmla="*/ 9 h 57"/>
                <a:gd name="T44" fmla="*/ 22 w 44"/>
                <a:gd name="T45" fmla="*/ 6 h 57"/>
                <a:gd name="T46" fmla="*/ 12 w 44"/>
                <a:gd name="T47" fmla="*/ 9 h 57"/>
                <a:gd name="T48" fmla="*/ 9 w 44"/>
                <a:gd name="T49" fmla="*/ 15 h 57"/>
                <a:gd name="T50" fmla="*/ 11 w 44"/>
                <a:gd name="T51" fmla="*/ 20 h 57"/>
                <a:gd name="T52" fmla="*/ 22 w 44"/>
                <a:gd name="T53" fmla="*/ 23 h 57"/>
                <a:gd name="T54" fmla="*/ 35 w 44"/>
                <a:gd name="T55" fmla="*/ 27 h 57"/>
                <a:gd name="T56" fmla="*/ 42 w 44"/>
                <a:gd name="T57" fmla="*/ 33 h 57"/>
                <a:gd name="T58" fmla="*/ 44 w 44"/>
                <a:gd name="T59" fmla="*/ 41 h 57"/>
                <a:gd name="T60" fmla="*/ 42 w 44"/>
                <a:gd name="T61" fmla="*/ 49 h 57"/>
                <a:gd name="T62" fmla="*/ 34 w 44"/>
                <a:gd name="T63" fmla="*/ 55 h 57"/>
                <a:gd name="T64" fmla="*/ 24 w 44"/>
                <a:gd name="T65" fmla="*/ 57 h 57"/>
                <a:gd name="T66" fmla="*/ 11 w 44"/>
                <a:gd name="T67" fmla="*/ 55 h 57"/>
                <a:gd name="T68" fmla="*/ 3 w 44"/>
                <a:gd name="T69" fmla="*/ 48 h 57"/>
                <a:gd name="T70" fmla="*/ 0 w 44"/>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7">
                  <a:moveTo>
                    <a:pt x="0" y="38"/>
                  </a:moveTo>
                  <a:cubicBezTo>
                    <a:pt x="7" y="38"/>
                    <a:pt x="7" y="38"/>
                    <a:pt x="7" y="38"/>
                  </a:cubicBezTo>
                  <a:cubicBezTo>
                    <a:pt x="7" y="41"/>
                    <a:pt x="8" y="43"/>
                    <a:pt x="9" y="45"/>
                  </a:cubicBezTo>
                  <a:cubicBezTo>
                    <a:pt x="10" y="46"/>
                    <a:pt x="12" y="48"/>
                    <a:pt x="15" y="49"/>
                  </a:cubicBezTo>
                  <a:cubicBezTo>
                    <a:pt x="17" y="50"/>
                    <a:pt x="20" y="51"/>
                    <a:pt x="23" y="51"/>
                  </a:cubicBezTo>
                  <a:cubicBezTo>
                    <a:pt x="26" y="51"/>
                    <a:pt x="29" y="50"/>
                    <a:pt x="31" y="49"/>
                  </a:cubicBezTo>
                  <a:cubicBezTo>
                    <a:pt x="33" y="49"/>
                    <a:pt x="34" y="47"/>
                    <a:pt x="36" y="46"/>
                  </a:cubicBezTo>
                  <a:cubicBezTo>
                    <a:pt x="37" y="45"/>
                    <a:pt x="37" y="43"/>
                    <a:pt x="37" y="41"/>
                  </a:cubicBezTo>
                  <a:cubicBezTo>
                    <a:pt x="37" y="39"/>
                    <a:pt x="37" y="38"/>
                    <a:pt x="36" y="37"/>
                  </a:cubicBezTo>
                  <a:cubicBezTo>
                    <a:pt x="35" y="35"/>
                    <a:pt x="33" y="34"/>
                    <a:pt x="31" y="33"/>
                  </a:cubicBezTo>
                  <a:cubicBezTo>
                    <a:pt x="29" y="33"/>
                    <a:pt x="26" y="32"/>
                    <a:pt x="21" y="31"/>
                  </a:cubicBezTo>
                  <a:cubicBezTo>
                    <a:pt x="16" y="29"/>
                    <a:pt x="12" y="28"/>
                    <a:pt x="10" y="27"/>
                  </a:cubicBezTo>
                  <a:cubicBezTo>
                    <a:pt x="7" y="26"/>
                    <a:pt x="5" y="24"/>
                    <a:pt x="4" y="22"/>
                  </a:cubicBezTo>
                  <a:cubicBezTo>
                    <a:pt x="3" y="20"/>
                    <a:pt x="2" y="18"/>
                    <a:pt x="2" y="15"/>
                  </a:cubicBezTo>
                  <a:cubicBezTo>
                    <a:pt x="2" y="12"/>
                    <a:pt x="3" y="10"/>
                    <a:pt x="4" y="7"/>
                  </a:cubicBezTo>
                  <a:cubicBezTo>
                    <a:pt x="6" y="5"/>
                    <a:pt x="8" y="3"/>
                    <a:pt x="11" y="2"/>
                  </a:cubicBezTo>
                  <a:cubicBezTo>
                    <a:pt x="14" y="0"/>
                    <a:pt x="18" y="0"/>
                    <a:pt x="22" y="0"/>
                  </a:cubicBezTo>
                  <a:cubicBezTo>
                    <a:pt x="26" y="0"/>
                    <a:pt x="29" y="0"/>
                    <a:pt x="33" y="2"/>
                  </a:cubicBezTo>
                  <a:cubicBezTo>
                    <a:pt x="36" y="3"/>
                    <a:pt x="38" y="5"/>
                    <a:pt x="40" y="8"/>
                  </a:cubicBezTo>
                  <a:cubicBezTo>
                    <a:pt x="41" y="10"/>
                    <a:pt x="42" y="13"/>
                    <a:pt x="43" y="16"/>
                  </a:cubicBezTo>
                  <a:cubicBezTo>
                    <a:pt x="35" y="17"/>
                    <a:pt x="35" y="17"/>
                    <a:pt x="35" y="17"/>
                  </a:cubicBezTo>
                  <a:cubicBezTo>
                    <a:pt x="35" y="13"/>
                    <a:pt x="34" y="11"/>
                    <a:pt x="32" y="9"/>
                  </a:cubicBezTo>
                  <a:cubicBezTo>
                    <a:pt x="29" y="7"/>
                    <a:pt x="26" y="6"/>
                    <a:pt x="22" y="6"/>
                  </a:cubicBezTo>
                  <a:cubicBezTo>
                    <a:pt x="17" y="6"/>
                    <a:pt x="14" y="7"/>
                    <a:pt x="12" y="9"/>
                  </a:cubicBezTo>
                  <a:cubicBezTo>
                    <a:pt x="10" y="10"/>
                    <a:pt x="9" y="12"/>
                    <a:pt x="9" y="15"/>
                  </a:cubicBezTo>
                  <a:cubicBezTo>
                    <a:pt x="9" y="17"/>
                    <a:pt x="10" y="18"/>
                    <a:pt x="11" y="20"/>
                  </a:cubicBezTo>
                  <a:cubicBezTo>
                    <a:pt x="13" y="21"/>
                    <a:pt x="16" y="22"/>
                    <a:pt x="22" y="23"/>
                  </a:cubicBezTo>
                  <a:cubicBezTo>
                    <a:pt x="28" y="25"/>
                    <a:pt x="32" y="26"/>
                    <a:pt x="35" y="27"/>
                  </a:cubicBezTo>
                  <a:cubicBezTo>
                    <a:pt x="38" y="29"/>
                    <a:pt x="40" y="30"/>
                    <a:pt x="42" y="33"/>
                  </a:cubicBezTo>
                  <a:cubicBezTo>
                    <a:pt x="43" y="35"/>
                    <a:pt x="44" y="38"/>
                    <a:pt x="44" y="41"/>
                  </a:cubicBezTo>
                  <a:cubicBezTo>
                    <a:pt x="44" y="44"/>
                    <a:pt x="43" y="46"/>
                    <a:pt x="42" y="49"/>
                  </a:cubicBezTo>
                  <a:cubicBezTo>
                    <a:pt x="40" y="52"/>
                    <a:pt x="38" y="54"/>
                    <a:pt x="34" y="55"/>
                  </a:cubicBezTo>
                  <a:cubicBezTo>
                    <a:pt x="31" y="57"/>
                    <a:pt x="28" y="57"/>
                    <a:pt x="24" y="57"/>
                  </a:cubicBezTo>
                  <a:cubicBezTo>
                    <a:pt x="19" y="57"/>
                    <a:pt x="14" y="57"/>
                    <a:pt x="11" y="55"/>
                  </a:cubicBezTo>
                  <a:cubicBezTo>
                    <a:pt x="8" y="54"/>
                    <a:pt x="5" y="51"/>
                    <a:pt x="3" y="48"/>
                  </a:cubicBezTo>
                  <a:cubicBezTo>
                    <a:pt x="1" y="45"/>
                    <a:pt x="0" y="42"/>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userDrawn="1"/>
          </p:nvSpPr>
          <p:spPr bwMode="auto">
            <a:xfrm>
              <a:off x="6824663" y="4621213"/>
              <a:ext cx="165100" cy="212725"/>
            </a:xfrm>
            <a:custGeom>
              <a:avLst/>
              <a:gdLst>
                <a:gd name="T0" fmla="*/ 0 w 44"/>
                <a:gd name="T1" fmla="*/ 38 h 57"/>
                <a:gd name="T2" fmla="*/ 6 w 44"/>
                <a:gd name="T3" fmla="*/ 38 h 57"/>
                <a:gd name="T4" fmla="*/ 9 w 44"/>
                <a:gd name="T5" fmla="*/ 45 h 57"/>
                <a:gd name="T6" fmla="*/ 14 w 44"/>
                <a:gd name="T7" fmla="*/ 49 h 57"/>
                <a:gd name="T8" fmla="*/ 23 w 44"/>
                <a:gd name="T9" fmla="*/ 51 h 57"/>
                <a:gd name="T10" fmla="*/ 30 w 44"/>
                <a:gd name="T11" fmla="*/ 49 h 57"/>
                <a:gd name="T12" fmla="*/ 35 w 44"/>
                <a:gd name="T13" fmla="*/ 46 h 57"/>
                <a:gd name="T14" fmla="*/ 37 w 44"/>
                <a:gd name="T15" fmla="*/ 41 h 57"/>
                <a:gd name="T16" fmla="*/ 35 w 44"/>
                <a:gd name="T17" fmla="*/ 37 h 57"/>
                <a:gd name="T18" fmla="*/ 30 w 44"/>
                <a:gd name="T19" fmla="*/ 33 h 57"/>
                <a:gd name="T20" fmla="*/ 20 w 44"/>
                <a:gd name="T21" fmla="*/ 31 h 57"/>
                <a:gd name="T22" fmla="*/ 10 w 44"/>
                <a:gd name="T23" fmla="*/ 27 h 57"/>
                <a:gd name="T24" fmla="*/ 4 w 44"/>
                <a:gd name="T25" fmla="*/ 22 h 57"/>
                <a:gd name="T26" fmla="*/ 2 w 44"/>
                <a:gd name="T27" fmla="*/ 15 h 57"/>
                <a:gd name="T28" fmla="*/ 4 w 44"/>
                <a:gd name="T29" fmla="*/ 7 h 57"/>
                <a:gd name="T30" fmla="*/ 11 w 44"/>
                <a:gd name="T31" fmla="*/ 2 h 57"/>
                <a:gd name="T32" fmla="*/ 21 w 44"/>
                <a:gd name="T33" fmla="*/ 0 h 57"/>
                <a:gd name="T34" fmla="*/ 32 w 44"/>
                <a:gd name="T35" fmla="*/ 2 h 57"/>
                <a:gd name="T36" fmla="*/ 39 w 44"/>
                <a:gd name="T37" fmla="*/ 8 h 57"/>
                <a:gd name="T38" fmla="*/ 42 w 44"/>
                <a:gd name="T39" fmla="*/ 16 h 57"/>
                <a:gd name="T40" fmla="*/ 35 w 44"/>
                <a:gd name="T41" fmla="*/ 17 h 57"/>
                <a:gd name="T42" fmla="*/ 31 w 44"/>
                <a:gd name="T43" fmla="*/ 9 h 57"/>
                <a:gd name="T44" fmla="*/ 22 w 44"/>
                <a:gd name="T45" fmla="*/ 6 h 57"/>
                <a:gd name="T46" fmla="*/ 12 w 44"/>
                <a:gd name="T47" fmla="*/ 9 h 57"/>
                <a:gd name="T48" fmla="*/ 9 w 44"/>
                <a:gd name="T49" fmla="*/ 15 h 57"/>
                <a:gd name="T50" fmla="*/ 11 w 44"/>
                <a:gd name="T51" fmla="*/ 20 h 57"/>
                <a:gd name="T52" fmla="*/ 22 w 44"/>
                <a:gd name="T53" fmla="*/ 23 h 57"/>
                <a:gd name="T54" fmla="*/ 34 w 44"/>
                <a:gd name="T55" fmla="*/ 27 h 57"/>
                <a:gd name="T56" fmla="*/ 41 w 44"/>
                <a:gd name="T57" fmla="*/ 33 h 57"/>
                <a:gd name="T58" fmla="*/ 44 w 44"/>
                <a:gd name="T59" fmla="*/ 41 h 57"/>
                <a:gd name="T60" fmla="*/ 41 w 44"/>
                <a:gd name="T61" fmla="*/ 49 h 57"/>
                <a:gd name="T62" fmla="*/ 34 w 44"/>
                <a:gd name="T63" fmla="*/ 55 h 57"/>
                <a:gd name="T64" fmla="*/ 23 w 44"/>
                <a:gd name="T65" fmla="*/ 57 h 57"/>
                <a:gd name="T66" fmla="*/ 11 w 44"/>
                <a:gd name="T67" fmla="*/ 55 h 57"/>
                <a:gd name="T68" fmla="*/ 3 w 44"/>
                <a:gd name="T69" fmla="*/ 48 h 57"/>
                <a:gd name="T70" fmla="*/ 0 w 44"/>
                <a:gd name="T7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7">
                  <a:moveTo>
                    <a:pt x="0" y="38"/>
                  </a:moveTo>
                  <a:cubicBezTo>
                    <a:pt x="6" y="38"/>
                    <a:pt x="6" y="38"/>
                    <a:pt x="6" y="38"/>
                  </a:cubicBezTo>
                  <a:cubicBezTo>
                    <a:pt x="7" y="41"/>
                    <a:pt x="8" y="43"/>
                    <a:pt x="9" y="45"/>
                  </a:cubicBezTo>
                  <a:cubicBezTo>
                    <a:pt x="10" y="46"/>
                    <a:pt x="12" y="48"/>
                    <a:pt x="14" y="49"/>
                  </a:cubicBezTo>
                  <a:cubicBezTo>
                    <a:pt x="17" y="50"/>
                    <a:pt x="20" y="51"/>
                    <a:pt x="23" y="51"/>
                  </a:cubicBezTo>
                  <a:cubicBezTo>
                    <a:pt x="26" y="51"/>
                    <a:pt x="28" y="50"/>
                    <a:pt x="30" y="49"/>
                  </a:cubicBezTo>
                  <a:cubicBezTo>
                    <a:pt x="32" y="49"/>
                    <a:pt x="34" y="47"/>
                    <a:pt x="35" y="46"/>
                  </a:cubicBezTo>
                  <a:cubicBezTo>
                    <a:pt x="36" y="45"/>
                    <a:pt x="37" y="43"/>
                    <a:pt x="37" y="41"/>
                  </a:cubicBezTo>
                  <a:cubicBezTo>
                    <a:pt x="37" y="39"/>
                    <a:pt x="36" y="38"/>
                    <a:pt x="35" y="37"/>
                  </a:cubicBezTo>
                  <a:cubicBezTo>
                    <a:pt x="34" y="35"/>
                    <a:pt x="33" y="34"/>
                    <a:pt x="30" y="33"/>
                  </a:cubicBezTo>
                  <a:cubicBezTo>
                    <a:pt x="29" y="33"/>
                    <a:pt x="25" y="32"/>
                    <a:pt x="20" y="31"/>
                  </a:cubicBezTo>
                  <a:cubicBezTo>
                    <a:pt x="15" y="29"/>
                    <a:pt x="12" y="28"/>
                    <a:pt x="10" y="27"/>
                  </a:cubicBezTo>
                  <a:cubicBezTo>
                    <a:pt x="7" y="26"/>
                    <a:pt x="5" y="24"/>
                    <a:pt x="4" y="22"/>
                  </a:cubicBezTo>
                  <a:cubicBezTo>
                    <a:pt x="2" y="20"/>
                    <a:pt x="2" y="18"/>
                    <a:pt x="2" y="15"/>
                  </a:cubicBezTo>
                  <a:cubicBezTo>
                    <a:pt x="2" y="12"/>
                    <a:pt x="2" y="10"/>
                    <a:pt x="4" y="7"/>
                  </a:cubicBezTo>
                  <a:cubicBezTo>
                    <a:pt x="6" y="5"/>
                    <a:pt x="8" y="3"/>
                    <a:pt x="11" y="2"/>
                  </a:cubicBezTo>
                  <a:cubicBezTo>
                    <a:pt x="14" y="0"/>
                    <a:pt x="17" y="0"/>
                    <a:pt x="21" y="0"/>
                  </a:cubicBezTo>
                  <a:cubicBezTo>
                    <a:pt x="25" y="0"/>
                    <a:pt x="29" y="0"/>
                    <a:pt x="32" y="2"/>
                  </a:cubicBezTo>
                  <a:cubicBezTo>
                    <a:pt x="35" y="3"/>
                    <a:pt x="38" y="5"/>
                    <a:pt x="39" y="8"/>
                  </a:cubicBezTo>
                  <a:cubicBezTo>
                    <a:pt x="41" y="10"/>
                    <a:pt x="42" y="13"/>
                    <a:pt x="42" y="16"/>
                  </a:cubicBezTo>
                  <a:cubicBezTo>
                    <a:pt x="35" y="17"/>
                    <a:pt x="35" y="17"/>
                    <a:pt x="35" y="17"/>
                  </a:cubicBezTo>
                  <a:cubicBezTo>
                    <a:pt x="35" y="13"/>
                    <a:pt x="33" y="11"/>
                    <a:pt x="31" y="9"/>
                  </a:cubicBezTo>
                  <a:cubicBezTo>
                    <a:pt x="29" y="7"/>
                    <a:pt x="26" y="6"/>
                    <a:pt x="22" y="6"/>
                  </a:cubicBezTo>
                  <a:cubicBezTo>
                    <a:pt x="17" y="6"/>
                    <a:pt x="14" y="7"/>
                    <a:pt x="12" y="9"/>
                  </a:cubicBezTo>
                  <a:cubicBezTo>
                    <a:pt x="10" y="10"/>
                    <a:pt x="9" y="12"/>
                    <a:pt x="9" y="15"/>
                  </a:cubicBezTo>
                  <a:cubicBezTo>
                    <a:pt x="9" y="17"/>
                    <a:pt x="9" y="18"/>
                    <a:pt x="11" y="20"/>
                  </a:cubicBezTo>
                  <a:cubicBezTo>
                    <a:pt x="12" y="21"/>
                    <a:pt x="16" y="22"/>
                    <a:pt x="22" y="23"/>
                  </a:cubicBezTo>
                  <a:cubicBezTo>
                    <a:pt x="28" y="25"/>
                    <a:pt x="32" y="26"/>
                    <a:pt x="34" y="27"/>
                  </a:cubicBezTo>
                  <a:cubicBezTo>
                    <a:pt x="38" y="29"/>
                    <a:pt x="40" y="30"/>
                    <a:pt x="41" y="33"/>
                  </a:cubicBezTo>
                  <a:cubicBezTo>
                    <a:pt x="43" y="35"/>
                    <a:pt x="44" y="38"/>
                    <a:pt x="44" y="41"/>
                  </a:cubicBezTo>
                  <a:cubicBezTo>
                    <a:pt x="44" y="44"/>
                    <a:pt x="43" y="46"/>
                    <a:pt x="41" y="49"/>
                  </a:cubicBezTo>
                  <a:cubicBezTo>
                    <a:pt x="40" y="52"/>
                    <a:pt x="37" y="54"/>
                    <a:pt x="34" y="55"/>
                  </a:cubicBezTo>
                  <a:cubicBezTo>
                    <a:pt x="31" y="57"/>
                    <a:pt x="27" y="57"/>
                    <a:pt x="23" y="57"/>
                  </a:cubicBezTo>
                  <a:cubicBezTo>
                    <a:pt x="18" y="57"/>
                    <a:pt x="14" y="57"/>
                    <a:pt x="11" y="55"/>
                  </a:cubicBezTo>
                  <a:cubicBezTo>
                    <a:pt x="7" y="54"/>
                    <a:pt x="5" y="51"/>
                    <a:pt x="3" y="48"/>
                  </a:cubicBezTo>
                  <a:cubicBezTo>
                    <a:pt x="1" y="45"/>
                    <a:pt x="0" y="42"/>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 name="Rectangle 26"/>
            <p:cNvSpPr>
              <a:spLocks noChangeArrowheads="1"/>
            </p:cNvSpPr>
            <p:nvPr userDrawn="1"/>
          </p:nvSpPr>
          <p:spPr bwMode="auto">
            <a:xfrm>
              <a:off x="7127876" y="4624388"/>
              <a:ext cx="26988" cy="206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5" name="Freeform 27"/>
            <p:cNvSpPr>
              <a:spLocks noEditPoints="1"/>
            </p:cNvSpPr>
            <p:nvPr userDrawn="1"/>
          </p:nvSpPr>
          <p:spPr bwMode="auto">
            <a:xfrm>
              <a:off x="7292976" y="4621213"/>
              <a:ext cx="198438" cy="212725"/>
            </a:xfrm>
            <a:custGeom>
              <a:avLst/>
              <a:gdLst>
                <a:gd name="T0" fmla="*/ 0 w 53"/>
                <a:gd name="T1" fmla="*/ 29 h 57"/>
                <a:gd name="T2" fmla="*/ 7 w 53"/>
                <a:gd name="T3" fmla="*/ 8 h 57"/>
                <a:gd name="T4" fmla="*/ 26 w 53"/>
                <a:gd name="T5" fmla="*/ 0 h 57"/>
                <a:gd name="T6" fmla="*/ 40 w 53"/>
                <a:gd name="T7" fmla="*/ 3 h 57"/>
                <a:gd name="T8" fmla="*/ 50 w 53"/>
                <a:gd name="T9" fmla="*/ 14 h 57"/>
                <a:gd name="T10" fmla="*/ 53 w 53"/>
                <a:gd name="T11" fmla="*/ 29 h 57"/>
                <a:gd name="T12" fmla="*/ 50 w 53"/>
                <a:gd name="T13" fmla="*/ 44 h 57"/>
                <a:gd name="T14" fmla="*/ 40 w 53"/>
                <a:gd name="T15" fmla="*/ 54 h 57"/>
                <a:gd name="T16" fmla="*/ 26 w 53"/>
                <a:gd name="T17" fmla="*/ 57 h 57"/>
                <a:gd name="T18" fmla="*/ 12 w 53"/>
                <a:gd name="T19" fmla="*/ 53 h 57"/>
                <a:gd name="T20" fmla="*/ 3 w 53"/>
                <a:gd name="T21" fmla="*/ 43 h 57"/>
                <a:gd name="T22" fmla="*/ 0 w 53"/>
                <a:gd name="T23" fmla="*/ 29 h 57"/>
                <a:gd name="T24" fmla="*/ 7 w 53"/>
                <a:gd name="T25" fmla="*/ 29 h 57"/>
                <a:gd name="T26" fmla="*/ 13 w 53"/>
                <a:gd name="T27" fmla="*/ 45 h 57"/>
                <a:gd name="T28" fmla="*/ 26 w 53"/>
                <a:gd name="T29" fmla="*/ 51 h 57"/>
                <a:gd name="T30" fmla="*/ 40 w 53"/>
                <a:gd name="T31" fmla="*/ 45 h 57"/>
                <a:gd name="T32" fmla="*/ 45 w 53"/>
                <a:gd name="T33" fmla="*/ 29 h 57"/>
                <a:gd name="T34" fmla="*/ 43 w 53"/>
                <a:gd name="T35" fmla="*/ 17 h 57"/>
                <a:gd name="T36" fmla="*/ 36 w 53"/>
                <a:gd name="T37" fmla="*/ 9 h 57"/>
                <a:gd name="T38" fmla="*/ 26 w 53"/>
                <a:gd name="T39" fmla="*/ 6 h 57"/>
                <a:gd name="T40" fmla="*/ 13 w 53"/>
                <a:gd name="T41" fmla="*/ 11 h 57"/>
                <a:gd name="T42" fmla="*/ 7 w 53"/>
                <a:gd name="T43"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57">
                  <a:moveTo>
                    <a:pt x="0" y="29"/>
                  </a:moveTo>
                  <a:cubicBezTo>
                    <a:pt x="0" y="20"/>
                    <a:pt x="2" y="13"/>
                    <a:pt x="7" y="8"/>
                  </a:cubicBezTo>
                  <a:cubicBezTo>
                    <a:pt x="12" y="2"/>
                    <a:pt x="19" y="0"/>
                    <a:pt x="26" y="0"/>
                  </a:cubicBezTo>
                  <a:cubicBezTo>
                    <a:pt x="32" y="0"/>
                    <a:pt x="36" y="1"/>
                    <a:pt x="40" y="3"/>
                  </a:cubicBezTo>
                  <a:cubicBezTo>
                    <a:pt x="44" y="6"/>
                    <a:pt x="48" y="9"/>
                    <a:pt x="50" y="14"/>
                  </a:cubicBezTo>
                  <a:cubicBezTo>
                    <a:pt x="52" y="18"/>
                    <a:pt x="53" y="23"/>
                    <a:pt x="53" y="29"/>
                  </a:cubicBezTo>
                  <a:cubicBezTo>
                    <a:pt x="53" y="34"/>
                    <a:pt x="52" y="39"/>
                    <a:pt x="50" y="44"/>
                  </a:cubicBezTo>
                  <a:cubicBezTo>
                    <a:pt x="47" y="48"/>
                    <a:pt x="44" y="52"/>
                    <a:pt x="40" y="54"/>
                  </a:cubicBezTo>
                  <a:cubicBezTo>
                    <a:pt x="36" y="56"/>
                    <a:pt x="31" y="57"/>
                    <a:pt x="26" y="57"/>
                  </a:cubicBezTo>
                  <a:cubicBezTo>
                    <a:pt x="21" y="57"/>
                    <a:pt x="16" y="56"/>
                    <a:pt x="12" y="53"/>
                  </a:cubicBezTo>
                  <a:cubicBezTo>
                    <a:pt x="8" y="51"/>
                    <a:pt x="5" y="47"/>
                    <a:pt x="3" y="43"/>
                  </a:cubicBezTo>
                  <a:cubicBezTo>
                    <a:pt x="1" y="39"/>
                    <a:pt x="0" y="34"/>
                    <a:pt x="0" y="29"/>
                  </a:cubicBezTo>
                  <a:close/>
                  <a:moveTo>
                    <a:pt x="7" y="29"/>
                  </a:moveTo>
                  <a:cubicBezTo>
                    <a:pt x="7" y="36"/>
                    <a:pt x="9" y="41"/>
                    <a:pt x="13" y="45"/>
                  </a:cubicBezTo>
                  <a:cubicBezTo>
                    <a:pt x="16" y="49"/>
                    <a:pt x="21" y="51"/>
                    <a:pt x="26" y="51"/>
                  </a:cubicBezTo>
                  <a:cubicBezTo>
                    <a:pt x="32" y="51"/>
                    <a:pt x="36" y="49"/>
                    <a:pt x="40" y="45"/>
                  </a:cubicBezTo>
                  <a:cubicBezTo>
                    <a:pt x="44" y="41"/>
                    <a:pt x="45" y="36"/>
                    <a:pt x="45" y="29"/>
                  </a:cubicBezTo>
                  <a:cubicBezTo>
                    <a:pt x="45" y="24"/>
                    <a:pt x="45" y="20"/>
                    <a:pt x="43" y="17"/>
                  </a:cubicBezTo>
                  <a:cubicBezTo>
                    <a:pt x="42" y="13"/>
                    <a:pt x="39" y="11"/>
                    <a:pt x="36" y="9"/>
                  </a:cubicBezTo>
                  <a:cubicBezTo>
                    <a:pt x="33" y="7"/>
                    <a:pt x="30" y="6"/>
                    <a:pt x="26" y="6"/>
                  </a:cubicBezTo>
                  <a:cubicBezTo>
                    <a:pt x="21" y="6"/>
                    <a:pt x="17" y="8"/>
                    <a:pt x="13" y="11"/>
                  </a:cubicBezTo>
                  <a:cubicBezTo>
                    <a:pt x="9" y="15"/>
                    <a:pt x="7" y="21"/>
                    <a:pt x="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7" name="Freeform 28"/>
            <p:cNvSpPr>
              <a:spLocks/>
            </p:cNvSpPr>
            <p:nvPr userDrawn="1"/>
          </p:nvSpPr>
          <p:spPr bwMode="auto">
            <a:xfrm>
              <a:off x="7623176" y="4624388"/>
              <a:ext cx="165100" cy="206375"/>
            </a:xfrm>
            <a:custGeom>
              <a:avLst/>
              <a:gdLst>
                <a:gd name="T0" fmla="*/ 0 w 104"/>
                <a:gd name="T1" fmla="*/ 130 h 130"/>
                <a:gd name="T2" fmla="*/ 0 w 104"/>
                <a:gd name="T3" fmla="*/ 0 h 130"/>
                <a:gd name="T4" fmla="*/ 19 w 104"/>
                <a:gd name="T5" fmla="*/ 0 h 130"/>
                <a:gd name="T6" fmla="*/ 87 w 104"/>
                <a:gd name="T7" fmla="*/ 102 h 130"/>
                <a:gd name="T8" fmla="*/ 87 w 104"/>
                <a:gd name="T9" fmla="*/ 0 h 130"/>
                <a:gd name="T10" fmla="*/ 104 w 104"/>
                <a:gd name="T11" fmla="*/ 0 h 130"/>
                <a:gd name="T12" fmla="*/ 104 w 104"/>
                <a:gd name="T13" fmla="*/ 130 h 130"/>
                <a:gd name="T14" fmla="*/ 85 w 104"/>
                <a:gd name="T15" fmla="*/ 130 h 130"/>
                <a:gd name="T16" fmla="*/ 17 w 104"/>
                <a:gd name="T17" fmla="*/ 28 h 130"/>
                <a:gd name="T18" fmla="*/ 17 w 104"/>
                <a:gd name="T19" fmla="*/ 130 h 130"/>
                <a:gd name="T20" fmla="*/ 0 w 104"/>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0">
                  <a:moveTo>
                    <a:pt x="0" y="130"/>
                  </a:moveTo>
                  <a:lnTo>
                    <a:pt x="0" y="0"/>
                  </a:lnTo>
                  <a:lnTo>
                    <a:pt x="19" y="0"/>
                  </a:lnTo>
                  <a:lnTo>
                    <a:pt x="87" y="102"/>
                  </a:lnTo>
                  <a:lnTo>
                    <a:pt x="87" y="0"/>
                  </a:lnTo>
                  <a:lnTo>
                    <a:pt x="104" y="0"/>
                  </a:lnTo>
                  <a:lnTo>
                    <a:pt x="104" y="130"/>
                  </a:lnTo>
                  <a:lnTo>
                    <a:pt x="85" y="130"/>
                  </a:lnTo>
                  <a:lnTo>
                    <a:pt x="17" y="28"/>
                  </a:lnTo>
                  <a:lnTo>
                    <a:pt x="17" y="130"/>
                  </a:lnTo>
                  <a:lnTo>
                    <a:pt x="0"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8" name="Freeform 29"/>
            <p:cNvSpPr>
              <a:spLocks/>
            </p:cNvSpPr>
            <p:nvPr userDrawn="1"/>
          </p:nvSpPr>
          <p:spPr bwMode="auto">
            <a:xfrm>
              <a:off x="7796213" y="4084638"/>
              <a:ext cx="100013" cy="134938"/>
            </a:xfrm>
            <a:custGeom>
              <a:avLst/>
              <a:gdLst>
                <a:gd name="T0" fmla="*/ 0 w 27"/>
                <a:gd name="T1" fmla="*/ 24 h 36"/>
                <a:gd name="T2" fmla="*/ 4 w 27"/>
                <a:gd name="T3" fmla="*/ 24 h 36"/>
                <a:gd name="T4" fmla="*/ 6 w 27"/>
                <a:gd name="T5" fmla="*/ 28 h 36"/>
                <a:gd name="T6" fmla="*/ 9 w 27"/>
                <a:gd name="T7" fmla="*/ 30 h 36"/>
                <a:gd name="T8" fmla="*/ 14 w 27"/>
                <a:gd name="T9" fmla="*/ 32 h 36"/>
                <a:gd name="T10" fmla="*/ 19 w 27"/>
                <a:gd name="T11" fmla="*/ 31 h 36"/>
                <a:gd name="T12" fmla="*/ 22 w 27"/>
                <a:gd name="T13" fmla="*/ 29 h 36"/>
                <a:gd name="T14" fmla="*/ 23 w 27"/>
                <a:gd name="T15" fmla="*/ 26 h 36"/>
                <a:gd name="T16" fmla="*/ 22 w 27"/>
                <a:gd name="T17" fmla="*/ 23 h 36"/>
                <a:gd name="T18" fmla="*/ 19 w 27"/>
                <a:gd name="T19" fmla="*/ 21 h 36"/>
                <a:gd name="T20" fmla="*/ 13 w 27"/>
                <a:gd name="T21" fmla="*/ 19 h 36"/>
                <a:gd name="T22" fmla="*/ 6 w 27"/>
                <a:gd name="T23" fmla="*/ 17 h 36"/>
                <a:gd name="T24" fmla="*/ 2 w 27"/>
                <a:gd name="T25" fmla="*/ 14 h 36"/>
                <a:gd name="T26" fmla="*/ 1 w 27"/>
                <a:gd name="T27" fmla="*/ 10 h 36"/>
                <a:gd name="T28" fmla="*/ 3 w 27"/>
                <a:gd name="T29" fmla="*/ 5 h 36"/>
                <a:gd name="T30" fmla="*/ 7 w 27"/>
                <a:gd name="T31" fmla="*/ 1 h 36"/>
                <a:gd name="T32" fmla="*/ 13 w 27"/>
                <a:gd name="T33" fmla="*/ 0 h 36"/>
                <a:gd name="T34" fmla="*/ 20 w 27"/>
                <a:gd name="T35" fmla="*/ 1 h 36"/>
                <a:gd name="T36" fmla="*/ 24 w 27"/>
                <a:gd name="T37" fmla="*/ 5 h 36"/>
                <a:gd name="T38" fmla="*/ 26 w 27"/>
                <a:gd name="T39" fmla="*/ 10 h 36"/>
                <a:gd name="T40" fmla="*/ 22 w 27"/>
                <a:gd name="T41" fmla="*/ 11 h 36"/>
                <a:gd name="T42" fmla="*/ 19 w 27"/>
                <a:gd name="T43" fmla="*/ 6 h 36"/>
                <a:gd name="T44" fmla="*/ 13 w 27"/>
                <a:gd name="T45" fmla="*/ 4 h 36"/>
                <a:gd name="T46" fmla="*/ 7 w 27"/>
                <a:gd name="T47" fmla="*/ 6 h 36"/>
                <a:gd name="T48" fmla="*/ 6 w 27"/>
                <a:gd name="T49" fmla="*/ 9 h 36"/>
                <a:gd name="T50" fmla="*/ 7 w 27"/>
                <a:gd name="T51" fmla="*/ 12 h 36"/>
                <a:gd name="T52" fmla="*/ 14 w 27"/>
                <a:gd name="T53" fmla="*/ 15 h 36"/>
                <a:gd name="T54" fmla="*/ 21 w 27"/>
                <a:gd name="T55" fmla="*/ 17 h 36"/>
                <a:gd name="T56" fmla="*/ 26 w 27"/>
                <a:gd name="T57" fmla="*/ 20 h 36"/>
                <a:gd name="T58" fmla="*/ 27 w 27"/>
                <a:gd name="T59" fmla="*/ 25 h 36"/>
                <a:gd name="T60" fmla="*/ 26 w 27"/>
                <a:gd name="T61" fmla="*/ 30 h 36"/>
                <a:gd name="T62" fmla="*/ 21 w 27"/>
                <a:gd name="T63" fmla="*/ 34 h 36"/>
                <a:gd name="T64" fmla="*/ 14 w 27"/>
                <a:gd name="T65" fmla="*/ 36 h 36"/>
                <a:gd name="T66" fmla="*/ 7 w 27"/>
                <a:gd name="T67" fmla="*/ 34 h 36"/>
                <a:gd name="T68" fmla="*/ 2 w 27"/>
                <a:gd name="T69" fmla="*/ 30 h 36"/>
                <a:gd name="T70" fmla="*/ 0 w 27"/>
                <a:gd name="T7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6">
                  <a:moveTo>
                    <a:pt x="0" y="24"/>
                  </a:moveTo>
                  <a:cubicBezTo>
                    <a:pt x="4" y="24"/>
                    <a:pt x="4" y="24"/>
                    <a:pt x="4" y="24"/>
                  </a:cubicBezTo>
                  <a:cubicBezTo>
                    <a:pt x="4" y="25"/>
                    <a:pt x="5" y="27"/>
                    <a:pt x="6" y="28"/>
                  </a:cubicBezTo>
                  <a:cubicBezTo>
                    <a:pt x="6" y="29"/>
                    <a:pt x="7" y="30"/>
                    <a:pt x="9" y="30"/>
                  </a:cubicBezTo>
                  <a:cubicBezTo>
                    <a:pt x="11" y="31"/>
                    <a:pt x="12" y="32"/>
                    <a:pt x="14" y="32"/>
                  </a:cubicBezTo>
                  <a:cubicBezTo>
                    <a:pt x="16" y="32"/>
                    <a:pt x="18" y="31"/>
                    <a:pt x="19" y="31"/>
                  </a:cubicBezTo>
                  <a:cubicBezTo>
                    <a:pt x="20" y="30"/>
                    <a:pt x="21" y="30"/>
                    <a:pt x="22" y="29"/>
                  </a:cubicBezTo>
                  <a:cubicBezTo>
                    <a:pt x="22" y="28"/>
                    <a:pt x="23" y="27"/>
                    <a:pt x="23" y="26"/>
                  </a:cubicBezTo>
                  <a:cubicBezTo>
                    <a:pt x="23" y="25"/>
                    <a:pt x="22" y="24"/>
                    <a:pt x="22" y="23"/>
                  </a:cubicBezTo>
                  <a:cubicBezTo>
                    <a:pt x="21" y="22"/>
                    <a:pt x="20" y="21"/>
                    <a:pt x="19" y="21"/>
                  </a:cubicBezTo>
                  <a:cubicBezTo>
                    <a:pt x="18" y="20"/>
                    <a:pt x="16" y="20"/>
                    <a:pt x="13" y="19"/>
                  </a:cubicBezTo>
                  <a:cubicBezTo>
                    <a:pt x="9" y="18"/>
                    <a:pt x="7" y="18"/>
                    <a:pt x="6" y="17"/>
                  </a:cubicBezTo>
                  <a:cubicBezTo>
                    <a:pt x="4" y="16"/>
                    <a:pt x="3" y="15"/>
                    <a:pt x="2" y="14"/>
                  </a:cubicBezTo>
                  <a:cubicBezTo>
                    <a:pt x="2" y="13"/>
                    <a:pt x="1" y="11"/>
                    <a:pt x="1" y="10"/>
                  </a:cubicBezTo>
                  <a:cubicBezTo>
                    <a:pt x="1" y="8"/>
                    <a:pt x="2" y="6"/>
                    <a:pt x="3" y="5"/>
                  </a:cubicBezTo>
                  <a:cubicBezTo>
                    <a:pt x="4" y="3"/>
                    <a:pt x="5" y="2"/>
                    <a:pt x="7" y="1"/>
                  </a:cubicBezTo>
                  <a:cubicBezTo>
                    <a:pt x="9" y="0"/>
                    <a:pt x="11" y="0"/>
                    <a:pt x="13" y="0"/>
                  </a:cubicBezTo>
                  <a:cubicBezTo>
                    <a:pt x="16" y="0"/>
                    <a:pt x="18" y="0"/>
                    <a:pt x="20" y="1"/>
                  </a:cubicBezTo>
                  <a:cubicBezTo>
                    <a:pt x="22" y="2"/>
                    <a:pt x="23" y="3"/>
                    <a:pt x="24" y="5"/>
                  </a:cubicBezTo>
                  <a:cubicBezTo>
                    <a:pt x="26" y="7"/>
                    <a:pt x="26" y="8"/>
                    <a:pt x="26" y="10"/>
                  </a:cubicBezTo>
                  <a:cubicBezTo>
                    <a:pt x="22" y="11"/>
                    <a:pt x="22" y="11"/>
                    <a:pt x="22" y="11"/>
                  </a:cubicBezTo>
                  <a:cubicBezTo>
                    <a:pt x="22" y="8"/>
                    <a:pt x="21" y="7"/>
                    <a:pt x="19" y="6"/>
                  </a:cubicBezTo>
                  <a:cubicBezTo>
                    <a:pt x="18" y="5"/>
                    <a:pt x="16" y="4"/>
                    <a:pt x="13" y="4"/>
                  </a:cubicBezTo>
                  <a:cubicBezTo>
                    <a:pt x="11" y="4"/>
                    <a:pt x="9" y="5"/>
                    <a:pt x="7" y="6"/>
                  </a:cubicBezTo>
                  <a:cubicBezTo>
                    <a:pt x="6" y="7"/>
                    <a:pt x="6" y="8"/>
                    <a:pt x="6" y="9"/>
                  </a:cubicBezTo>
                  <a:cubicBezTo>
                    <a:pt x="6" y="10"/>
                    <a:pt x="6" y="11"/>
                    <a:pt x="7" y="12"/>
                  </a:cubicBezTo>
                  <a:cubicBezTo>
                    <a:pt x="8" y="13"/>
                    <a:pt x="10" y="14"/>
                    <a:pt x="14" y="15"/>
                  </a:cubicBezTo>
                  <a:cubicBezTo>
                    <a:pt x="17" y="16"/>
                    <a:pt x="20" y="16"/>
                    <a:pt x="21" y="17"/>
                  </a:cubicBezTo>
                  <a:cubicBezTo>
                    <a:pt x="23" y="18"/>
                    <a:pt x="25" y="19"/>
                    <a:pt x="26" y="20"/>
                  </a:cubicBezTo>
                  <a:cubicBezTo>
                    <a:pt x="27" y="22"/>
                    <a:pt x="27" y="23"/>
                    <a:pt x="27" y="25"/>
                  </a:cubicBezTo>
                  <a:cubicBezTo>
                    <a:pt x="27" y="27"/>
                    <a:pt x="27" y="29"/>
                    <a:pt x="26" y="30"/>
                  </a:cubicBezTo>
                  <a:cubicBezTo>
                    <a:pt x="25" y="32"/>
                    <a:pt x="23" y="33"/>
                    <a:pt x="21" y="34"/>
                  </a:cubicBezTo>
                  <a:cubicBezTo>
                    <a:pt x="19" y="35"/>
                    <a:pt x="17" y="36"/>
                    <a:pt x="14" y="36"/>
                  </a:cubicBezTo>
                  <a:cubicBezTo>
                    <a:pt x="11" y="36"/>
                    <a:pt x="9" y="35"/>
                    <a:pt x="7" y="34"/>
                  </a:cubicBezTo>
                  <a:cubicBezTo>
                    <a:pt x="5" y="33"/>
                    <a:pt x="3" y="32"/>
                    <a:pt x="2" y="30"/>
                  </a:cubicBezTo>
                  <a:cubicBezTo>
                    <a:pt x="1" y="28"/>
                    <a:pt x="0" y="26"/>
                    <a:pt x="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9" name="Freeform 30"/>
            <p:cNvSpPr>
              <a:spLocks/>
            </p:cNvSpPr>
            <p:nvPr userDrawn="1"/>
          </p:nvSpPr>
          <p:spPr bwMode="auto">
            <a:xfrm>
              <a:off x="7920038" y="4087813"/>
              <a:ext cx="123825" cy="128588"/>
            </a:xfrm>
            <a:custGeom>
              <a:avLst/>
              <a:gdLst>
                <a:gd name="T0" fmla="*/ 0 w 33"/>
                <a:gd name="T1" fmla="*/ 34 h 34"/>
                <a:gd name="T2" fmla="*/ 0 w 33"/>
                <a:gd name="T3" fmla="*/ 0 h 34"/>
                <a:gd name="T4" fmla="*/ 7 w 33"/>
                <a:gd name="T5" fmla="*/ 0 h 34"/>
                <a:gd name="T6" fmla="*/ 15 w 33"/>
                <a:gd name="T7" fmla="*/ 24 h 34"/>
                <a:gd name="T8" fmla="*/ 17 w 33"/>
                <a:gd name="T9" fmla="*/ 29 h 34"/>
                <a:gd name="T10" fmla="*/ 19 w 33"/>
                <a:gd name="T11" fmla="*/ 24 h 34"/>
                <a:gd name="T12" fmla="*/ 27 w 33"/>
                <a:gd name="T13" fmla="*/ 0 h 34"/>
                <a:gd name="T14" fmla="*/ 33 w 33"/>
                <a:gd name="T15" fmla="*/ 0 h 34"/>
                <a:gd name="T16" fmla="*/ 33 w 33"/>
                <a:gd name="T17" fmla="*/ 34 h 34"/>
                <a:gd name="T18" fmla="*/ 29 w 33"/>
                <a:gd name="T19" fmla="*/ 34 h 34"/>
                <a:gd name="T20" fmla="*/ 29 w 33"/>
                <a:gd name="T21" fmla="*/ 5 h 34"/>
                <a:gd name="T22" fmla="*/ 19 w 33"/>
                <a:gd name="T23" fmla="*/ 34 h 34"/>
                <a:gd name="T24" fmla="*/ 15 w 33"/>
                <a:gd name="T25" fmla="*/ 34 h 34"/>
                <a:gd name="T26" fmla="*/ 5 w 33"/>
                <a:gd name="T27" fmla="*/ 5 h 34"/>
                <a:gd name="T28" fmla="*/ 5 w 33"/>
                <a:gd name="T29" fmla="*/ 34 h 34"/>
                <a:gd name="T30" fmla="*/ 0 w 33"/>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4">
                  <a:moveTo>
                    <a:pt x="0" y="34"/>
                  </a:moveTo>
                  <a:cubicBezTo>
                    <a:pt x="0" y="0"/>
                    <a:pt x="0" y="0"/>
                    <a:pt x="0" y="0"/>
                  </a:cubicBezTo>
                  <a:cubicBezTo>
                    <a:pt x="7" y="0"/>
                    <a:pt x="7" y="0"/>
                    <a:pt x="7" y="0"/>
                  </a:cubicBezTo>
                  <a:cubicBezTo>
                    <a:pt x="15" y="24"/>
                    <a:pt x="15" y="24"/>
                    <a:pt x="15" y="24"/>
                  </a:cubicBezTo>
                  <a:cubicBezTo>
                    <a:pt x="16" y="26"/>
                    <a:pt x="17" y="28"/>
                    <a:pt x="17" y="29"/>
                  </a:cubicBezTo>
                  <a:cubicBezTo>
                    <a:pt x="17" y="28"/>
                    <a:pt x="18" y="26"/>
                    <a:pt x="19" y="24"/>
                  </a:cubicBezTo>
                  <a:cubicBezTo>
                    <a:pt x="27" y="0"/>
                    <a:pt x="27" y="0"/>
                    <a:pt x="27" y="0"/>
                  </a:cubicBezTo>
                  <a:cubicBezTo>
                    <a:pt x="33" y="0"/>
                    <a:pt x="33" y="0"/>
                    <a:pt x="33" y="0"/>
                  </a:cubicBezTo>
                  <a:cubicBezTo>
                    <a:pt x="33" y="34"/>
                    <a:pt x="33" y="34"/>
                    <a:pt x="33" y="34"/>
                  </a:cubicBezTo>
                  <a:cubicBezTo>
                    <a:pt x="29" y="34"/>
                    <a:pt x="29" y="34"/>
                    <a:pt x="29" y="34"/>
                  </a:cubicBezTo>
                  <a:cubicBezTo>
                    <a:pt x="29" y="5"/>
                    <a:pt x="29" y="5"/>
                    <a:pt x="29" y="5"/>
                  </a:cubicBezTo>
                  <a:cubicBezTo>
                    <a:pt x="19" y="34"/>
                    <a:pt x="19" y="34"/>
                    <a:pt x="19" y="34"/>
                  </a:cubicBezTo>
                  <a:cubicBezTo>
                    <a:pt x="15" y="34"/>
                    <a:pt x="15" y="34"/>
                    <a:pt x="15" y="34"/>
                  </a:cubicBezTo>
                  <a:cubicBezTo>
                    <a:pt x="5" y="5"/>
                    <a:pt x="5" y="5"/>
                    <a:pt x="5" y="5"/>
                  </a:cubicBezTo>
                  <a:cubicBezTo>
                    <a:pt x="5" y="34"/>
                    <a:pt x="5" y="34"/>
                    <a:pt x="5" y="34"/>
                  </a:cubicBez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667" r:id="rId1"/>
    <p:sldLayoutId id="2147483669" r:id="rId2"/>
    <p:sldLayoutId id="2147483673" r:id="rId3"/>
    <p:sldLayoutId id="2147483650" r:id="rId4"/>
    <p:sldLayoutId id="2147483654" r:id="rId5"/>
    <p:sldLayoutId id="2147483652" r:id="rId6"/>
    <p:sldLayoutId id="2147483653" r:id="rId7"/>
    <p:sldLayoutId id="2147483655" r:id="rId8"/>
    <p:sldLayoutId id="2147483664" r:id="rId9"/>
    <p:sldLayoutId id="2147483665" r:id="rId10"/>
    <p:sldLayoutId id="2147483651" r:id="rId11"/>
    <p:sldLayoutId id="2147483658" r:id="rId12"/>
    <p:sldLayoutId id="2147483674" r:id="rId13"/>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800" kern="1200">
          <a:solidFill>
            <a:srgbClr val="FFFFFF"/>
          </a:solidFill>
          <a:effectLst>
            <a:outerShdw blurRad="38100" dist="38100" dir="2700000" algn="tl">
              <a:srgbClr val="000000">
                <a:alpha val="43137"/>
              </a:srgbClr>
            </a:outerShdw>
          </a:effectLst>
          <a:latin typeface="+mj-lt"/>
          <a:ea typeface="+mj-ea"/>
          <a:cs typeface="+mj-cs"/>
        </a:defRPr>
      </a:lvl1pPr>
    </p:titleStyle>
    <p:bodyStyle>
      <a:lvl1pPr marL="169863" indent="-169863" algn="l" defTabSz="914400" rtl="0" eaLnBrk="1" latinLnBrk="0" hangingPunct="1">
        <a:lnSpc>
          <a:spcPct val="85000"/>
        </a:lnSpc>
        <a:spcBef>
          <a:spcPts val="600"/>
        </a:spcBef>
        <a:spcAft>
          <a:spcPts val="600"/>
        </a:spcAft>
        <a:buClr>
          <a:srgbClr val="0070C0"/>
        </a:buClr>
        <a:buFont typeface="Arial" pitchFamily="34" charset="0"/>
        <a:buChar char="•"/>
        <a:defRPr sz="2400" kern="1200">
          <a:solidFill>
            <a:schemeClr val="tx1"/>
          </a:solidFill>
          <a:latin typeface="+mn-lt"/>
          <a:ea typeface="+mn-ea"/>
          <a:cs typeface="+mn-cs"/>
        </a:defRPr>
      </a:lvl1pPr>
      <a:lvl2pPr marL="457200" indent="-223838" algn="l" defTabSz="914400" rtl="0" eaLnBrk="1" latinLnBrk="0" hangingPunct="1">
        <a:lnSpc>
          <a:spcPct val="85000"/>
        </a:lnSpc>
        <a:spcBef>
          <a:spcPts val="600"/>
        </a:spcBef>
        <a:spcAft>
          <a:spcPts val="600"/>
        </a:spcAft>
        <a:buFont typeface="Arial" pitchFamily="34" charset="0"/>
        <a:buChar char="–"/>
        <a:defRPr sz="2000" kern="1200">
          <a:solidFill>
            <a:schemeClr val="tx1"/>
          </a:solidFill>
          <a:latin typeface="+mn-lt"/>
          <a:ea typeface="+mn-ea"/>
          <a:cs typeface="+mn-cs"/>
        </a:defRPr>
      </a:lvl2pPr>
      <a:lvl3pPr marL="798513" indent="-171450" algn="l" defTabSz="914400" rtl="0" eaLnBrk="1" latinLnBrk="0" hangingPunct="1">
        <a:lnSpc>
          <a:spcPct val="85000"/>
        </a:lnSpc>
        <a:spcBef>
          <a:spcPts val="600"/>
        </a:spcBef>
        <a:spcAft>
          <a:spcPts val="600"/>
        </a:spcAft>
        <a:buClr>
          <a:schemeClr val="accent3">
            <a:lumMod val="75000"/>
          </a:schemeClr>
        </a:buClr>
        <a:buFont typeface="Wingdings" pitchFamily="2" charset="2"/>
        <a:buChar char="§"/>
        <a:defRPr sz="1800" kern="1200">
          <a:solidFill>
            <a:schemeClr val="tx1"/>
          </a:solidFill>
          <a:latin typeface="+mn-lt"/>
          <a:ea typeface="+mn-ea"/>
          <a:cs typeface="+mn-cs"/>
        </a:defRPr>
      </a:lvl3pPr>
      <a:lvl4pPr marL="1255713" indent="-171450" algn="l" defTabSz="914400" rtl="0" eaLnBrk="1" latinLnBrk="0" hangingPunct="1">
        <a:lnSpc>
          <a:spcPct val="85000"/>
        </a:lnSpc>
        <a:spcBef>
          <a:spcPts val="600"/>
        </a:spcBef>
        <a:spcAft>
          <a:spcPts val="600"/>
        </a:spcAft>
        <a:buFont typeface="Calibri" pitchFamily="34" charset="0"/>
        <a:buChar char="»"/>
        <a:defRPr sz="1600" i="1" kern="1200">
          <a:solidFill>
            <a:schemeClr val="tx1"/>
          </a:solidFill>
          <a:latin typeface="+mn-lt"/>
          <a:ea typeface="+mn-ea"/>
          <a:cs typeface="+mn-cs"/>
        </a:defRPr>
      </a:lvl4pPr>
      <a:lvl5pPr marL="1658938" indent="-171450" algn="l" defTabSz="914400" rtl="0" eaLnBrk="1" latinLnBrk="0" hangingPunct="1">
        <a:lnSpc>
          <a:spcPct val="85000"/>
        </a:lnSpc>
        <a:spcBef>
          <a:spcPts val="600"/>
        </a:spcBef>
        <a:spcAft>
          <a:spcPts val="6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2.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4.jpeg"/><Relationship Id="rId5" Type="http://schemas.microsoft.com/office/2007/relationships/hdphoto" Target="../media/hdphoto1.wdp"/><Relationship Id="rId10" Type="http://schemas.openxmlformats.org/officeDocument/2006/relationships/image" Target="../media/image28.jpeg"/><Relationship Id="rId4" Type="http://schemas.openxmlformats.org/officeDocument/2006/relationships/image" Target="../media/image23.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CA" dirty="0" smtClean="0"/>
              <a:t>Erika Young</a:t>
            </a:r>
          </a:p>
          <a:p>
            <a:r>
              <a:rPr lang="en-CA" sz="1900" i="1" dirty="0" smtClean="0"/>
              <a:t>Project Director, Business Development</a:t>
            </a:r>
          </a:p>
          <a:p>
            <a:r>
              <a:rPr lang="en-CA" dirty="0" smtClean="0"/>
              <a:t>July 20, 2016</a:t>
            </a:r>
          </a:p>
        </p:txBody>
      </p:sp>
      <p:sp>
        <p:nvSpPr>
          <p:cNvPr id="3" name="Title 2"/>
          <p:cNvSpPr>
            <a:spLocks noGrp="1"/>
          </p:cNvSpPr>
          <p:nvPr>
            <p:ph type="ctrTitle"/>
          </p:nvPr>
        </p:nvSpPr>
        <p:spPr/>
        <p:txBody>
          <a:bodyPr>
            <a:normAutofit fontScale="90000"/>
          </a:bodyPr>
          <a:lstStyle/>
          <a:p>
            <a:r>
              <a:rPr lang="en-US" sz="2400" i="1" dirty="0" smtClean="0"/>
              <a:t>NEXUS Gas Transmission</a:t>
            </a:r>
            <a:r>
              <a:rPr lang="en-US" sz="3200" dirty="0" smtClean="0"/>
              <a:t/>
            </a:r>
            <a:br>
              <a:rPr lang="en-US" sz="3200" dirty="0" smtClean="0"/>
            </a:br>
            <a:r>
              <a:rPr lang="en-CA" sz="3200" dirty="0" smtClean="0"/>
              <a:t>Ohio </a:t>
            </a:r>
            <a:r>
              <a:rPr lang="en-CA" sz="3200" smtClean="0"/>
              <a:t>Gas Association</a:t>
            </a:r>
            <a:br>
              <a:rPr lang="en-CA" sz="3200" smtClean="0"/>
            </a:br>
            <a:r>
              <a:rPr lang="en-CA" sz="3200" smtClean="0"/>
              <a:t>Market Conditions Conference</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dirty="0" smtClean="0"/>
              <a:t>NEXUS Project Schedule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67" y="1723334"/>
            <a:ext cx="7837592" cy="2153761"/>
          </a:xfrm>
          <a:prstGeom prst="rect">
            <a:avLst/>
          </a:prstGeom>
        </p:spPr>
      </p:pic>
      <p:sp>
        <p:nvSpPr>
          <p:cNvPr id="2" name="Slide Number Placeholder 1"/>
          <p:cNvSpPr>
            <a:spLocks noGrp="1"/>
          </p:cNvSpPr>
          <p:nvPr>
            <p:ph type="sldNum" sz="quarter" idx="4"/>
          </p:nvPr>
        </p:nvSpPr>
        <p:spPr/>
        <p:txBody>
          <a:bodyPr/>
          <a:lstStyle/>
          <a:p>
            <a:fld id="{8F30F094-4E91-4E2E-911E-667F01D926F3}" type="slidenum">
              <a:rPr lang="en-US" smtClean="0"/>
              <a:pPr/>
              <a:t>10</a:t>
            </a:fld>
            <a:endParaRPr lang="en-US" dirty="0"/>
          </a:p>
        </p:txBody>
      </p:sp>
      <p:sp>
        <p:nvSpPr>
          <p:cNvPr id="5" name="Rectangle 4"/>
          <p:cNvSpPr/>
          <p:nvPr/>
        </p:nvSpPr>
        <p:spPr>
          <a:xfrm>
            <a:off x="409347" y="1414404"/>
            <a:ext cx="8228467" cy="617861"/>
          </a:xfrm>
          <a:prstGeom prst="rect">
            <a:avLst/>
          </a:prstGeom>
        </p:spPr>
        <p:txBody>
          <a:bodyPr wrap="square">
            <a:spAutoFit/>
          </a:bodyPr>
          <a:lstStyle/>
          <a:p>
            <a:pPr lvl="0">
              <a:lnSpc>
                <a:spcPct val="85000"/>
              </a:lnSpc>
              <a:spcBef>
                <a:spcPts val="600"/>
              </a:spcBef>
              <a:buClr>
                <a:srgbClr val="0070C0"/>
              </a:buClr>
            </a:pPr>
            <a:r>
              <a:rPr lang="en-US" sz="2000" i="1" dirty="0">
                <a:solidFill>
                  <a:srgbClr val="1F497D">
                    <a:lumMod val="75000"/>
                  </a:srgbClr>
                </a:solidFill>
              </a:rPr>
              <a:t>NEXUS has consistently met milestones and is on target for a November 2017 in-service date</a:t>
            </a:r>
            <a:endParaRPr lang="en-CA" sz="2400" i="1" dirty="0">
              <a:solidFill>
                <a:srgbClr val="1F497D">
                  <a:lumMod val="75000"/>
                </a:srgbClr>
              </a:solidFill>
            </a:endParaRPr>
          </a:p>
        </p:txBody>
      </p:sp>
      <p:sp>
        <p:nvSpPr>
          <p:cNvPr id="3" name="Rectangle 2"/>
          <p:cNvSpPr/>
          <p:nvPr/>
        </p:nvSpPr>
        <p:spPr>
          <a:xfrm>
            <a:off x="170106" y="3396303"/>
            <a:ext cx="1667007" cy="329834"/>
          </a:xfrm>
          <a:prstGeom prst="rect">
            <a:avLst/>
          </a:prstGeom>
        </p:spPr>
        <p:txBody>
          <a:bodyPr wrap="square">
            <a:spAutoFit/>
          </a:bodyPr>
          <a:lstStyle/>
          <a:p>
            <a:pPr marL="169863" indent="-169863" algn="r">
              <a:lnSpc>
                <a:spcPct val="85000"/>
              </a:lnSpc>
              <a:spcBef>
                <a:spcPts val="600"/>
              </a:spcBef>
              <a:buClr>
                <a:srgbClr val="0070C0"/>
              </a:buClr>
            </a:pPr>
            <a:r>
              <a:rPr lang="en-US" b="1" dirty="0">
                <a:solidFill>
                  <a:srgbClr val="0070C0"/>
                </a:solidFill>
              </a:rPr>
              <a:t>Key </a:t>
            </a:r>
            <a:r>
              <a:rPr lang="en-US" b="1" dirty="0" smtClean="0">
                <a:solidFill>
                  <a:srgbClr val="0070C0"/>
                </a:solidFill>
              </a:rPr>
              <a:t>Milestones </a:t>
            </a:r>
          </a:p>
        </p:txBody>
      </p:sp>
      <p:sp>
        <p:nvSpPr>
          <p:cNvPr id="8" name="TextBox 7"/>
          <p:cNvSpPr txBox="1"/>
          <p:nvPr/>
        </p:nvSpPr>
        <p:spPr>
          <a:xfrm>
            <a:off x="274622" y="3721779"/>
            <a:ext cx="4983424" cy="2930033"/>
          </a:xfrm>
          <a:prstGeom prst="rect">
            <a:avLst/>
          </a:prstGeom>
          <a:noFill/>
        </p:spPr>
        <p:txBody>
          <a:bodyPr wrap="square" rtlCol="0">
            <a:spAutoFit/>
          </a:bodyPr>
          <a:lstStyle/>
          <a:p>
            <a:pPr>
              <a:lnSpc>
                <a:spcPct val="85000"/>
              </a:lnSpc>
            </a:pPr>
            <a:r>
              <a:rPr lang="en-US" sz="1600" b="1" dirty="0" smtClean="0"/>
              <a:t>2014</a:t>
            </a:r>
          </a:p>
          <a:p>
            <a:pPr>
              <a:lnSpc>
                <a:spcPct val="85000"/>
              </a:lnSpc>
            </a:pPr>
            <a:r>
              <a:rPr lang="en-CA" sz="1200" b="1" dirty="0" smtClean="0">
                <a:solidFill>
                  <a:srgbClr val="0070C0"/>
                </a:solidFill>
              </a:rPr>
              <a:t>October</a:t>
            </a:r>
            <a:r>
              <a:rPr lang="en-CA" sz="1400" dirty="0" smtClean="0">
                <a:solidFill>
                  <a:srgbClr val="0070C0"/>
                </a:solidFill>
              </a:rPr>
              <a:t>	</a:t>
            </a:r>
            <a:r>
              <a:rPr lang="en-CA" sz="1200" dirty="0" smtClean="0"/>
              <a:t>Held </a:t>
            </a:r>
            <a:r>
              <a:rPr lang="en-CA" sz="1200" dirty="0"/>
              <a:t>9 voluntary informational sessions in OH and </a:t>
            </a:r>
            <a:r>
              <a:rPr lang="en-CA" sz="1200" dirty="0" smtClean="0"/>
              <a:t>MI</a:t>
            </a:r>
          </a:p>
          <a:p>
            <a:pPr>
              <a:lnSpc>
                <a:spcPct val="85000"/>
              </a:lnSpc>
            </a:pPr>
            <a:endParaRPr lang="en-US" sz="1400" dirty="0"/>
          </a:p>
          <a:p>
            <a:pPr fontAlgn="t">
              <a:lnSpc>
                <a:spcPct val="85000"/>
              </a:lnSpc>
            </a:pPr>
            <a:r>
              <a:rPr lang="en-CA" sz="1600" b="1" dirty="0" smtClean="0"/>
              <a:t>2015</a:t>
            </a:r>
          </a:p>
          <a:p>
            <a:pPr fontAlgn="t">
              <a:lnSpc>
                <a:spcPct val="85000"/>
              </a:lnSpc>
            </a:pPr>
            <a:r>
              <a:rPr lang="en-US" sz="1200" b="1" dirty="0" smtClean="0">
                <a:solidFill>
                  <a:srgbClr val="0070C0"/>
                </a:solidFill>
              </a:rPr>
              <a:t>January</a:t>
            </a:r>
            <a:r>
              <a:rPr lang="en-US" sz="1200" b="1" dirty="0" smtClean="0"/>
              <a:t> </a:t>
            </a:r>
            <a:r>
              <a:rPr lang="en-US" sz="1200" dirty="0" smtClean="0"/>
              <a:t>	</a:t>
            </a:r>
            <a:r>
              <a:rPr lang="en-CA" sz="1200" dirty="0" smtClean="0"/>
              <a:t>FERC </a:t>
            </a:r>
            <a:r>
              <a:rPr lang="en-CA" sz="1200" dirty="0"/>
              <a:t>accepted project use of pre-filing </a:t>
            </a:r>
            <a:r>
              <a:rPr lang="en-CA" sz="1200" dirty="0" smtClean="0"/>
              <a:t>process</a:t>
            </a:r>
          </a:p>
          <a:p>
            <a:pPr fontAlgn="t">
              <a:lnSpc>
                <a:spcPct val="85000"/>
              </a:lnSpc>
            </a:pPr>
            <a:r>
              <a:rPr lang="en-CA" sz="1200" dirty="0"/>
              <a:t>	</a:t>
            </a:r>
            <a:r>
              <a:rPr lang="en-CA" sz="1200" dirty="0" smtClean="0"/>
              <a:t>Submitted </a:t>
            </a:r>
            <a:r>
              <a:rPr lang="en-CA" sz="1200" dirty="0"/>
              <a:t>first drafts of Resource Reports 1 &amp; </a:t>
            </a:r>
            <a:r>
              <a:rPr lang="en-CA" sz="1200" dirty="0" smtClean="0"/>
              <a:t>10</a:t>
            </a:r>
          </a:p>
          <a:p>
            <a:pPr fontAlgn="t">
              <a:lnSpc>
                <a:spcPct val="85000"/>
              </a:lnSpc>
            </a:pPr>
            <a:endParaRPr lang="en-US" sz="1200" dirty="0"/>
          </a:p>
          <a:p>
            <a:pPr fontAlgn="ctr">
              <a:lnSpc>
                <a:spcPct val="85000"/>
              </a:lnSpc>
            </a:pPr>
            <a:r>
              <a:rPr lang="en-CA" sz="1200" b="1" dirty="0" smtClean="0">
                <a:solidFill>
                  <a:srgbClr val="0070C0"/>
                </a:solidFill>
              </a:rPr>
              <a:t>February</a:t>
            </a:r>
            <a:r>
              <a:rPr lang="en-CA" sz="1200" dirty="0" smtClean="0">
                <a:solidFill>
                  <a:srgbClr val="0070C0"/>
                </a:solidFill>
              </a:rPr>
              <a:t>	</a:t>
            </a:r>
            <a:r>
              <a:rPr lang="en-CA" sz="1200" dirty="0" smtClean="0"/>
              <a:t>Held </a:t>
            </a:r>
            <a:r>
              <a:rPr lang="en-CA" sz="1200" dirty="0"/>
              <a:t>10 Open Houses in OH and MI </a:t>
            </a:r>
            <a:endParaRPr lang="en-CA" sz="1200" dirty="0" smtClean="0"/>
          </a:p>
          <a:p>
            <a:pPr fontAlgn="ctr">
              <a:lnSpc>
                <a:spcPct val="85000"/>
              </a:lnSpc>
            </a:pPr>
            <a:endParaRPr lang="en-US" sz="1200" dirty="0"/>
          </a:p>
          <a:p>
            <a:pPr fontAlgn="ctr">
              <a:lnSpc>
                <a:spcPct val="85000"/>
              </a:lnSpc>
            </a:pPr>
            <a:r>
              <a:rPr lang="en-CA" sz="1200" b="1" dirty="0" smtClean="0">
                <a:solidFill>
                  <a:srgbClr val="0070C0"/>
                </a:solidFill>
              </a:rPr>
              <a:t>April/May</a:t>
            </a:r>
            <a:r>
              <a:rPr lang="en-CA" sz="1200" dirty="0" smtClean="0">
                <a:solidFill>
                  <a:srgbClr val="0070C0"/>
                </a:solidFill>
              </a:rPr>
              <a:t>	</a:t>
            </a:r>
            <a:r>
              <a:rPr lang="en-CA" sz="1200" dirty="0" smtClean="0"/>
              <a:t>FERC </a:t>
            </a:r>
            <a:r>
              <a:rPr lang="en-CA" sz="1200" dirty="0"/>
              <a:t>held 6 scoping meetings in OH and </a:t>
            </a:r>
            <a:r>
              <a:rPr lang="en-CA" sz="1200" dirty="0" smtClean="0"/>
              <a:t>MI</a:t>
            </a:r>
          </a:p>
          <a:p>
            <a:pPr fontAlgn="ctr">
              <a:lnSpc>
                <a:spcPct val="85000"/>
              </a:lnSpc>
            </a:pPr>
            <a:endParaRPr lang="en-US" sz="1200" dirty="0"/>
          </a:p>
          <a:p>
            <a:pPr fontAlgn="ctr">
              <a:lnSpc>
                <a:spcPct val="85000"/>
              </a:lnSpc>
            </a:pPr>
            <a:r>
              <a:rPr lang="en-US" sz="1200" b="1" dirty="0" smtClean="0">
                <a:solidFill>
                  <a:srgbClr val="0070C0"/>
                </a:solidFill>
              </a:rPr>
              <a:t>June</a:t>
            </a:r>
            <a:r>
              <a:rPr lang="en-US" sz="1200" dirty="0" smtClean="0">
                <a:solidFill>
                  <a:srgbClr val="0070C0"/>
                </a:solidFill>
              </a:rPr>
              <a:t>	</a:t>
            </a:r>
            <a:r>
              <a:rPr lang="en-CA" sz="1200" dirty="0" smtClean="0"/>
              <a:t>Submitted </a:t>
            </a:r>
            <a:r>
              <a:rPr lang="en-CA" sz="1200" dirty="0"/>
              <a:t>draft Resource </a:t>
            </a:r>
            <a:r>
              <a:rPr lang="en-CA" sz="1200" dirty="0" smtClean="0"/>
              <a:t>Reports</a:t>
            </a:r>
          </a:p>
          <a:p>
            <a:pPr fontAlgn="ctr">
              <a:lnSpc>
                <a:spcPct val="85000"/>
              </a:lnSpc>
            </a:pPr>
            <a:endParaRPr lang="en-US" sz="1200" dirty="0"/>
          </a:p>
          <a:p>
            <a:pPr fontAlgn="ctr">
              <a:lnSpc>
                <a:spcPct val="85000"/>
              </a:lnSpc>
            </a:pPr>
            <a:r>
              <a:rPr lang="en-US" sz="1200" b="1" dirty="0" smtClean="0">
                <a:solidFill>
                  <a:srgbClr val="0070C0"/>
                </a:solidFill>
              </a:rPr>
              <a:t>November</a:t>
            </a:r>
            <a:r>
              <a:rPr lang="en-US" sz="1200" dirty="0" smtClean="0"/>
              <a:t>	</a:t>
            </a:r>
            <a:r>
              <a:rPr lang="en-CA" sz="1200" dirty="0" smtClean="0"/>
              <a:t>Filed </a:t>
            </a:r>
            <a:r>
              <a:rPr lang="en-CA" sz="1200" dirty="0"/>
              <a:t>FERC Certificate </a:t>
            </a:r>
            <a:r>
              <a:rPr lang="en-CA" sz="1200" dirty="0" smtClean="0"/>
              <a:t>Application</a:t>
            </a:r>
          </a:p>
          <a:p>
            <a:pPr fontAlgn="ctr">
              <a:lnSpc>
                <a:spcPct val="85000"/>
              </a:lnSpc>
            </a:pPr>
            <a:endParaRPr lang="en-US" sz="1200" dirty="0"/>
          </a:p>
          <a:p>
            <a:pPr fontAlgn="ctr">
              <a:lnSpc>
                <a:spcPct val="85000"/>
              </a:lnSpc>
            </a:pPr>
            <a:r>
              <a:rPr lang="en-US" sz="1200" b="1" dirty="0" smtClean="0">
                <a:solidFill>
                  <a:srgbClr val="0070C0"/>
                </a:solidFill>
              </a:rPr>
              <a:t>December</a:t>
            </a:r>
            <a:r>
              <a:rPr lang="en-US" sz="1200" dirty="0" smtClean="0">
                <a:solidFill>
                  <a:srgbClr val="0070C0"/>
                </a:solidFill>
              </a:rPr>
              <a:t>	</a:t>
            </a:r>
            <a:r>
              <a:rPr lang="en-CA" sz="1200" dirty="0" smtClean="0"/>
              <a:t>Received </a:t>
            </a:r>
            <a:r>
              <a:rPr lang="en-CA" sz="1200" dirty="0"/>
              <a:t>Notice of Application (NOA</a:t>
            </a:r>
            <a:r>
              <a:rPr lang="en-CA" sz="1200" dirty="0" smtClean="0"/>
              <a:t>)</a:t>
            </a:r>
          </a:p>
          <a:p>
            <a:endParaRPr lang="en-US" sz="1100" dirty="0"/>
          </a:p>
        </p:txBody>
      </p:sp>
      <p:sp>
        <p:nvSpPr>
          <p:cNvPr id="12" name="TextBox 11"/>
          <p:cNvSpPr txBox="1"/>
          <p:nvPr/>
        </p:nvSpPr>
        <p:spPr>
          <a:xfrm>
            <a:off x="5258046" y="3721779"/>
            <a:ext cx="3813220" cy="2619179"/>
          </a:xfrm>
          <a:prstGeom prst="rect">
            <a:avLst/>
          </a:prstGeom>
          <a:noFill/>
        </p:spPr>
        <p:txBody>
          <a:bodyPr wrap="square" rtlCol="0">
            <a:spAutoFit/>
          </a:bodyPr>
          <a:lstStyle/>
          <a:p>
            <a:pPr fontAlgn="ctr">
              <a:lnSpc>
                <a:spcPct val="85000"/>
              </a:lnSpc>
            </a:pPr>
            <a:r>
              <a:rPr lang="en-CA" sz="1600" b="1" dirty="0" smtClean="0"/>
              <a:t>2016</a:t>
            </a:r>
          </a:p>
          <a:p>
            <a:pPr fontAlgn="ctr">
              <a:lnSpc>
                <a:spcPct val="85000"/>
              </a:lnSpc>
            </a:pPr>
            <a:r>
              <a:rPr lang="en-US" sz="1200" b="1" dirty="0" smtClean="0">
                <a:solidFill>
                  <a:srgbClr val="0070C0"/>
                </a:solidFill>
              </a:rPr>
              <a:t>Feb/March</a:t>
            </a:r>
            <a:r>
              <a:rPr lang="en-US" sz="1200" dirty="0"/>
              <a:t>	</a:t>
            </a:r>
            <a:r>
              <a:rPr lang="en-CA" sz="1200" dirty="0"/>
              <a:t>Placed Compression </a:t>
            </a:r>
            <a:r>
              <a:rPr lang="en-CA" sz="1200" dirty="0" smtClean="0"/>
              <a:t>Order</a:t>
            </a:r>
          </a:p>
          <a:p>
            <a:pPr fontAlgn="ctr">
              <a:lnSpc>
                <a:spcPct val="85000"/>
              </a:lnSpc>
            </a:pPr>
            <a:endParaRPr lang="en-US" sz="1200" dirty="0"/>
          </a:p>
          <a:p>
            <a:pPr fontAlgn="ctr">
              <a:lnSpc>
                <a:spcPct val="85000"/>
              </a:lnSpc>
            </a:pPr>
            <a:r>
              <a:rPr lang="en-US" sz="1200" b="1" dirty="0">
                <a:solidFill>
                  <a:srgbClr val="0070C0"/>
                </a:solidFill>
              </a:rPr>
              <a:t>March</a:t>
            </a:r>
            <a:r>
              <a:rPr lang="en-US" sz="1200" dirty="0"/>
              <a:t>	Pipeline </a:t>
            </a:r>
            <a:r>
              <a:rPr lang="en-US" sz="1200" dirty="0" smtClean="0"/>
              <a:t>Construction Contractors </a:t>
            </a:r>
            <a:r>
              <a:rPr lang="en-US" sz="1200" dirty="0"/>
              <a:t>A</a:t>
            </a:r>
            <a:r>
              <a:rPr lang="en-US" sz="1200" dirty="0" smtClean="0"/>
              <a:t>warded</a:t>
            </a:r>
          </a:p>
          <a:p>
            <a:pPr fontAlgn="ctr">
              <a:lnSpc>
                <a:spcPct val="85000"/>
              </a:lnSpc>
            </a:pPr>
            <a:endParaRPr lang="en-US" sz="1200" dirty="0"/>
          </a:p>
          <a:p>
            <a:pPr fontAlgn="ctr">
              <a:lnSpc>
                <a:spcPct val="85000"/>
              </a:lnSpc>
            </a:pPr>
            <a:r>
              <a:rPr lang="en-US" sz="1200" b="1" dirty="0">
                <a:solidFill>
                  <a:srgbClr val="0070C0"/>
                </a:solidFill>
              </a:rPr>
              <a:t>April</a:t>
            </a:r>
            <a:r>
              <a:rPr lang="en-US" sz="1200" dirty="0">
                <a:solidFill>
                  <a:srgbClr val="0070C0"/>
                </a:solidFill>
              </a:rPr>
              <a:t>	</a:t>
            </a:r>
            <a:r>
              <a:rPr lang="en-CA" sz="1200" dirty="0"/>
              <a:t>Filed Supplemental Filing on FERC </a:t>
            </a:r>
            <a:r>
              <a:rPr lang="en-CA" sz="1200" dirty="0" smtClean="0"/>
              <a:t>docket</a:t>
            </a:r>
          </a:p>
          <a:p>
            <a:pPr fontAlgn="ctr">
              <a:lnSpc>
                <a:spcPct val="85000"/>
              </a:lnSpc>
            </a:pPr>
            <a:endParaRPr lang="en-US" sz="1200" dirty="0"/>
          </a:p>
          <a:p>
            <a:pPr fontAlgn="ctr">
              <a:lnSpc>
                <a:spcPct val="85000"/>
              </a:lnSpc>
            </a:pPr>
            <a:r>
              <a:rPr lang="en-US" sz="1200" b="1" dirty="0" smtClean="0">
                <a:solidFill>
                  <a:srgbClr val="0070C0"/>
                </a:solidFill>
              </a:rPr>
              <a:t>May</a:t>
            </a:r>
            <a:r>
              <a:rPr lang="en-US" sz="1200" dirty="0">
                <a:solidFill>
                  <a:srgbClr val="0070C0"/>
                </a:solidFill>
              </a:rPr>
              <a:t>	</a:t>
            </a:r>
            <a:r>
              <a:rPr lang="en-CA" sz="1200" dirty="0"/>
              <a:t>Received FERC Notice of </a:t>
            </a:r>
            <a:r>
              <a:rPr lang="en-CA" sz="1200" dirty="0" smtClean="0"/>
              <a:t>Schedule (NOS)</a:t>
            </a:r>
          </a:p>
          <a:p>
            <a:pPr fontAlgn="ctr">
              <a:lnSpc>
                <a:spcPct val="85000"/>
              </a:lnSpc>
            </a:pPr>
            <a:endParaRPr lang="en-CA" sz="1200" dirty="0"/>
          </a:p>
          <a:p>
            <a:pPr fontAlgn="ctr">
              <a:lnSpc>
                <a:spcPct val="85000"/>
              </a:lnSpc>
            </a:pPr>
            <a:r>
              <a:rPr lang="en-US" sz="1200" b="1" dirty="0" smtClean="0">
                <a:solidFill>
                  <a:srgbClr val="0070C0"/>
                </a:solidFill>
              </a:rPr>
              <a:t>July</a:t>
            </a:r>
            <a:r>
              <a:rPr lang="en-US" sz="1200" dirty="0">
                <a:solidFill>
                  <a:srgbClr val="0070C0"/>
                </a:solidFill>
              </a:rPr>
              <a:t>	</a:t>
            </a:r>
            <a:r>
              <a:rPr lang="en-CA" sz="1200" dirty="0"/>
              <a:t>Received FERC </a:t>
            </a:r>
            <a:r>
              <a:rPr lang="en-CA" sz="1200" dirty="0" smtClean="0"/>
              <a:t>Draft Environmental Impact 	Statement (DEIS)</a:t>
            </a:r>
            <a:endParaRPr lang="en-CA" sz="1200" dirty="0"/>
          </a:p>
          <a:p>
            <a:pPr fontAlgn="ctr">
              <a:lnSpc>
                <a:spcPct val="85000"/>
              </a:lnSpc>
            </a:pPr>
            <a:endParaRPr lang="en-CA" sz="1200" dirty="0" smtClean="0"/>
          </a:p>
          <a:p>
            <a:pPr fontAlgn="ctr">
              <a:lnSpc>
                <a:spcPct val="85000"/>
              </a:lnSpc>
            </a:pPr>
            <a:endParaRPr lang="en-CA" sz="1200" dirty="0"/>
          </a:p>
          <a:p>
            <a:pPr fontAlgn="ctr">
              <a:lnSpc>
                <a:spcPct val="85000"/>
              </a:lnSpc>
            </a:pPr>
            <a:endParaRPr lang="en-US" sz="1200" dirty="0"/>
          </a:p>
          <a:p>
            <a:endParaRPr lang="en-US" dirty="0"/>
          </a:p>
        </p:txBody>
      </p:sp>
    </p:spTree>
    <p:extLst>
      <p:ext uri="{BB962C8B-B14F-4D97-AF65-F5344CB8AC3E}">
        <p14:creationId xmlns:p14="http://schemas.microsoft.com/office/powerpoint/2010/main" val="3665099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F30F094-4E91-4E2E-911E-667F01D926F3}" type="slidenum">
              <a:rPr lang="en-US" smtClean="0"/>
              <a:pPr/>
              <a:t>11</a:t>
            </a:fld>
            <a:endParaRPr lang="en-US" dirty="0"/>
          </a:p>
        </p:txBody>
      </p:sp>
      <p:sp>
        <p:nvSpPr>
          <p:cNvPr id="15" name="Title 2"/>
          <p:cNvSpPr>
            <a:spLocks noGrp="1"/>
          </p:cNvSpPr>
          <p:nvPr>
            <p:ph type="title"/>
          </p:nvPr>
        </p:nvSpPr>
        <p:spPr/>
        <p:txBody>
          <a:bodyPr/>
          <a:lstStyle/>
          <a:p>
            <a:r>
              <a:rPr lang="en-US" dirty="0" smtClean="0"/>
              <a:t>Economic Development – Benefits </a:t>
            </a:r>
            <a:endParaRPr lang="en-US" dirty="0"/>
          </a:p>
        </p:txBody>
      </p:sp>
      <p:sp>
        <p:nvSpPr>
          <p:cNvPr id="2" name="TextBox 1"/>
          <p:cNvSpPr txBox="1"/>
          <p:nvPr/>
        </p:nvSpPr>
        <p:spPr>
          <a:xfrm>
            <a:off x="307075" y="5851593"/>
            <a:ext cx="8590396" cy="738664"/>
          </a:xfrm>
          <a:prstGeom prst="rect">
            <a:avLst/>
          </a:prstGeom>
          <a:noFill/>
        </p:spPr>
        <p:txBody>
          <a:bodyPr wrap="square" rtlCol="0">
            <a:spAutoFit/>
          </a:bodyPr>
          <a:lstStyle/>
          <a:p>
            <a:r>
              <a:rPr lang="en-US" sz="1200" dirty="0"/>
              <a:t>*Source: Public Finance Resources, Inc. Estimated Ohio Property Tax Revenue for NEXUS Transmission Natural Gas Pipeline, April 2016.</a:t>
            </a:r>
          </a:p>
          <a:p>
            <a:r>
              <a:rPr lang="en-US" sz="1200" dirty="0" smtClean="0"/>
              <a:t>**Estimate </a:t>
            </a:r>
            <a:r>
              <a:rPr lang="en-US" sz="1200" dirty="0"/>
              <a:t>of first year </a:t>
            </a:r>
            <a:r>
              <a:rPr lang="en-US" sz="1200" dirty="0" smtClean="0"/>
              <a:t>revenues</a:t>
            </a:r>
            <a:r>
              <a:rPr lang="en-US" sz="1200" dirty="0"/>
              <a:t>.</a:t>
            </a:r>
          </a:p>
          <a:p>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7075" y="1409700"/>
            <a:ext cx="8604315" cy="2264291"/>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45277"/>
            <a:ext cx="9144000" cy="2406316"/>
          </a:xfrm>
          <a:prstGeom prst="rect">
            <a:avLst/>
          </a:prstGeom>
        </p:spPr>
      </p:pic>
    </p:spTree>
    <p:extLst>
      <p:ext uri="{BB962C8B-B14F-4D97-AF65-F5344CB8AC3E}">
        <p14:creationId xmlns:p14="http://schemas.microsoft.com/office/powerpoint/2010/main" val="1688474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325420" y="438078"/>
            <a:ext cx="7010400" cy="715962"/>
          </a:xfrm>
        </p:spPr>
        <p:txBody>
          <a:bodyPr>
            <a:normAutofit/>
          </a:bodyPr>
          <a:lstStyle/>
          <a:p>
            <a:r>
              <a:rPr lang="en-CA" sz="2400" dirty="0"/>
              <a:t>Local Vendor Registration</a:t>
            </a:r>
            <a:endParaRPr lang="en-US" sz="2400" i="1" dirty="0" smtClean="0"/>
          </a:p>
        </p:txBody>
      </p:sp>
      <p:sp>
        <p:nvSpPr>
          <p:cNvPr id="10" name="Slide Number Placeholder 3"/>
          <p:cNvSpPr>
            <a:spLocks noGrp="1"/>
          </p:cNvSpPr>
          <p:nvPr>
            <p:ph type="sldNum" sz="quarter" idx="4"/>
          </p:nvPr>
        </p:nvSpPr>
        <p:spPr>
          <a:xfrm>
            <a:off x="8494059" y="6469250"/>
            <a:ext cx="403412" cy="365125"/>
          </a:xfrm>
        </p:spPr>
        <p:txBody>
          <a:bodyPr/>
          <a:lstStyle/>
          <a:p>
            <a:fld id="{8F30F094-4E91-4E2E-911E-667F01D926F3}" type="slidenum">
              <a:rPr lang="en-US" smtClean="0"/>
              <a:pPr/>
              <a:t>12</a:t>
            </a:fld>
            <a:endParaRPr lang="en-US" dirty="0"/>
          </a:p>
        </p:txBody>
      </p:sp>
      <p:sp>
        <p:nvSpPr>
          <p:cNvPr id="8" name="Rounded Rectangle 7"/>
          <p:cNvSpPr/>
          <p:nvPr/>
        </p:nvSpPr>
        <p:spPr>
          <a:xfrm>
            <a:off x="457200" y="5241200"/>
            <a:ext cx="8440271" cy="100439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www.nexusgastransmission.com/vendor</a:t>
            </a:r>
            <a:endParaRPr lang="en-US" sz="3600" b="1" dirty="0"/>
          </a:p>
        </p:txBody>
      </p:sp>
      <p:sp>
        <p:nvSpPr>
          <p:cNvPr id="5" name="TextBox 4"/>
          <p:cNvSpPr txBox="1"/>
          <p:nvPr/>
        </p:nvSpPr>
        <p:spPr>
          <a:xfrm>
            <a:off x="325420" y="3387231"/>
            <a:ext cx="8722833" cy="1754326"/>
          </a:xfrm>
          <a:prstGeom prst="rect">
            <a:avLst/>
          </a:prstGeom>
          <a:noFill/>
        </p:spPr>
        <p:txBody>
          <a:bodyPr wrap="square" rtlCol="0">
            <a:spAutoFit/>
          </a:bodyPr>
          <a:lstStyle/>
          <a:p>
            <a:pPr marL="285750" indent="-285750">
              <a:buFont typeface="Arial" panose="020B0604020202020204" pitchFamily="34" charset="0"/>
              <a:buChar char="•"/>
            </a:pPr>
            <a:r>
              <a:rPr lang="en-US" dirty="0"/>
              <a:t>Like any large-scale infrastructure project, NEXUS will purchase a significant amount of goods and services from local businesses across the region – from transportation and construction companies to equipment and </a:t>
            </a:r>
            <a:r>
              <a:rPr lang="en-US" dirty="0" smtClean="0"/>
              <a:t>maintenance.</a:t>
            </a:r>
          </a:p>
          <a:p>
            <a:pPr marL="285750" indent="-285750">
              <a:buFont typeface="Arial" panose="020B0604020202020204" pitchFamily="34" charset="0"/>
              <a:buChar char="•"/>
            </a:pPr>
            <a:r>
              <a:rPr lang="en-US" dirty="0" smtClean="0"/>
              <a:t>Whenever possible, NEXUS is committed to using </a:t>
            </a:r>
            <a:r>
              <a:rPr lang="en-US" dirty="0"/>
              <a:t>local </a:t>
            </a:r>
            <a:r>
              <a:rPr lang="en-US" dirty="0" smtClean="0"/>
              <a:t>vendors. We are currently registering interested vendors through the NEXUS website.</a:t>
            </a:r>
          </a:p>
          <a:p>
            <a:pPr marL="285750" indent="-285750">
              <a:buFont typeface="Arial" panose="020B0604020202020204" pitchFamily="34" charset="0"/>
              <a:buChar char="•"/>
            </a:pPr>
            <a:r>
              <a:rPr lang="en-US" dirty="0" smtClean="0"/>
              <a:t>Vendors </a:t>
            </a:r>
            <a:r>
              <a:rPr lang="en-US" dirty="0"/>
              <a:t>will be selected by our prime construction </a:t>
            </a:r>
            <a:r>
              <a:rPr lang="en-US" dirty="0" smtClean="0"/>
              <a:t>contractors </a:t>
            </a:r>
            <a:endParaRPr lang="en-US" dirty="0"/>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57" t="13235" r="14916" b="48908"/>
          <a:stretch/>
        </p:blipFill>
        <p:spPr bwMode="auto">
          <a:xfrm>
            <a:off x="1383563" y="1353326"/>
            <a:ext cx="6587544" cy="193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517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68192"/>
            <a:ext cx="4448908" cy="4893971"/>
          </a:xfrm>
        </p:spPr>
        <p:txBody>
          <a:bodyPr>
            <a:normAutofit/>
          </a:bodyPr>
          <a:lstStyle/>
          <a:p>
            <a:pPr marL="0" indent="0">
              <a:buNone/>
            </a:pPr>
            <a:r>
              <a:rPr lang="en-US" i="1" dirty="0" smtClean="0">
                <a:solidFill>
                  <a:schemeClr val="tx2"/>
                </a:solidFill>
              </a:rPr>
              <a:t>Safety </a:t>
            </a:r>
            <a:r>
              <a:rPr lang="en-US" i="1" dirty="0">
                <a:solidFill>
                  <a:schemeClr val="tx2"/>
                </a:solidFill>
              </a:rPr>
              <a:t>is at the forefront of everything we do as a </a:t>
            </a:r>
            <a:r>
              <a:rPr lang="en-US" i="1" dirty="0" smtClean="0">
                <a:solidFill>
                  <a:schemeClr val="tx2"/>
                </a:solidFill>
              </a:rPr>
              <a:t>company </a:t>
            </a:r>
          </a:p>
          <a:p>
            <a:pPr>
              <a:lnSpc>
                <a:spcPct val="100000"/>
              </a:lnSpc>
            </a:pPr>
            <a:r>
              <a:rPr lang="en-US" sz="2000" dirty="0" smtClean="0"/>
              <a:t>Our </a:t>
            </a:r>
            <a:r>
              <a:rPr lang="en-US" sz="2000" dirty="0"/>
              <a:t>dedication to continuously improve our operational safety practices stems from our relentless focus on protecting the people within the communities where we operate, our employees and the </a:t>
            </a:r>
            <a:r>
              <a:rPr lang="en-US" sz="2000" dirty="0" smtClean="0"/>
              <a:t>environment. </a:t>
            </a:r>
          </a:p>
          <a:p>
            <a:pPr>
              <a:lnSpc>
                <a:spcPct val="100000"/>
              </a:lnSpc>
            </a:pPr>
            <a:r>
              <a:rPr lang="en-US" sz="2000" dirty="0" smtClean="0"/>
              <a:t>We </a:t>
            </a:r>
            <a:r>
              <a:rPr lang="en-US" sz="2000" dirty="0"/>
              <a:t>are committed to building and operating safe pipelines through development and application of technically superior, effective </a:t>
            </a:r>
            <a:r>
              <a:rPr lang="en-US" sz="2000" dirty="0" smtClean="0"/>
              <a:t>practices.</a:t>
            </a:r>
            <a:endParaRPr lang="en-US" sz="2000" dirty="0"/>
          </a:p>
          <a:p>
            <a:endParaRPr lang="en-US" sz="2000" dirty="0"/>
          </a:p>
        </p:txBody>
      </p:sp>
      <p:sp>
        <p:nvSpPr>
          <p:cNvPr id="3" name="Slide Number Placeholder 2"/>
          <p:cNvSpPr>
            <a:spLocks noGrp="1"/>
          </p:cNvSpPr>
          <p:nvPr>
            <p:ph type="sldNum" sz="quarter" idx="4"/>
          </p:nvPr>
        </p:nvSpPr>
        <p:spPr/>
        <p:txBody>
          <a:bodyPr/>
          <a:lstStyle/>
          <a:p>
            <a:fld id="{8F30F094-4E91-4E2E-911E-667F01D926F3}" type="slidenum">
              <a:rPr lang="en-US" smtClean="0"/>
              <a:pPr/>
              <a:t>13</a:t>
            </a:fld>
            <a:endParaRPr lang="en-US" dirty="0"/>
          </a:p>
        </p:txBody>
      </p:sp>
      <p:sp>
        <p:nvSpPr>
          <p:cNvPr id="4" name="Title 3"/>
          <p:cNvSpPr>
            <a:spLocks noGrp="1"/>
          </p:cNvSpPr>
          <p:nvPr>
            <p:ph type="title"/>
          </p:nvPr>
        </p:nvSpPr>
        <p:spPr/>
        <p:txBody>
          <a:bodyPr/>
          <a:lstStyle/>
          <a:p>
            <a:r>
              <a:rPr lang="en-CA" dirty="0" smtClean="0"/>
              <a:t>Committed to Safety</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584" y="1420765"/>
            <a:ext cx="783369" cy="4988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P:\Graphics\Data\Graphics\!Spectra Energy\LOGOS\811_one-call\811Eng_ver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3178" y="4327071"/>
            <a:ext cx="1905001" cy="16022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Graphics\Data\Graphics\!Spectra Energy\LOGOS\Above All Else\AAE Emblem with SM\PNG\10-08-2015-ABOVE-ALL-ELSE-BLUE_RGB_SM_300pp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2680" y="1529443"/>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04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0226" y="2627567"/>
            <a:ext cx="8223547" cy="2671957"/>
            <a:chOff x="460226" y="2627567"/>
            <a:chExt cx="8223547" cy="2671957"/>
          </a:xfrm>
        </p:grpSpPr>
        <p:sp>
          <p:nvSpPr>
            <p:cNvPr id="7" name="Freeform 6"/>
            <p:cNvSpPr/>
            <p:nvPr/>
          </p:nvSpPr>
          <p:spPr>
            <a:xfrm>
              <a:off x="460226" y="2627567"/>
              <a:ext cx="3132060" cy="1154072"/>
            </a:xfrm>
            <a:custGeom>
              <a:avLst/>
              <a:gdLst>
                <a:gd name="connsiteX0" fmla="*/ 0 w 2885182"/>
                <a:gd name="connsiteY0" fmla="*/ 0 h 1154072"/>
                <a:gd name="connsiteX1" fmla="*/ 2308146 w 2885182"/>
                <a:gd name="connsiteY1" fmla="*/ 0 h 1154072"/>
                <a:gd name="connsiteX2" fmla="*/ 2885182 w 2885182"/>
                <a:gd name="connsiteY2" fmla="*/ 577036 h 1154072"/>
                <a:gd name="connsiteX3" fmla="*/ 2308146 w 2885182"/>
                <a:gd name="connsiteY3" fmla="*/ 1154072 h 1154072"/>
                <a:gd name="connsiteX4" fmla="*/ 0 w 2885182"/>
                <a:gd name="connsiteY4" fmla="*/ 1154072 h 1154072"/>
                <a:gd name="connsiteX5" fmla="*/ 577036 w 2885182"/>
                <a:gd name="connsiteY5" fmla="*/ 577036 h 1154072"/>
                <a:gd name="connsiteX6" fmla="*/ 0 w 2885182"/>
                <a:gd name="connsiteY6" fmla="*/ 0 h 115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82" h="1154072">
                  <a:moveTo>
                    <a:pt x="0" y="0"/>
                  </a:moveTo>
                  <a:lnTo>
                    <a:pt x="2308146" y="0"/>
                  </a:lnTo>
                  <a:lnTo>
                    <a:pt x="2885182" y="577036"/>
                  </a:lnTo>
                  <a:lnTo>
                    <a:pt x="2308146" y="1154072"/>
                  </a:lnTo>
                  <a:lnTo>
                    <a:pt x="0" y="1154072"/>
                  </a:lnTo>
                  <a:lnTo>
                    <a:pt x="577036" y="577036"/>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3048" tIns="32004" rIns="609040" bIns="32004" numCol="1" spcCol="1270" anchor="ctr" anchorCtr="0">
              <a:noAutofit/>
            </a:bodyPr>
            <a:lstStyle/>
            <a:p>
              <a:pPr lvl="0" algn="ctr" defTabSz="1066800" rtl="0">
                <a:lnSpc>
                  <a:spcPct val="90000"/>
                </a:lnSpc>
                <a:spcBef>
                  <a:spcPct val="0"/>
                </a:spcBef>
                <a:spcAft>
                  <a:spcPct val="35000"/>
                </a:spcAft>
              </a:pPr>
              <a:r>
                <a:rPr lang="en-US" sz="2400" kern="1200" dirty="0" smtClean="0"/>
                <a:t>Design Phase</a:t>
              </a:r>
              <a:endParaRPr lang="en-US" sz="2400" kern="1200" dirty="0"/>
            </a:p>
          </p:txBody>
        </p:sp>
        <p:sp>
          <p:nvSpPr>
            <p:cNvPr id="9" name="Freeform 8"/>
            <p:cNvSpPr/>
            <p:nvPr/>
          </p:nvSpPr>
          <p:spPr>
            <a:xfrm>
              <a:off x="533400" y="3925899"/>
              <a:ext cx="2446260" cy="1373625"/>
            </a:xfrm>
            <a:custGeom>
              <a:avLst/>
              <a:gdLst>
                <a:gd name="connsiteX0" fmla="*/ 0 w 2308145"/>
                <a:gd name="connsiteY0" fmla="*/ 0 h 1373625"/>
                <a:gd name="connsiteX1" fmla="*/ 2308145 w 2308145"/>
                <a:gd name="connsiteY1" fmla="*/ 0 h 1373625"/>
                <a:gd name="connsiteX2" fmla="*/ 2308145 w 2308145"/>
                <a:gd name="connsiteY2" fmla="*/ 1373625 h 1373625"/>
                <a:gd name="connsiteX3" fmla="*/ 0 w 2308145"/>
                <a:gd name="connsiteY3" fmla="*/ 1373625 h 1373625"/>
                <a:gd name="connsiteX4" fmla="*/ 0 w 2308145"/>
                <a:gd name="connsiteY4" fmla="*/ 0 h 137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145" h="1373625">
                  <a:moveTo>
                    <a:pt x="0" y="0"/>
                  </a:moveTo>
                  <a:lnTo>
                    <a:pt x="2308145" y="0"/>
                  </a:lnTo>
                  <a:lnTo>
                    <a:pt x="2308145" y="1373625"/>
                  </a:lnTo>
                  <a:lnTo>
                    <a:pt x="0" y="1373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14300" lvl="1" indent="-114300" algn="l" defTabSz="488950" rtl="0">
                <a:lnSpc>
                  <a:spcPct val="85000"/>
                </a:lnSpc>
                <a:spcBef>
                  <a:spcPct val="0"/>
                </a:spcBef>
                <a:spcAft>
                  <a:spcPts val="600"/>
                </a:spcAft>
                <a:buClr>
                  <a:srgbClr val="0070C0"/>
                </a:buClr>
                <a:buChar char="••"/>
              </a:pPr>
              <a:r>
                <a:rPr lang="en-US" sz="1400" kern="1200" dirty="0" smtClean="0"/>
                <a:t>Optimize routing</a:t>
              </a:r>
              <a:endParaRPr lang="en-US" sz="1400" kern="1200" dirty="0"/>
            </a:p>
            <a:p>
              <a:pPr marL="114300" lvl="1" indent="-114300" algn="l" defTabSz="488950" rtl="0">
                <a:lnSpc>
                  <a:spcPct val="85000"/>
                </a:lnSpc>
                <a:spcBef>
                  <a:spcPct val="0"/>
                </a:spcBef>
                <a:spcAft>
                  <a:spcPts val="600"/>
                </a:spcAft>
                <a:buClr>
                  <a:srgbClr val="0070C0"/>
                </a:buClr>
                <a:buChar char="••"/>
              </a:pPr>
              <a:r>
                <a:rPr lang="en-US" sz="1400" kern="1200" dirty="0" smtClean="0"/>
                <a:t>Utilize pipe manufactured from high strength alloyed steel</a:t>
              </a:r>
              <a:endParaRPr lang="en-US" sz="1400" kern="1200" dirty="0"/>
            </a:p>
          </p:txBody>
        </p:sp>
        <p:sp>
          <p:nvSpPr>
            <p:cNvPr id="10" name="Freeform 9"/>
            <p:cNvSpPr/>
            <p:nvPr/>
          </p:nvSpPr>
          <p:spPr>
            <a:xfrm>
              <a:off x="3129408" y="2627567"/>
              <a:ext cx="3075450" cy="1154072"/>
            </a:xfrm>
            <a:custGeom>
              <a:avLst/>
              <a:gdLst>
                <a:gd name="connsiteX0" fmla="*/ 0 w 2885182"/>
                <a:gd name="connsiteY0" fmla="*/ 0 h 1154072"/>
                <a:gd name="connsiteX1" fmla="*/ 2308146 w 2885182"/>
                <a:gd name="connsiteY1" fmla="*/ 0 h 1154072"/>
                <a:gd name="connsiteX2" fmla="*/ 2885182 w 2885182"/>
                <a:gd name="connsiteY2" fmla="*/ 577036 h 1154072"/>
                <a:gd name="connsiteX3" fmla="*/ 2308146 w 2885182"/>
                <a:gd name="connsiteY3" fmla="*/ 1154072 h 1154072"/>
                <a:gd name="connsiteX4" fmla="*/ 0 w 2885182"/>
                <a:gd name="connsiteY4" fmla="*/ 1154072 h 1154072"/>
                <a:gd name="connsiteX5" fmla="*/ 577036 w 2885182"/>
                <a:gd name="connsiteY5" fmla="*/ 577036 h 1154072"/>
                <a:gd name="connsiteX6" fmla="*/ 0 w 2885182"/>
                <a:gd name="connsiteY6" fmla="*/ 0 h 115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82" h="1154072">
                  <a:moveTo>
                    <a:pt x="0" y="0"/>
                  </a:moveTo>
                  <a:lnTo>
                    <a:pt x="2308146" y="0"/>
                  </a:lnTo>
                  <a:lnTo>
                    <a:pt x="2885182" y="577036"/>
                  </a:lnTo>
                  <a:lnTo>
                    <a:pt x="2308146" y="1154072"/>
                  </a:lnTo>
                  <a:lnTo>
                    <a:pt x="0" y="1154072"/>
                  </a:lnTo>
                  <a:lnTo>
                    <a:pt x="577036" y="577036"/>
                  </a:lnTo>
                  <a:lnTo>
                    <a:pt x="0"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3048" tIns="32004" rIns="609040" bIns="32004" numCol="1" spcCol="1270" anchor="ctr" anchorCtr="0">
              <a:noAutofit/>
            </a:bodyPr>
            <a:lstStyle/>
            <a:p>
              <a:pPr lvl="0" algn="ctr" defTabSz="1066800" rtl="0">
                <a:lnSpc>
                  <a:spcPct val="90000"/>
                </a:lnSpc>
                <a:spcBef>
                  <a:spcPct val="0"/>
                </a:spcBef>
                <a:spcAft>
                  <a:spcPct val="35000"/>
                </a:spcAft>
              </a:pPr>
              <a:r>
                <a:rPr lang="en-US" sz="2400" kern="1200" dirty="0" smtClean="0"/>
                <a:t>Construction Phase</a:t>
              </a:r>
              <a:endParaRPr lang="en-US" sz="2400" kern="1200" dirty="0"/>
            </a:p>
          </p:txBody>
        </p:sp>
        <p:sp>
          <p:nvSpPr>
            <p:cNvPr id="11" name="Freeform 10"/>
            <p:cNvSpPr/>
            <p:nvPr/>
          </p:nvSpPr>
          <p:spPr>
            <a:xfrm>
              <a:off x="3276600" y="3925899"/>
              <a:ext cx="2308145" cy="1373625"/>
            </a:xfrm>
            <a:custGeom>
              <a:avLst/>
              <a:gdLst>
                <a:gd name="connsiteX0" fmla="*/ 0 w 2308145"/>
                <a:gd name="connsiteY0" fmla="*/ 0 h 1373625"/>
                <a:gd name="connsiteX1" fmla="*/ 2308145 w 2308145"/>
                <a:gd name="connsiteY1" fmla="*/ 0 h 1373625"/>
                <a:gd name="connsiteX2" fmla="*/ 2308145 w 2308145"/>
                <a:gd name="connsiteY2" fmla="*/ 1373625 h 1373625"/>
                <a:gd name="connsiteX3" fmla="*/ 0 w 2308145"/>
                <a:gd name="connsiteY3" fmla="*/ 1373625 h 1373625"/>
                <a:gd name="connsiteX4" fmla="*/ 0 w 2308145"/>
                <a:gd name="connsiteY4" fmla="*/ 0 h 137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145" h="1373625">
                  <a:moveTo>
                    <a:pt x="0" y="0"/>
                  </a:moveTo>
                  <a:lnTo>
                    <a:pt x="2308145" y="0"/>
                  </a:lnTo>
                  <a:lnTo>
                    <a:pt x="2308145" y="1373625"/>
                  </a:lnTo>
                  <a:lnTo>
                    <a:pt x="0" y="1373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14300" lvl="1" indent="-114300" algn="l" defTabSz="488950" rtl="0">
                <a:lnSpc>
                  <a:spcPct val="85000"/>
                </a:lnSpc>
                <a:spcBef>
                  <a:spcPct val="0"/>
                </a:spcBef>
                <a:spcAft>
                  <a:spcPts val="600"/>
                </a:spcAft>
                <a:buClr>
                  <a:srgbClr val="0070C0"/>
                </a:buClr>
                <a:buChar char="••"/>
              </a:pPr>
              <a:r>
                <a:rPr lang="en-US" sz="1400" i="0" kern="1200" dirty="0" smtClean="0"/>
                <a:t>All welds will be ultrasonically or X-ray inspected</a:t>
              </a:r>
              <a:endParaRPr lang="en-US" sz="1400" kern="1200" dirty="0"/>
            </a:p>
            <a:p>
              <a:pPr marL="114300" lvl="1" indent="-114300" algn="l" defTabSz="488950" rtl="0">
                <a:lnSpc>
                  <a:spcPct val="85000"/>
                </a:lnSpc>
                <a:spcBef>
                  <a:spcPct val="0"/>
                </a:spcBef>
                <a:spcAft>
                  <a:spcPts val="600"/>
                </a:spcAft>
                <a:buClr>
                  <a:srgbClr val="0070C0"/>
                </a:buClr>
                <a:buChar char="••"/>
              </a:pPr>
              <a:r>
                <a:rPr lang="en-US" sz="1400" i="0" kern="1200" dirty="0" smtClean="0"/>
                <a:t>Pipe and welds are sealed with protective coatings</a:t>
              </a:r>
              <a:endParaRPr lang="en-US" sz="1400" kern="1200" dirty="0"/>
            </a:p>
            <a:p>
              <a:pPr marL="114300" lvl="1" indent="-114300" algn="l" defTabSz="488950" rtl="0">
                <a:lnSpc>
                  <a:spcPct val="85000"/>
                </a:lnSpc>
                <a:spcBef>
                  <a:spcPct val="0"/>
                </a:spcBef>
                <a:spcAft>
                  <a:spcPts val="600"/>
                </a:spcAft>
                <a:buClr>
                  <a:srgbClr val="0070C0"/>
                </a:buClr>
                <a:buChar char="••"/>
              </a:pPr>
              <a:r>
                <a:rPr lang="en-US" sz="1400" i="0" kern="1200" dirty="0" smtClean="0"/>
                <a:t>Install cathodic protection</a:t>
              </a:r>
              <a:endParaRPr lang="en-US" sz="1400" kern="1200" dirty="0"/>
            </a:p>
            <a:p>
              <a:pPr marL="114300" lvl="1" indent="-114300" algn="l" defTabSz="488950" rtl="0">
                <a:lnSpc>
                  <a:spcPct val="85000"/>
                </a:lnSpc>
                <a:spcBef>
                  <a:spcPct val="0"/>
                </a:spcBef>
                <a:spcAft>
                  <a:spcPts val="600"/>
                </a:spcAft>
                <a:buClr>
                  <a:srgbClr val="0070C0"/>
                </a:buClr>
                <a:buChar char="••"/>
              </a:pPr>
              <a:r>
                <a:rPr lang="en-US" sz="1400" i="0" kern="1200" dirty="0" smtClean="0"/>
                <a:t>Test pipeline prior to placing in-service</a:t>
              </a:r>
              <a:endParaRPr lang="en-US" sz="1400" kern="1200" dirty="0"/>
            </a:p>
          </p:txBody>
        </p:sp>
        <p:sp>
          <p:nvSpPr>
            <p:cNvPr id="12" name="Freeform 11"/>
            <p:cNvSpPr/>
            <p:nvPr/>
          </p:nvSpPr>
          <p:spPr>
            <a:xfrm>
              <a:off x="5798591" y="2627567"/>
              <a:ext cx="2885182" cy="1154072"/>
            </a:xfrm>
            <a:custGeom>
              <a:avLst/>
              <a:gdLst>
                <a:gd name="connsiteX0" fmla="*/ 0 w 2885182"/>
                <a:gd name="connsiteY0" fmla="*/ 0 h 1154072"/>
                <a:gd name="connsiteX1" fmla="*/ 2308146 w 2885182"/>
                <a:gd name="connsiteY1" fmla="*/ 0 h 1154072"/>
                <a:gd name="connsiteX2" fmla="*/ 2885182 w 2885182"/>
                <a:gd name="connsiteY2" fmla="*/ 577036 h 1154072"/>
                <a:gd name="connsiteX3" fmla="*/ 2308146 w 2885182"/>
                <a:gd name="connsiteY3" fmla="*/ 1154072 h 1154072"/>
                <a:gd name="connsiteX4" fmla="*/ 0 w 2885182"/>
                <a:gd name="connsiteY4" fmla="*/ 1154072 h 1154072"/>
                <a:gd name="connsiteX5" fmla="*/ 577036 w 2885182"/>
                <a:gd name="connsiteY5" fmla="*/ 577036 h 1154072"/>
                <a:gd name="connsiteX6" fmla="*/ 0 w 2885182"/>
                <a:gd name="connsiteY6" fmla="*/ 0 h 115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82" h="1154072">
                  <a:moveTo>
                    <a:pt x="0" y="0"/>
                  </a:moveTo>
                  <a:lnTo>
                    <a:pt x="2308146" y="0"/>
                  </a:lnTo>
                  <a:lnTo>
                    <a:pt x="2885182" y="577036"/>
                  </a:lnTo>
                  <a:lnTo>
                    <a:pt x="2308146" y="1154072"/>
                  </a:lnTo>
                  <a:lnTo>
                    <a:pt x="0" y="1154072"/>
                  </a:lnTo>
                  <a:lnTo>
                    <a:pt x="577036" y="577036"/>
                  </a:lnTo>
                  <a:lnTo>
                    <a:pt x="0"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3048" tIns="32004" rIns="609040" bIns="32004" numCol="1" spcCol="1270" anchor="ctr" anchorCtr="0">
              <a:noAutofit/>
            </a:bodyPr>
            <a:lstStyle/>
            <a:p>
              <a:pPr lvl="0" algn="ctr" defTabSz="1066800" rtl="0">
                <a:lnSpc>
                  <a:spcPct val="90000"/>
                </a:lnSpc>
                <a:spcBef>
                  <a:spcPct val="0"/>
                </a:spcBef>
                <a:spcAft>
                  <a:spcPct val="35000"/>
                </a:spcAft>
              </a:pPr>
              <a:r>
                <a:rPr lang="en-US" sz="2400" kern="1200" dirty="0" smtClean="0"/>
                <a:t>Operations</a:t>
              </a:r>
              <a:endParaRPr lang="en-US" sz="2400" kern="1200" dirty="0"/>
            </a:p>
          </p:txBody>
        </p:sp>
        <p:sp>
          <p:nvSpPr>
            <p:cNvPr id="13" name="Freeform 12"/>
            <p:cNvSpPr/>
            <p:nvPr/>
          </p:nvSpPr>
          <p:spPr>
            <a:xfrm>
              <a:off x="5943599" y="3925899"/>
              <a:ext cx="2740173" cy="1373625"/>
            </a:xfrm>
            <a:custGeom>
              <a:avLst/>
              <a:gdLst>
                <a:gd name="connsiteX0" fmla="*/ 0 w 2308145"/>
                <a:gd name="connsiteY0" fmla="*/ 0 h 1373625"/>
                <a:gd name="connsiteX1" fmla="*/ 2308145 w 2308145"/>
                <a:gd name="connsiteY1" fmla="*/ 0 h 1373625"/>
                <a:gd name="connsiteX2" fmla="*/ 2308145 w 2308145"/>
                <a:gd name="connsiteY2" fmla="*/ 1373625 h 1373625"/>
                <a:gd name="connsiteX3" fmla="*/ 0 w 2308145"/>
                <a:gd name="connsiteY3" fmla="*/ 1373625 h 1373625"/>
                <a:gd name="connsiteX4" fmla="*/ 0 w 2308145"/>
                <a:gd name="connsiteY4" fmla="*/ 0 h 137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145" h="1373625">
                  <a:moveTo>
                    <a:pt x="0" y="0"/>
                  </a:moveTo>
                  <a:lnTo>
                    <a:pt x="2308145" y="0"/>
                  </a:lnTo>
                  <a:lnTo>
                    <a:pt x="2308145" y="1373625"/>
                  </a:lnTo>
                  <a:lnTo>
                    <a:pt x="0" y="1373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14300" lvl="1" indent="-114300" algn="l" defTabSz="488950" rtl="0">
                <a:lnSpc>
                  <a:spcPct val="85000"/>
                </a:lnSpc>
                <a:spcBef>
                  <a:spcPct val="0"/>
                </a:spcBef>
                <a:spcAft>
                  <a:spcPts val="600"/>
                </a:spcAft>
                <a:buClr>
                  <a:srgbClr val="0070C0"/>
                </a:buClr>
                <a:buChar char="••"/>
              </a:pPr>
              <a:r>
                <a:rPr lang="en-US" sz="1400" i="0" kern="1200" dirty="0" smtClean="0"/>
                <a:t>24 hours a day / 7 days a week monitoring</a:t>
              </a:r>
              <a:endParaRPr lang="en-US" sz="1400" kern="1200" dirty="0"/>
            </a:p>
            <a:p>
              <a:pPr marL="114300" lvl="1" indent="-114300" algn="l" defTabSz="488950" rtl="0">
                <a:lnSpc>
                  <a:spcPct val="85000"/>
                </a:lnSpc>
                <a:spcBef>
                  <a:spcPct val="0"/>
                </a:spcBef>
                <a:spcAft>
                  <a:spcPts val="600"/>
                </a:spcAft>
                <a:buClr>
                  <a:srgbClr val="0070C0"/>
                </a:buClr>
                <a:buChar char="••"/>
              </a:pPr>
              <a:r>
                <a:rPr lang="en-US" sz="1400" i="0" kern="1200" dirty="0" smtClean="0"/>
                <a:t>Remote control shut-off valves</a:t>
              </a:r>
              <a:endParaRPr lang="en-US" sz="1400" kern="1200" dirty="0"/>
            </a:p>
            <a:p>
              <a:pPr marL="114300" lvl="1" indent="-114300" algn="l" defTabSz="488950" rtl="0">
                <a:lnSpc>
                  <a:spcPct val="85000"/>
                </a:lnSpc>
                <a:spcBef>
                  <a:spcPct val="0"/>
                </a:spcBef>
                <a:spcAft>
                  <a:spcPts val="600"/>
                </a:spcAft>
                <a:buClr>
                  <a:srgbClr val="0070C0"/>
                </a:buClr>
                <a:buChar char="••"/>
              </a:pPr>
              <a:r>
                <a:rPr lang="en-US" sz="1400" i="0" kern="1200" dirty="0" smtClean="0"/>
                <a:t>One-Call &amp; Right-of-Way monitoring</a:t>
              </a:r>
              <a:endParaRPr lang="en-US" sz="1400" kern="1200" dirty="0"/>
            </a:p>
            <a:p>
              <a:pPr marL="114300" lvl="1" indent="-114300" algn="l" defTabSz="488950" rtl="0">
                <a:lnSpc>
                  <a:spcPct val="85000"/>
                </a:lnSpc>
                <a:spcBef>
                  <a:spcPct val="0"/>
                </a:spcBef>
                <a:spcAft>
                  <a:spcPts val="600"/>
                </a:spcAft>
                <a:buClr>
                  <a:srgbClr val="0070C0"/>
                </a:buClr>
                <a:buChar char="••"/>
              </a:pPr>
              <a:r>
                <a:rPr lang="en-US" sz="1400" i="0" kern="1200" dirty="0" smtClean="0"/>
                <a:t>PHMSA inspections</a:t>
              </a:r>
              <a:endParaRPr lang="en-US" sz="1400" kern="1200" dirty="0"/>
            </a:p>
            <a:p>
              <a:pPr marL="114300" lvl="1" indent="-114300" algn="l" defTabSz="488950" rtl="0">
                <a:lnSpc>
                  <a:spcPct val="85000"/>
                </a:lnSpc>
                <a:spcBef>
                  <a:spcPct val="0"/>
                </a:spcBef>
                <a:spcAft>
                  <a:spcPts val="600"/>
                </a:spcAft>
                <a:buClr>
                  <a:srgbClr val="0070C0"/>
                </a:buClr>
                <a:buChar char="••"/>
              </a:pPr>
              <a:r>
                <a:rPr lang="en-US" sz="1400" i="0" kern="1200" dirty="0" smtClean="0"/>
                <a:t>Ongoing inspections</a:t>
              </a:r>
              <a:endParaRPr lang="en-US" sz="1400" kern="1200" dirty="0"/>
            </a:p>
            <a:p>
              <a:pPr marL="114300" lvl="1" indent="-114300" algn="l" defTabSz="488950" rtl="0">
                <a:lnSpc>
                  <a:spcPct val="85000"/>
                </a:lnSpc>
                <a:spcBef>
                  <a:spcPct val="0"/>
                </a:spcBef>
                <a:spcAft>
                  <a:spcPts val="600"/>
                </a:spcAft>
                <a:buClr>
                  <a:srgbClr val="0070C0"/>
                </a:buClr>
                <a:buChar char="••"/>
              </a:pPr>
              <a:r>
                <a:rPr lang="en-US" sz="1400" i="0" kern="1200" dirty="0" smtClean="0"/>
                <a:t>Ongoing coordination with first responders</a:t>
              </a:r>
              <a:endParaRPr lang="en-US" sz="1400" kern="1200" dirty="0"/>
            </a:p>
          </p:txBody>
        </p:sp>
      </p:grpSp>
      <p:sp>
        <p:nvSpPr>
          <p:cNvPr id="4" name="Slide Number Placeholder 3"/>
          <p:cNvSpPr>
            <a:spLocks noGrp="1"/>
          </p:cNvSpPr>
          <p:nvPr>
            <p:ph type="sldNum" sz="quarter" idx="4"/>
          </p:nvPr>
        </p:nvSpPr>
        <p:spPr/>
        <p:txBody>
          <a:bodyPr/>
          <a:lstStyle/>
          <a:p>
            <a:fld id="{8F30F094-4E91-4E2E-911E-667F01D926F3}" type="slidenum">
              <a:rPr lang="en-US" smtClean="0"/>
              <a:pPr/>
              <a:t>14</a:t>
            </a:fld>
            <a:endParaRPr lang="en-US" dirty="0"/>
          </a:p>
        </p:txBody>
      </p:sp>
      <p:sp>
        <p:nvSpPr>
          <p:cNvPr id="2" name="Title 1"/>
          <p:cNvSpPr>
            <a:spLocks noGrp="1"/>
          </p:cNvSpPr>
          <p:nvPr>
            <p:ph type="title"/>
          </p:nvPr>
        </p:nvSpPr>
        <p:spPr>
          <a:xfrm>
            <a:off x="369021" y="372384"/>
            <a:ext cx="6603541" cy="762000"/>
          </a:xfrm>
        </p:spPr>
        <p:txBody>
          <a:bodyPr>
            <a:normAutofit/>
          </a:bodyPr>
          <a:lstStyle/>
          <a:p>
            <a:r>
              <a:rPr lang="en-US" dirty="0" smtClean="0"/>
              <a:t>Layers of Safety</a:t>
            </a:r>
            <a:endParaRPr lang="en-US" sz="2400" i="1" dirty="0"/>
          </a:p>
        </p:txBody>
      </p:sp>
      <p:sp>
        <p:nvSpPr>
          <p:cNvPr id="14" name="Rectangle 13"/>
          <p:cNvSpPr/>
          <p:nvPr/>
        </p:nvSpPr>
        <p:spPr>
          <a:xfrm>
            <a:off x="603249" y="1684050"/>
            <a:ext cx="4001407" cy="400110"/>
          </a:xfrm>
          <a:prstGeom prst="rect">
            <a:avLst/>
          </a:prstGeom>
        </p:spPr>
        <p:txBody>
          <a:bodyPr wrap="square">
            <a:spAutoFit/>
          </a:bodyPr>
          <a:lstStyle/>
          <a:p>
            <a:pPr lvl="0">
              <a:spcAft>
                <a:spcPts val="500"/>
              </a:spcAft>
            </a:pPr>
            <a:r>
              <a:rPr lang="en-US" sz="2000" i="1" dirty="0">
                <a:solidFill>
                  <a:schemeClr val="tx2"/>
                </a:solidFill>
              </a:rPr>
              <a:t>Safety </a:t>
            </a:r>
            <a:r>
              <a:rPr lang="en-US" sz="2000" i="1" dirty="0" smtClean="0">
                <a:solidFill>
                  <a:schemeClr val="tx2"/>
                </a:solidFill>
              </a:rPr>
              <a:t>Above All Else</a:t>
            </a:r>
            <a:endParaRPr lang="en-US" sz="2000" i="1" dirty="0">
              <a:solidFill>
                <a:schemeClr val="tx2"/>
              </a:solidFill>
            </a:endParaRPr>
          </a:p>
        </p:txBody>
      </p:sp>
    </p:spTree>
    <p:extLst>
      <p:ext uri="{BB962C8B-B14F-4D97-AF65-F5344CB8AC3E}">
        <p14:creationId xmlns:p14="http://schemas.microsoft.com/office/powerpoint/2010/main" val="4292776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68192"/>
            <a:ext cx="4204607" cy="4893971"/>
          </a:xfrm>
        </p:spPr>
        <p:txBody>
          <a:bodyPr>
            <a:normAutofit/>
          </a:bodyPr>
          <a:lstStyle/>
          <a:p>
            <a:r>
              <a:rPr lang="en-CA" sz="1800" dirty="0" smtClean="0"/>
              <a:t>NEXUS held over 20 public meetings both voluntarily and within the FERC process as well as countless local agency and governmental meetings.  </a:t>
            </a:r>
          </a:p>
          <a:p>
            <a:r>
              <a:rPr lang="en-US" sz="1800" dirty="0" smtClean="0"/>
              <a:t>Based on stakeholder feedback and survey data collected throughout the FERC Pre-File process, NEXUS has evaluated over 350 route variations, of which over 230 have been implemented.</a:t>
            </a:r>
          </a:p>
          <a:p>
            <a:r>
              <a:rPr lang="en-US" sz="1800" dirty="0" smtClean="0"/>
              <a:t>NEXUS built a coalition of over 100 individuals, businesses and organizations who support the project.</a:t>
            </a:r>
          </a:p>
          <a:p>
            <a:r>
              <a:rPr lang="en-US" sz="1800" dirty="0" smtClean="0"/>
              <a:t>The NEXUS Helping Hands in Action program provides monthly volunteer hours to assist local organizations along the route.</a:t>
            </a:r>
          </a:p>
        </p:txBody>
      </p:sp>
      <p:sp>
        <p:nvSpPr>
          <p:cNvPr id="5" name="Slide Number Placeholder 4"/>
          <p:cNvSpPr>
            <a:spLocks noGrp="1"/>
          </p:cNvSpPr>
          <p:nvPr>
            <p:ph type="sldNum" sz="quarter" idx="4"/>
          </p:nvPr>
        </p:nvSpPr>
        <p:spPr/>
        <p:txBody>
          <a:bodyPr/>
          <a:lstStyle/>
          <a:p>
            <a:fld id="{8F30F094-4E91-4E2E-911E-667F01D926F3}" type="slidenum">
              <a:rPr lang="en-US" smtClean="0"/>
              <a:pPr/>
              <a:t>15</a:t>
            </a:fld>
            <a:endParaRPr lang="en-US" dirty="0"/>
          </a:p>
        </p:txBody>
      </p:sp>
      <p:sp>
        <p:nvSpPr>
          <p:cNvPr id="6" name="Title 1"/>
          <p:cNvSpPr>
            <a:spLocks noGrp="1"/>
          </p:cNvSpPr>
          <p:nvPr>
            <p:ph type="title"/>
          </p:nvPr>
        </p:nvSpPr>
        <p:spPr/>
        <p:txBody>
          <a:bodyPr/>
          <a:lstStyle/>
          <a:p>
            <a:r>
              <a:rPr lang="en-US" dirty="0" smtClean="0"/>
              <a:t>Stakeholder and Agency Outreach</a:t>
            </a:r>
            <a:endParaRPr lang="en-US" dirty="0"/>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7700"/>
                    </a14:imgEffect>
                    <a14:imgEffect>
                      <a14:saturation sat="68000"/>
                    </a14:imgEffect>
                    <a14:imgEffect>
                      <a14:brightnessContrast bright="20000" contrast="-20000"/>
                    </a14:imgEffect>
                  </a14:imgLayer>
                </a14:imgProps>
              </a:ext>
              <a:ext uri="{28A0092B-C50C-407E-A947-70E740481C1C}">
                <a14:useLocalDpi xmlns:a14="http://schemas.microsoft.com/office/drawing/2010/main" val="0"/>
              </a:ext>
            </a:extLst>
          </a:blip>
          <a:srcRect t="13339" b="14544"/>
          <a:stretch/>
        </p:blipFill>
        <p:spPr>
          <a:xfrm>
            <a:off x="5005708" y="1330781"/>
            <a:ext cx="3891763" cy="2530929"/>
          </a:xfrm>
          <a:prstGeom prst="round1Rect">
            <a:avLst>
              <a:gd name="adj" fmla="val 13119"/>
            </a:avLst>
          </a:prstGeom>
          <a:noFill/>
          <a:ln>
            <a:noFill/>
          </a:ln>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9732" t="8349" b="36473"/>
          <a:stretch/>
        </p:blipFill>
        <p:spPr>
          <a:xfrm>
            <a:off x="5005708" y="3895344"/>
            <a:ext cx="3909692" cy="2386360"/>
          </a:xfrm>
          <a:prstGeom prst="rect">
            <a:avLst/>
          </a:prstGeom>
        </p:spPr>
      </p:pic>
    </p:spTree>
    <p:extLst>
      <p:ext uri="{BB962C8B-B14F-4D97-AF65-F5344CB8AC3E}">
        <p14:creationId xmlns:p14="http://schemas.microsoft.com/office/powerpoint/2010/main" val="4162332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gray">
          <a:xfrm>
            <a:off x="4764275" y="2168877"/>
            <a:ext cx="2017525" cy="3161991"/>
          </a:xfrm>
          <a:prstGeom prst="roundRect">
            <a:avLst>
              <a:gd name="adj" fmla="val 0"/>
            </a:avLst>
          </a:prstGeom>
          <a:gradFill flip="none" rotWithShape="1">
            <a:gsLst>
              <a:gs pos="1000">
                <a:schemeClr val="bg1"/>
              </a:gs>
              <a:gs pos="100000">
                <a:schemeClr val="bg2">
                  <a:shade val="100000"/>
                  <a:satMod val="115000"/>
                </a:schemeClr>
              </a:gs>
            </a:gsLst>
            <a:lin ang="16200000" scaled="1"/>
            <a:tileRect/>
          </a:gradFill>
          <a:ln w="127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137160" rIns="45720" rtlCol="0" anchor="t"/>
          <a:lstStyle/>
          <a:p>
            <a:pPr marL="114300" indent="-114300">
              <a:lnSpc>
                <a:spcPct val="90000"/>
              </a:lnSpc>
              <a:spcBef>
                <a:spcPts val="600"/>
              </a:spcBef>
              <a:spcAft>
                <a:spcPts val="300"/>
              </a:spcAft>
              <a:buClr>
                <a:srgbClr val="1F497D"/>
              </a:buClr>
              <a:buFont typeface="Arial" pitchFamily="34" charset="0"/>
              <a:buChar char="•"/>
            </a:pPr>
            <a:r>
              <a:rPr lang="en-US" sz="1400" dirty="0" smtClean="0">
                <a:solidFill>
                  <a:schemeClr val="tx1"/>
                </a:solidFill>
              </a:rPr>
              <a:t>Approximately one third of </a:t>
            </a:r>
            <a:r>
              <a:rPr lang="en-US" sz="1400" dirty="0">
                <a:solidFill>
                  <a:schemeClr val="tx1"/>
                </a:solidFill>
              </a:rPr>
              <a:t>route </a:t>
            </a:r>
            <a:r>
              <a:rPr lang="en-US" sz="1400" dirty="0" smtClean="0">
                <a:solidFill>
                  <a:schemeClr val="tx1"/>
                </a:solidFill>
              </a:rPr>
              <a:t>uses </a:t>
            </a:r>
            <a:r>
              <a:rPr lang="en-US" sz="1400" dirty="0">
                <a:solidFill>
                  <a:schemeClr val="tx1"/>
                </a:solidFill>
              </a:rPr>
              <a:t>existing infrastructure </a:t>
            </a:r>
            <a:endParaRPr lang="en-US" sz="1400" dirty="0" smtClean="0">
              <a:solidFill>
                <a:schemeClr val="tx1"/>
              </a:solidFill>
            </a:endParaRPr>
          </a:p>
          <a:p>
            <a:pPr marL="114300" indent="-114300">
              <a:lnSpc>
                <a:spcPct val="90000"/>
              </a:lnSpc>
              <a:spcBef>
                <a:spcPts val="600"/>
              </a:spcBef>
              <a:spcAft>
                <a:spcPts val="300"/>
              </a:spcAft>
              <a:buClr>
                <a:srgbClr val="1F497D"/>
              </a:buClr>
              <a:buFont typeface="Arial" pitchFamily="34" charset="0"/>
              <a:buChar char="•"/>
            </a:pPr>
            <a:r>
              <a:rPr lang="en-US" sz="1400" dirty="0">
                <a:solidFill>
                  <a:schemeClr val="tx1"/>
                </a:solidFill>
              </a:rPr>
              <a:t>Greenfield route is approximately 87% co-located in utility corridors and/or is in agricultural areas</a:t>
            </a:r>
          </a:p>
          <a:p>
            <a:pPr marL="114300" indent="-114300">
              <a:lnSpc>
                <a:spcPct val="90000"/>
              </a:lnSpc>
              <a:spcBef>
                <a:spcPts val="600"/>
              </a:spcBef>
              <a:spcAft>
                <a:spcPts val="300"/>
              </a:spcAft>
              <a:buClr>
                <a:srgbClr val="1F497D"/>
              </a:buClr>
              <a:buFont typeface="Arial" pitchFamily="34" charset="0"/>
              <a:buChar char="•"/>
            </a:pPr>
            <a:r>
              <a:rPr lang="en-US" sz="1400" dirty="0">
                <a:solidFill>
                  <a:schemeClr val="tx1"/>
                </a:solidFill>
              </a:rPr>
              <a:t>Diverse set of customers </a:t>
            </a:r>
          </a:p>
          <a:p>
            <a:pPr marL="114300" indent="-114300">
              <a:lnSpc>
                <a:spcPct val="90000"/>
              </a:lnSpc>
              <a:spcBef>
                <a:spcPts val="600"/>
              </a:spcBef>
              <a:spcAft>
                <a:spcPts val="300"/>
              </a:spcAft>
              <a:buClr>
                <a:srgbClr val="1F497D"/>
              </a:buClr>
              <a:buFont typeface="Arial" pitchFamily="34" charset="0"/>
              <a:buChar char="•"/>
            </a:pPr>
            <a:r>
              <a:rPr lang="en-US" sz="1400" dirty="0" smtClean="0">
                <a:solidFill>
                  <a:schemeClr val="tx1"/>
                </a:solidFill>
              </a:rPr>
              <a:t>13 </a:t>
            </a:r>
            <a:r>
              <a:rPr lang="en-US" sz="1400" dirty="0">
                <a:solidFill>
                  <a:schemeClr val="tx1"/>
                </a:solidFill>
              </a:rPr>
              <a:t>market connection agreements with LDCs, industrial facilities and power </a:t>
            </a:r>
            <a:r>
              <a:rPr lang="en-US" sz="1400" dirty="0" smtClean="0">
                <a:solidFill>
                  <a:schemeClr val="tx1"/>
                </a:solidFill>
              </a:rPr>
              <a:t>generators</a:t>
            </a:r>
          </a:p>
        </p:txBody>
      </p:sp>
      <p:sp>
        <p:nvSpPr>
          <p:cNvPr id="2" name="Slide Number Placeholder 1"/>
          <p:cNvSpPr>
            <a:spLocks noGrp="1"/>
          </p:cNvSpPr>
          <p:nvPr>
            <p:ph type="sldNum" sz="quarter" idx="12"/>
          </p:nvPr>
        </p:nvSpPr>
        <p:spPr/>
        <p:txBody>
          <a:bodyPr/>
          <a:lstStyle/>
          <a:p>
            <a:fld id="{910FC5F4-618F-4A93-96C2-6637F5405BD2}" type="slidenum">
              <a:rPr lang="en-US" smtClean="0"/>
              <a:pPr/>
              <a:t>16</a:t>
            </a:fld>
            <a:endParaRPr lang="en-US" dirty="0"/>
          </a:p>
        </p:txBody>
      </p:sp>
      <p:sp>
        <p:nvSpPr>
          <p:cNvPr id="3" name="Title 2"/>
          <p:cNvSpPr>
            <a:spLocks noGrp="1"/>
          </p:cNvSpPr>
          <p:nvPr>
            <p:ph type="title"/>
          </p:nvPr>
        </p:nvSpPr>
        <p:spPr>
          <a:xfrm>
            <a:off x="457200" y="296992"/>
            <a:ext cx="6324600" cy="914400"/>
          </a:xfrm>
        </p:spPr>
        <p:txBody>
          <a:bodyPr>
            <a:normAutofit/>
          </a:bodyPr>
          <a:lstStyle/>
          <a:p>
            <a:r>
              <a:rPr lang="en-US" dirty="0" smtClean="0"/>
              <a:t>NEXUS Advantages</a:t>
            </a:r>
            <a:endParaRPr lang="en-US" dirty="0">
              <a:solidFill>
                <a:srgbClr val="FFFF00"/>
              </a:solidFill>
            </a:endParaRPr>
          </a:p>
        </p:txBody>
      </p:sp>
      <p:sp>
        <p:nvSpPr>
          <p:cNvPr id="11" name="Rounded Rectangle 10"/>
          <p:cNvSpPr/>
          <p:nvPr/>
        </p:nvSpPr>
        <p:spPr bwMode="gray">
          <a:xfrm>
            <a:off x="196503" y="2136499"/>
            <a:ext cx="2017525" cy="3793382"/>
          </a:xfrm>
          <a:prstGeom prst="roundRect">
            <a:avLst>
              <a:gd name="adj" fmla="val 0"/>
            </a:avLst>
          </a:prstGeom>
          <a:gradFill flip="none" rotWithShape="1">
            <a:gsLst>
              <a:gs pos="1000">
                <a:schemeClr val="bg1"/>
              </a:gs>
              <a:gs pos="100000">
                <a:schemeClr val="bg2">
                  <a:shade val="100000"/>
                  <a:satMod val="115000"/>
                </a:schemeClr>
              </a:gs>
            </a:gsLst>
            <a:lin ang="16200000" scaled="1"/>
            <a:tileRect/>
          </a:gradFill>
          <a:ln w="127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137160" rIns="91440" rtlCol="0" anchor="t"/>
          <a:lstStyle/>
          <a:p>
            <a:pPr marL="114300" indent="-114300">
              <a:lnSpc>
                <a:spcPct val="90000"/>
              </a:lnSpc>
              <a:spcBef>
                <a:spcPts val="600"/>
              </a:spcBef>
              <a:spcAft>
                <a:spcPts val="300"/>
              </a:spcAft>
              <a:buClr>
                <a:srgbClr val="1F497D"/>
              </a:buClr>
              <a:buFont typeface="Arial" pitchFamily="34" charset="0"/>
              <a:buChar char="•"/>
            </a:pPr>
            <a:r>
              <a:rPr lang="en-US" sz="1400" dirty="0">
                <a:solidFill>
                  <a:prstClr val="black"/>
                </a:solidFill>
              </a:rPr>
              <a:t>Connections </a:t>
            </a:r>
            <a:r>
              <a:rPr lang="en-US" sz="1400" dirty="0" smtClean="0">
                <a:solidFill>
                  <a:prstClr val="black"/>
                </a:solidFill>
              </a:rPr>
              <a:t>provide Utica and Marcellus </a:t>
            </a:r>
            <a:r>
              <a:rPr lang="en-US" sz="1400" dirty="0">
                <a:solidFill>
                  <a:prstClr val="black"/>
                </a:solidFill>
              </a:rPr>
              <a:t>production access and flexibility </a:t>
            </a:r>
            <a:endParaRPr lang="en-US" sz="1400" dirty="0" smtClean="0">
              <a:solidFill>
                <a:prstClr val="black"/>
              </a:solidFill>
            </a:endParaRPr>
          </a:p>
          <a:p>
            <a:pPr marL="114300" indent="-114300">
              <a:lnSpc>
                <a:spcPct val="90000"/>
              </a:lnSpc>
              <a:spcBef>
                <a:spcPts val="600"/>
              </a:spcBef>
              <a:spcAft>
                <a:spcPts val="300"/>
              </a:spcAft>
              <a:buClr>
                <a:srgbClr val="1F497D"/>
              </a:buClr>
              <a:buFont typeface="Arial" pitchFamily="34" charset="0"/>
              <a:buChar char="•"/>
            </a:pPr>
            <a:r>
              <a:rPr lang="en-US" sz="1400" dirty="0" smtClean="0">
                <a:solidFill>
                  <a:prstClr val="black"/>
                </a:solidFill>
              </a:rPr>
              <a:t>Demand </a:t>
            </a:r>
            <a:r>
              <a:rPr lang="en-US" sz="1400" dirty="0">
                <a:solidFill>
                  <a:prstClr val="black"/>
                </a:solidFill>
              </a:rPr>
              <a:t>growth, coupled with declining flow from </a:t>
            </a:r>
            <a:r>
              <a:rPr lang="en-US" sz="1400" dirty="0" smtClean="0">
                <a:solidFill>
                  <a:prstClr val="black"/>
                </a:solidFill>
              </a:rPr>
              <a:t>Western </a:t>
            </a:r>
            <a:r>
              <a:rPr lang="en-US" sz="1400" dirty="0">
                <a:solidFill>
                  <a:prstClr val="black"/>
                </a:solidFill>
              </a:rPr>
              <a:t>Canada and Gulf </a:t>
            </a:r>
            <a:r>
              <a:rPr lang="en-US" sz="1400" dirty="0" smtClean="0">
                <a:solidFill>
                  <a:prstClr val="black"/>
                </a:solidFill>
              </a:rPr>
              <a:t>Coast will create </a:t>
            </a:r>
            <a:r>
              <a:rPr lang="en-US" sz="1400" dirty="0">
                <a:solidFill>
                  <a:prstClr val="black"/>
                </a:solidFill>
              </a:rPr>
              <a:t>a need for new supply </a:t>
            </a:r>
          </a:p>
          <a:p>
            <a:pPr marL="114300" indent="-114300">
              <a:lnSpc>
                <a:spcPct val="90000"/>
              </a:lnSpc>
              <a:spcBef>
                <a:spcPts val="600"/>
              </a:spcBef>
              <a:spcAft>
                <a:spcPts val="300"/>
              </a:spcAft>
              <a:buClr>
                <a:srgbClr val="1F497D"/>
              </a:buClr>
              <a:buFont typeface="Arial" pitchFamily="34" charset="0"/>
              <a:buChar char="•"/>
            </a:pPr>
            <a:r>
              <a:rPr lang="en-US" sz="1400" dirty="0">
                <a:solidFill>
                  <a:prstClr val="black"/>
                </a:solidFill>
              </a:rPr>
              <a:t>Access to growing supply basin in close proximity to </a:t>
            </a:r>
            <a:r>
              <a:rPr lang="en-US" sz="1400" dirty="0" smtClean="0">
                <a:solidFill>
                  <a:prstClr val="black"/>
                </a:solidFill>
              </a:rPr>
              <a:t>the Great Lakes region provides </a:t>
            </a:r>
            <a:r>
              <a:rPr lang="en-US" sz="1400" dirty="0">
                <a:solidFill>
                  <a:prstClr val="black"/>
                </a:solidFill>
              </a:rPr>
              <a:t>competitively priced, diverse supply for </a:t>
            </a:r>
            <a:r>
              <a:rPr lang="en-US" sz="1400" dirty="0" smtClean="0">
                <a:solidFill>
                  <a:prstClr val="black"/>
                </a:solidFill>
              </a:rPr>
              <a:t>Ohio, Michigan, and Ontario </a:t>
            </a:r>
            <a:r>
              <a:rPr lang="en-US" sz="1400" dirty="0">
                <a:solidFill>
                  <a:prstClr val="black"/>
                </a:solidFill>
              </a:rPr>
              <a:t>consumers</a:t>
            </a:r>
            <a:endParaRPr lang="en-US" sz="1400" dirty="0" smtClean="0">
              <a:solidFill>
                <a:prstClr val="black"/>
              </a:solidFill>
            </a:endParaRPr>
          </a:p>
        </p:txBody>
      </p:sp>
      <p:sp>
        <p:nvSpPr>
          <p:cNvPr id="15" name="Rounded Rectangle 14"/>
          <p:cNvSpPr/>
          <p:nvPr/>
        </p:nvSpPr>
        <p:spPr bwMode="gray">
          <a:xfrm>
            <a:off x="2474854" y="2165982"/>
            <a:ext cx="2017525" cy="3345857"/>
          </a:xfrm>
          <a:prstGeom prst="roundRect">
            <a:avLst>
              <a:gd name="adj" fmla="val 0"/>
            </a:avLst>
          </a:prstGeom>
          <a:gradFill flip="none" rotWithShape="1">
            <a:gsLst>
              <a:gs pos="1000">
                <a:schemeClr val="bg1"/>
              </a:gs>
              <a:gs pos="100000">
                <a:schemeClr val="bg2">
                  <a:shade val="100000"/>
                  <a:satMod val="115000"/>
                </a:schemeClr>
              </a:gs>
            </a:gsLst>
            <a:lin ang="16200000" scaled="1"/>
            <a:tileRect/>
          </a:gradFill>
          <a:ln w="127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137160" rIns="91440" rtlCol="0" anchor="t"/>
          <a:lstStyle/>
          <a:p>
            <a:pPr marL="114300" indent="-114300">
              <a:lnSpc>
                <a:spcPct val="90000"/>
              </a:lnSpc>
              <a:spcBef>
                <a:spcPts val="600"/>
              </a:spcBef>
              <a:spcAft>
                <a:spcPts val="300"/>
              </a:spcAft>
              <a:buClr>
                <a:srgbClr val="1F497D"/>
              </a:buClr>
              <a:buFont typeface="Arial" pitchFamily="34" charset="0"/>
              <a:buChar char="•"/>
            </a:pPr>
            <a:r>
              <a:rPr lang="en-US" sz="1400" dirty="0">
                <a:solidFill>
                  <a:schemeClr val="tx1"/>
                </a:solidFill>
              </a:rPr>
              <a:t>Path provides secondary in-path access </a:t>
            </a:r>
            <a:r>
              <a:rPr lang="en-US" sz="1400" dirty="0" smtClean="0">
                <a:solidFill>
                  <a:schemeClr val="tx1"/>
                </a:solidFill>
              </a:rPr>
              <a:t>to:</a:t>
            </a:r>
          </a:p>
          <a:p>
            <a:pPr marL="344488" lvl="1" indent="-176213">
              <a:lnSpc>
                <a:spcPct val="90000"/>
              </a:lnSpc>
              <a:spcBef>
                <a:spcPts val="600"/>
              </a:spcBef>
              <a:spcAft>
                <a:spcPts val="300"/>
              </a:spcAft>
              <a:buClr>
                <a:schemeClr val="tx1"/>
              </a:buClr>
              <a:buFont typeface="Calibri" panose="020F0502020204030204" pitchFamily="34" charset="0"/>
              <a:buChar char="–"/>
            </a:pPr>
            <a:r>
              <a:rPr lang="en-US" sz="1400" dirty="0" smtClean="0">
                <a:solidFill>
                  <a:schemeClr val="tx1"/>
                </a:solidFill>
              </a:rPr>
              <a:t>DTE </a:t>
            </a:r>
            <a:r>
              <a:rPr lang="en-US" sz="1400" dirty="0">
                <a:solidFill>
                  <a:schemeClr val="tx1"/>
                </a:solidFill>
              </a:rPr>
              <a:t>Gas and DTE Electric load </a:t>
            </a:r>
            <a:r>
              <a:rPr lang="en-US" sz="1400" dirty="0" smtClean="0">
                <a:solidFill>
                  <a:schemeClr val="tx1"/>
                </a:solidFill>
              </a:rPr>
              <a:t>centers</a:t>
            </a:r>
          </a:p>
          <a:p>
            <a:pPr marL="344488" lvl="1" indent="-176213">
              <a:lnSpc>
                <a:spcPct val="90000"/>
              </a:lnSpc>
              <a:spcBef>
                <a:spcPts val="600"/>
              </a:spcBef>
              <a:spcAft>
                <a:spcPts val="300"/>
              </a:spcAft>
              <a:buClr>
                <a:schemeClr val="tx1"/>
              </a:buClr>
              <a:buFont typeface="Calibri" panose="020F0502020204030204" pitchFamily="34" charset="0"/>
              <a:buChar char="–"/>
            </a:pPr>
            <a:r>
              <a:rPr lang="en-US" sz="1400" dirty="0" smtClean="0">
                <a:solidFill>
                  <a:schemeClr val="tx1"/>
                </a:solidFill>
              </a:rPr>
              <a:t>MichCon </a:t>
            </a:r>
            <a:r>
              <a:rPr lang="en-US" sz="1400" dirty="0">
                <a:solidFill>
                  <a:schemeClr val="tx1"/>
                </a:solidFill>
              </a:rPr>
              <a:t>trading </a:t>
            </a:r>
            <a:r>
              <a:rPr lang="en-US" sz="1400" dirty="0" smtClean="0">
                <a:solidFill>
                  <a:schemeClr val="tx1"/>
                </a:solidFill>
              </a:rPr>
              <a:t>hub</a:t>
            </a:r>
          </a:p>
          <a:p>
            <a:pPr marL="344488" lvl="1" indent="-176213">
              <a:lnSpc>
                <a:spcPct val="90000"/>
              </a:lnSpc>
              <a:spcBef>
                <a:spcPts val="600"/>
              </a:spcBef>
              <a:spcAft>
                <a:spcPts val="300"/>
              </a:spcAft>
              <a:buClr>
                <a:schemeClr val="tx1"/>
              </a:buClr>
              <a:buFont typeface="Calibri" panose="020F0502020204030204" pitchFamily="34" charset="0"/>
              <a:buChar char="–"/>
            </a:pPr>
            <a:r>
              <a:rPr lang="en-US" sz="1400" dirty="0" smtClean="0">
                <a:solidFill>
                  <a:schemeClr val="tx1"/>
                </a:solidFill>
              </a:rPr>
              <a:t>DTE storage</a:t>
            </a:r>
          </a:p>
          <a:p>
            <a:pPr marL="344488" lvl="1" indent="-176213">
              <a:lnSpc>
                <a:spcPct val="90000"/>
              </a:lnSpc>
              <a:spcBef>
                <a:spcPts val="600"/>
              </a:spcBef>
              <a:spcAft>
                <a:spcPts val="300"/>
              </a:spcAft>
              <a:buClr>
                <a:schemeClr val="tx1"/>
              </a:buClr>
              <a:buFont typeface="Calibri" panose="020F0502020204030204" pitchFamily="34" charset="0"/>
              <a:buChar char="–"/>
            </a:pPr>
            <a:r>
              <a:rPr lang="en-US" sz="1400" dirty="0" smtClean="0">
                <a:solidFill>
                  <a:schemeClr val="tx1"/>
                </a:solidFill>
              </a:rPr>
              <a:t>Consumers Energy</a:t>
            </a:r>
          </a:p>
          <a:p>
            <a:pPr marL="344488" lvl="1" indent="-176213">
              <a:lnSpc>
                <a:spcPct val="90000"/>
              </a:lnSpc>
              <a:spcBef>
                <a:spcPts val="600"/>
              </a:spcBef>
              <a:spcAft>
                <a:spcPts val="300"/>
              </a:spcAft>
              <a:buClr>
                <a:schemeClr val="tx1"/>
              </a:buClr>
              <a:buFont typeface="Calibri" panose="020F0502020204030204" pitchFamily="34" charset="0"/>
              <a:buChar char="–"/>
            </a:pPr>
            <a:r>
              <a:rPr lang="en-US" sz="1400" dirty="0" smtClean="0">
                <a:solidFill>
                  <a:schemeClr val="tx1"/>
                </a:solidFill>
              </a:rPr>
              <a:t>Vector</a:t>
            </a:r>
          </a:p>
          <a:p>
            <a:pPr marL="344488" lvl="1" indent="-176213">
              <a:lnSpc>
                <a:spcPct val="90000"/>
              </a:lnSpc>
              <a:spcBef>
                <a:spcPts val="600"/>
              </a:spcBef>
              <a:spcAft>
                <a:spcPts val="300"/>
              </a:spcAft>
              <a:buClr>
                <a:schemeClr val="tx1"/>
              </a:buClr>
              <a:buFont typeface="Calibri" panose="020F0502020204030204" pitchFamily="34" charset="0"/>
              <a:buChar char="–"/>
            </a:pPr>
            <a:r>
              <a:rPr lang="en-US" sz="1400" dirty="0" smtClean="0">
                <a:solidFill>
                  <a:schemeClr val="tx1"/>
                </a:solidFill>
              </a:rPr>
              <a:t>ANR Pipeline</a:t>
            </a:r>
          </a:p>
          <a:p>
            <a:pPr marL="344488" lvl="1" indent="-176213">
              <a:lnSpc>
                <a:spcPct val="90000"/>
              </a:lnSpc>
              <a:spcBef>
                <a:spcPts val="600"/>
              </a:spcBef>
              <a:spcAft>
                <a:spcPts val="300"/>
              </a:spcAft>
              <a:buClr>
                <a:schemeClr val="tx1"/>
              </a:buClr>
              <a:buFont typeface="Calibri" panose="020F0502020204030204" pitchFamily="34" charset="0"/>
              <a:buChar char="–"/>
            </a:pPr>
            <a:r>
              <a:rPr lang="en-US" sz="1400" dirty="0">
                <a:solidFill>
                  <a:schemeClr val="tx1"/>
                </a:solidFill>
              </a:rPr>
              <a:t>Panhandle Eastern Pipe Line  </a:t>
            </a:r>
            <a:endParaRPr lang="en-US" sz="1400" dirty="0" smtClean="0">
              <a:solidFill>
                <a:schemeClr val="tx1"/>
              </a:solidFill>
            </a:endParaRPr>
          </a:p>
          <a:p>
            <a:pPr marL="344488" lvl="1" indent="-176213">
              <a:lnSpc>
                <a:spcPct val="90000"/>
              </a:lnSpc>
              <a:spcBef>
                <a:spcPts val="600"/>
              </a:spcBef>
              <a:spcAft>
                <a:spcPts val="300"/>
              </a:spcAft>
              <a:buClr>
                <a:schemeClr val="tx1"/>
              </a:buClr>
              <a:buFont typeface="Calibri" panose="020F0502020204030204" pitchFamily="34" charset="0"/>
              <a:buChar char="–"/>
            </a:pPr>
            <a:r>
              <a:rPr lang="en-US" sz="1400" dirty="0" smtClean="0">
                <a:solidFill>
                  <a:schemeClr val="tx1"/>
                </a:solidFill>
              </a:rPr>
              <a:t>Dawn Hub</a:t>
            </a:r>
          </a:p>
        </p:txBody>
      </p:sp>
      <p:sp>
        <p:nvSpPr>
          <p:cNvPr id="12" name="Rounded Rectangle 11"/>
          <p:cNvSpPr/>
          <p:nvPr/>
        </p:nvSpPr>
        <p:spPr>
          <a:xfrm>
            <a:off x="360485" y="5929881"/>
            <a:ext cx="8436800" cy="547421"/>
          </a:xfrm>
          <a:prstGeom prst="roundRect">
            <a:avLst/>
          </a:prstGeom>
          <a:solidFill>
            <a:srgbClr val="FFF19F"/>
          </a:solidFill>
          <a:ln>
            <a:noFill/>
          </a:ln>
          <a:effectLst>
            <a:outerShdw blurRad="44450" dist="27940" dir="5400000" algn="ctr">
              <a:srgbClr val="000000">
                <a:alpha val="32000"/>
              </a:srgbClr>
            </a:outerShdw>
          </a:effectLst>
        </p:spPr>
        <p:txBody>
          <a:bodyPr lIns="0" tIns="0" rIns="0" bIns="0" anchor="ctr"/>
          <a:lstStyle/>
          <a:p>
            <a:pPr algn="ctr">
              <a:spcAft>
                <a:spcPts val="500"/>
              </a:spcAft>
            </a:pPr>
            <a:r>
              <a:rPr lang="en-CA" sz="1400" b="1" dirty="0" smtClean="0"/>
              <a:t>NEXUS provides long-term value for its customers, key stakeholders and the communities it serves.</a:t>
            </a:r>
            <a:endParaRPr lang="en-US" sz="1400" b="1" dirty="0"/>
          </a:p>
        </p:txBody>
      </p:sp>
      <p:sp>
        <p:nvSpPr>
          <p:cNvPr id="7" name="Rectangle 6"/>
          <p:cNvSpPr/>
          <p:nvPr/>
        </p:nvSpPr>
        <p:spPr>
          <a:xfrm>
            <a:off x="196503" y="1274879"/>
            <a:ext cx="2017525" cy="7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5000"/>
              </a:lnSpc>
            </a:pPr>
            <a:r>
              <a:rPr lang="en-US" dirty="0">
                <a:solidFill>
                  <a:schemeClr val="tx2"/>
                </a:solidFill>
              </a:rPr>
              <a:t>Connects growing supply with growing </a:t>
            </a:r>
            <a:r>
              <a:rPr lang="en-US" dirty="0" smtClean="0">
                <a:solidFill>
                  <a:schemeClr val="tx2"/>
                </a:solidFill>
              </a:rPr>
              <a:t>markets</a:t>
            </a:r>
            <a:endParaRPr lang="en-US" dirty="0">
              <a:solidFill>
                <a:schemeClr val="tx2"/>
              </a:solidFill>
            </a:endParaRPr>
          </a:p>
        </p:txBody>
      </p:sp>
      <p:sp>
        <p:nvSpPr>
          <p:cNvPr id="17" name="Rectangle 16"/>
          <p:cNvSpPr/>
          <p:nvPr/>
        </p:nvSpPr>
        <p:spPr>
          <a:xfrm>
            <a:off x="2485924" y="1289620"/>
            <a:ext cx="2017525" cy="7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5000"/>
              </a:lnSpc>
            </a:pPr>
            <a:r>
              <a:rPr lang="en-US" dirty="0">
                <a:solidFill>
                  <a:schemeClr val="tx2"/>
                </a:solidFill>
              </a:rPr>
              <a:t>Flexible service to         liquid markets</a:t>
            </a:r>
          </a:p>
        </p:txBody>
      </p:sp>
      <p:sp>
        <p:nvSpPr>
          <p:cNvPr id="18" name="Rectangle 17"/>
          <p:cNvSpPr/>
          <p:nvPr/>
        </p:nvSpPr>
        <p:spPr>
          <a:xfrm>
            <a:off x="4764275" y="1274877"/>
            <a:ext cx="2017525" cy="7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5000"/>
              </a:lnSpc>
            </a:pPr>
            <a:r>
              <a:rPr lang="en-CA" dirty="0" smtClean="0">
                <a:solidFill>
                  <a:schemeClr val="tx2"/>
                </a:solidFill>
              </a:rPr>
              <a:t>Foundation for Economic Growth</a:t>
            </a:r>
            <a:endParaRPr lang="en-US" dirty="0">
              <a:solidFill>
                <a:schemeClr val="tx2"/>
              </a:solidFill>
            </a:endParaRPr>
          </a:p>
        </p:txBody>
      </p:sp>
      <p:sp>
        <p:nvSpPr>
          <p:cNvPr id="13" name="Rectangle 12"/>
          <p:cNvSpPr/>
          <p:nvPr/>
        </p:nvSpPr>
        <p:spPr>
          <a:xfrm>
            <a:off x="7028072" y="1289619"/>
            <a:ext cx="2017525" cy="7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5000"/>
              </a:lnSpc>
            </a:pPr>
            <a:r>
              <a:rPr lang="en-US" dirty="0" smtClean="0">
                <a:solidFill>
                  <a:schemeClr val="tx2"/>
                </a:solidFill>
              </a:rPr>
              <a:t>Long-Term Community Investment</a:t>
            </a:r>
            <a:endParaRPr lang="en-US" dirty="0">
              <a:solidFill>
                <a:schemeClr val="tx2"/>
              </a:solidFill>
            </a:endParaRPr>
          </a:p>
        </p:txBody>
      </p:sp>
      <p:sp>
        <p:nvSpPr>
          <p:cNvPr id="14" name="Rounded Rectangle 13"/>
          <p:cNvSpPr/>
          <p:nvPr/>
        </p:nvSpPr>
        <p:spPr bwMode="gray">
          <a:xfrm>
            <a:off x="7053696" y="2165982"/>
            <a:ext cx="2017525" cy="3161991"/>
          </a:xfrm>
          <a:prstGeom prst="roundRect">
            <a:avLst>
              <a:gd name="adj" fmla="val 0"/>
            </a:avLst>
          </a:prstGeom>
          <a:gradFill flip="none" rotWithShape="1">
            <a:gsLst>
              <a:gs pos="1000">
                <a:schemeClr val="bg1"/>
              </a:gs>
              <a:gs pos="100000">
                <a:schemeClr val="bg2">
                  <a:shade val="100000"/>
                  <a:satMod val="115000"/>
                </a:schemeClr>
              </a:gs>
            </a:gsLst>
            <a:lin ang="16200000" scaled="1"/>
            <a:tileRect/>
          </a:gradFill>
          <a:ln w="127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137160" rIns="45720" rtlCol="0" anchor="t"/>
          <a:lstStyle/>
          <a:p>
            <a:pPr marL="114300" indent="-114300">
              <a:lnSpc>
                <a:spcPct val="90000"/>
              </a:lnSpc>
              <a:spcBef>
                <a:spcPts val="600"/>
              </a:spcBef>
              <a:spcAft>
                <a:spcPts val="300"/>
              </a:spcAft>
              <a:buClr>
                <a:srgbClr val="1F497D"/>
              </a:buClr>
              <a:buFont typeface="Arial" pitchFamily="34" charset="0"/>
              <a:buChar char="•"/>
            </a:pPr>
            <a:r>
              <a:rPr lang="en-US" sz="1400" dirty="0" smtClean="0">
                <a:solidFill>
                  <a:schemeClr val="tx1"/>
                </a:solidFill>
              </a:rPr>
              <a:t>NEXUS Investment </a:t>
            </a:r>
            <a:r>
              <a:rPr lang="en-US" sz="1400" dirty="0">
                <a:solidFill>
                  <a:schemeClr val="tx1"/>
                </a:solidFill>
              </a:rPr>
              <a:t>Focus Areas:</a:t>
            </a:r>
          </a:p>
          <a:p>
            <a:pPr marL="342900" lvl="1" indent="-166688">
              <a:lnSpc>
                <a:spcPct val="90000"/>
              </a:lnSpc>
              <a:spcBef>
                <a:spcPts val="600"/>
              </a:spcBef>
              <a:spcAft>
                <a:spcPts val="300"/>
              </a:spcAft>
              <a:buClr>
                <a:srgbClr val="1F497D"/>
              </a:buClr>
              <a:buFont typeface="Arial" pitchFamily="34" charset="0"/>
              <a:buChar char="•"/>
              <a:tabLst>
                <a:tab pos="342900" algn="l"/>
              </a:tabLst>
            </a:pPr>
            <a:r>
              <a:rPr lang="en-US" sz="1400" dirty="0">
                <a:solidFill>
                  <a:schemeClr val="tx1"/>
                </a:solidFill>
              </a:rPr>
              <a:t>Community Vitality (Safety)</a:t>
            </a:r>
          </a:p>
          <a:p>
            <a:pPr marL="342900" lvl="1" indent="-166688">
              <a:lnSpc>
                <a:spcPct val="90000"/>
              </a:lnSpc>
              <a:spcBef>
                <a:spcPts val="600"/>
              </a:spcBef>
              <a:spcAft>
                <a:spcPts val="300"/>
              </a:spcAft>
              <a:buClr>
                <a:srgbClr val="1F497D"/>
              </a:buClr>
              <a:buFont typeface="Arial" pitchFamily="34" charset="0"/>
              <a:buChar char="•"/>
              <a:tabLst>
                <a:tab pos="342900" algn="l"/>
              </a:tabLst>
            </a:pPr>
            <a:r>
              <a:rPr lang="en-US" sz="1400" dirty="0" smtClean="0">
                <a:solidFill>
                  <a:schemeClr val="tx1"/>
                </a:solidFill>
              </a:rPr>
              <a:t>Education </a:t>
            </a:r>
            <a:r>
              <a:rPr lang="en-US" sz="1400" dirty="0">
                <a:solidFill>
                  <a:schemeClr val="tx1"/>
                </a:solidFill>
              </a:rPr>
              <a:t>and Workforce </a:t>
            </a:r>
            <a:r>
              <a:rPr lang="en-US" sz="1400" dirty="0" smtClean="0">
                <a:solidFill>
                  <a:schemeClr val="tx1"/>
                </a:solidFill>
              </a:rPr>
              <a:t>Development</a:t>
            </a:r>
            <a:endParaRPr lang="en-US" sz="1400" dirty="0">
              <a:solidFill>
                <a:schemeClr val="tx1"/>
              </a:solidFill>
            </a:endParaRPr>
          </a:p>
          <a:p>
            <a:pPr marL="342900" lvl="1" indent="-166688">
              <a:lnSpc>
                <a:spcPct val="90000"/>
              </a:lnSpc>
              <a:spcBef>
                <a:spcPts val="600"/>
              </a:spcBef>
              <a:spcAft>
                <a:spcPts val="300"/>
              </a:spcAft>
              <a:buClr>
                <a:srgbClr val="1F497D"/>
              </a:buClr>
              <a:buFont typeface="Arial" pitchFamily="34" charset="0"/>
              <a:buChar char="•"/>
              <a:tabLst>
                <a:tab pos="342900" algn="l"/>
              </a:tabLst>
            </a:pPr>
            <a:r>
              <a:rPr lang="en-US" sz="1400" dirty="0" smtClean="0">
                <a:solidFill>
                  <a:schemeClr val="tx1"/>
                </a:solidFill>
              </a:rPr>
              <a:t>Environmental Stewardship</a:t>
            </a:r>
          </a:p>
        </p:txBody>
      </p:sp>
    </p:spTree>
    <p:extLst>
      <p:ext uri="{BB962C8B-B14F-4D97-AF65-F5344CB8AC3E}">
        <p14:creationId xmlns:p14="http://schemas.microsoft.com/office/powerpoint/2010/main" val="2719130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Why NEXUS?</a:t>
            </a:r>
            <a:br>
              <a:rPr lang="en-CA" dirty="0" smtClean="0"/>
            </a:br>
            <a:r>
              <a:rPr lang="en-US" sz="2000" i="1" dirty="0"/>
              <a:t>The Need for Expanded Natural Gas </a:t>
            </a:r>
            <a:r>
              <a:rPr lang="en-US" sz="2000" i="1" dirty="0" smtClean="0"/>
              <a:t>Infrastructure</a:t>
            </a:r>
            <a:endParaRPr lang="en-US" sz="2000" i="1" dirty="0"/>
          </a:p>
        </p:txBody>
      </p:sp>
      <p:sp>
        <p:nvSpPr>
          <p:cNvPr id="3" name="Slide Number Placeholder 2"/>
          <p:cNvSpPr>
            <a:spLocks noGrp="1"/>
          </p:cNvSpPr>
          <p:nvPr>
            <p:ph type="sldNum" sz="quarter" idx="4"/>
          </p:nvPr>
        </p:nvSpPr>
        <p:spPr/>
        <p:txBody>
          <a:bodyPr/>
          <a:lstStyle/>
          <a:p>
            <a:fld id="{8F30F094-4E91-4E2E-911E-667F01D926F3}" type="slidenum">
              <a:rPr lang="en-US" smtClean="0"/>
              <a:pPr/>
              <a:t>17</a:t>
            </a:fld>
            <a:endParaRPr lang="en-US" dirty="0"/>
          </a:p>
        </p:txBody>
      </p:sp>
      <p:sp>
        <p:nvSpPr>
          <p:cNvPr id="4" name="Rectangle 3"/>
          <p:cNvSpPr/>
          <p:nvPr/>
        </p:nvSpPr>
        <p:spPr>
          <a:xfrm>
            <a:off x="446315" y="1509572"/>
            <a:ext cx="8599714" cy="2323713"/>
          </a:xfrm>
          <a:prstGeom prst="rect">
            <a:avLst/>
          </a:prstGeom>
        </p:spPr>
        <p:txBody>
          <a:bodyPr wrap="square">
            <a:spAutoFit/>
          </a:bodyPr>
          <a:lstStyle/>
          <a:p>
            <a:pPr marL="285750" indent="-285750">
              <a:spcAft>
                <a:spcPts val="600"/>
              </a:spcAft>
              <a:buFont typeface="Arial" panose="020B0604020202020204" pitchFamily="34" charset="0"/>
              <a:buChar char="•"/>
            </a:pPr>
            <a:r>
              <a:rPr lang="en-CA" sz="2000" dirty="0" smtClean="0"/>
              <a:t>Need to deliver from production to users</a:t>
            </a:r>
          </a:p>
          <a:p>
            <a:pPr marL="285750" indent="-285750">
              <a:spcAft>
                <a:spcPts val="600"/>
              </a:spcAft>
              <a:buFont typeface="Arial" panose="020B0604020202020204" pitchFamily="34" charset="0"/>
              <a:buChar char="•"/>
            </a:pPr>
            <a:r>
              <a:rPr lang="en-US" sz="2000" dirty="0" smtClean="0"/>
              <a:t>Safest </a:t>
            </a:r>
            <a:r>
              <a:rPr lang="en-US" sz="2000" dirty="0"/>
              <a:t>and most </a:t>
            </a:r>
            <a:r>
              <a:rPr lang="en-US" sz="2000" dirty="0" smtClean="0"/>
              <a:t>efficient</a:t>
            </a:r>
          </a:p>
          <a:p>
            <a:pPr marL="285750" indent="-285750">
              <a:spcAft>
                <a:spcPts val="600"/>
              </a:spcAft>
              <a:buFont typeface="Arial" panose="020B0604020202020204" pitchFamily="34" charset="0"/>
              <a:buChar char="•"/>
            </a:pPr>
            <a:r>
              <a:rPr lang="en-US" sz="2000" dirty="0" smtClean="0"/>
              <a:t>Powering our homes</a:t>
            </a:r>
            <a:r>
              <a:rPr lang="en-US" sz="2000" dirty="0"/>
              <a:t>, businesses, factories and filling stations </a:t>
            </a:r>
            <a:endParaRPr lang="en-US" sz="2000" dirty="0" smtClean="0"/>
          </a:p>
          <a:p>
            <a:pPr marL="285750" indent="-285750">
              <a:spcAft>
                <a:spcPts val="600"/>
              </a:spcAft>
              <a:buFont typeface="Arial" panose="020B0604020202020204" pitchFamily="34" charset="0"/>
              <a:buChar char="•"/>
            </a:pPr>
            <a:r>
              <a:rPr lang="en-US" sz="2000" dirty="0" smtClean="0"/>
              <a:t>Cleaner burning</a:t>
            </a:r>
          </a:p>
          <a:p>
            <a:pPr marL="285750" indent="-285750">
              <a:spcAft>
                <a:spcPts val="600"/>
              </a:spcAft>
              <a:buFont typeface="Arial" panose="020B0604020202020204" pitchFamily="34" charset="0"/>
              <a:buChar char="•"/>
            </a:pPr>
            <a:r>
              <a:rPr lang="en-US" sz="2000" dirty="0" smtClean="0"/>
              <a:t>Growing demand</a:t>
            </a:r>
          </a:p>
          <a:p>
            <a:pPr marL="285750" indent="-285750">
              <a:spcAft>
                <a:spcPts val="600"/>
              </a:spcAft>
              <a:buFont typeface="Arial" panose="020B0604020202020204" pitchFamily="34" charset="0"/>
              <a:buChar char="•"/>
            </a:pPr>
            <a:r>
              <a:rPr lang="en-US" sz="2000" dirty="0"/>
              <a:t>Current </a:t>
            </a:r>
            <a:r>
              <a:rPr lang="en-US" sz="2000" dirty="0" smtClean="0"/>
              <a:t>lack </a:t>
            </a:r>
            <a:r>
              <a:rPr lang="en-US" sz="2000" dirty="0"/>
              <a:t>of </a:t>
            </a:r>
            <a:r>
              <a:rPr lang="en-US" sz="2000" dirty="0" smtClean="0"/>
              <a:t>sufficient infrastructure</a:t>
            </a:r>
          </a:p>
        </p:txBody>
      </p:sp>
      <p:sp>
        <p:nvSpPr>
          <p:cNvPr id="5" name="Rounded Rectangle 4"/>
          <p:cNvSpPr/>
          <p:nvPr/>
        </p:nvSpPr>
        <p:spPr>
          <a:xfrm>
            <a:off x="526036" y="5016742"/>
            <a:ext cx="8440271" cy="12082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NEXUS will build the infrastructure necessary to deliver clean-burning natural gas </a:t>
            </a:r>
            <a:r>
              <a:rPr lang="en-US" sz="2000" dirty="0" smtClean="0"/>
              <a:t>to local distribution companies, industrial users and power generators across </a:t>
            </a:r>
            <a:r>
              <a:rPr lang="en-US" sz="2000" dirty="0"/>
              <a:t>the </a:t>
            </a:r>
            <a:r>
              <a:rPr lang="en-US" sz="2000" dirty="0" smtClean="0"/>
              <a:t>region.</a:t>
            </a:r>
            <a:endParaRPr lang="en-US" sz="2000" dirty="0"/>
          </a:p>
        </p:txBody>
      </p:sp>
    </p:spTree>
    <p:extLst>
      <p:ext uri="{BB962C8B-B14F-4D97-AF65-F5344CB8AC3E}">
        <p14:creationId xmlns:p14="http://schemas.microsoft.com/office/powerpoint/2010/main" val="2655578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458" y="1300193"/>
            <a:ext cx="8879541" cy="3891240"/>
          </a:xfrm>
        </p:spPr>
        <p:txBody>
          <a:bodyPr>
            <a:normAutofit/>
          </a:bodyPr>
          <a:lstStyle/>
          <a:p>
            <a:pPr marL="0" indent="0">
              <a:buNone/>
            </a:pPr>
            <a:r>
              <a:rPr lang="en-US" sz="2800" b="1" dirty="0" smtClean="0"/>
              <a:t>Take action </a:t>
            </a:r>
            <a:r>
              <a:rPr lang="en-US" sz="2800" b="1" dirty="0"/>
              <a:t>to help support timely regulatory </a:t>
            </a:r>
            <a:r>
              <a:rPr lang="en-US" sz="2800" b="1" dirty="0" smtClean="0"/>
              <a:t>approvals:</a:t>
            </a:r>
          </a:p>
          <a:p>
            <a:pPr>
              <a:buFont typeface="Wingdings" panose="05000000000000000000" pitchFamily="2" charset="2"/>
              <a:buChar char="ü"/>
            </a:pPr>
            <a:r>
              <a:rPr lang="en-US" dirty="0" smtClean="0"/>
              <a:t> </a:t>
            </a:r>
            <a:r>
              <a:rPr lang="en-US" sz="2800" dirty="0" smtClean="0"/>
              <a:t>Join the coalition </a:t>
            </a:r>
          </a:p>
          <a:p>
            <a:pPr>
              <a:buFont typeface="Wingdings" panose="05000000000000000000" pitchFamily="2" charset="2"/>
              <a:buChar char="ü"/>
            </a:pPr>
            <a:r>
              <a:rPr lang="en-US" sz="2800" dirty="0" smtClean="0"/>
              <a:t> Send a letter of support to FERC</a:t>
            </a:r>
          </a:p>
          <a:p>
            <a:pPr>
              <a:buFont typeface="Wingdings" panose="05000000000000000000" pitchFamily="2" charset="2"/>
              <a:buChar char="ü"/>
            </a:pPr>
            <a:r>
              <a:rPr lang="en-US" sz="2800" dirty="0" smtClean="0"/>
              <a:t> Host a meeting to help recruit additional supporters</a:t>
            </a:r>
          </a:p>
          <a:p>
            <a:pPr>
              <a:buFont typeface="Wingdings" panose="05000000000000000000" pitchFamily="2" charset="2"/>
              <a:buChar char="ü"/>
            </a:pPr>
            <a:r>
              <a:rPr lang="en-US" sz="2800" dirty="0" smtClean="0"/>
              <a:t> Submit an op-ed to your local paper</a:t>
            </a:r>
          </a:p>
          <a:p>
            <a:pPr>
              <a:buFont typeface="Wingdings" panose="05000000000000000000" pitchFamily="2" charset="2"/>
              <a:buChar char="ü"/>
            </a:pPr>
            <a:r>
              <a:rPr lang="en-US" sz="2800" dirty="0" smtClean="0"/>
              <a:t> Help educate others</a:t>
            </a:r>
          </a:p>
        </p:txBody>
      </p:sp>
      <p:sp>
        <p:nvSpPr>
          <p:cNvPr id="4" name="Slide Number Placeholder 3"/>
          <p:cNvSpPr>
            <a:spLocks noGrp="1"/>
          </p:cNvSpPr>
          <p:nvPr>
            <p:ph type="sldNum" sz="quarter" idx="4"/>
          </p:nvPr>
        </p:nvSpPr>
        <p:spPr/>
        <p:txBody>
          <a:bodyPr/>
          <a:lstStyle/>
          <a:p>
            <a:fld id="{8F30F094-4E91-4E2E-911E-667F01D926F3}" type="slidenum">
              <a:rPr lang="en-US" smtClean="0"/>
              <a:pPr/>
              <a:t>18</a:t>
            </a:fld>
            <a:endParaRPr lang="en-US" dirty="0"/>
          </a:p>
        </p:txBody>
      </p:sp>
      <p:sp>
        <p:nvSpPr>
          <p:cNvPr id="6" name="Rounded Rectangle 5"/>
          <p:cNvSpPr/>
          <p:nvPr/>
        </p:nvSpPr>
        <p:spPr>
          <a:xfrm>
            <a:off x="4704228" y="4460488"/>
            <a:ext cx="4207136" cy="18235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Kristen Bussell</a:t>
            </a:r>
            <a:endParaRPr lang="en-US" sz="2400" b="1" dirty="0"/>
          </a:p>
          <a:p>
            <a:pPr algn="ctr"/>
            <a:r>
              <a:rPr lang="en-US" b="1" dirty="0"/>
              <a:t>Stakeholder </a:t>
            </a:r>
            <a:r>
              <a:rPr lang="en-US" b="1" dirty="0" smtClean="0"/>
              <a:t>Outreach</a:t>
            </a:r>
            <a:endParaRPr lang="en-US" b="1" dirty="0"/>
          </a:p>
          <a:p>
            <a:pPr algn="ctr"/>
            <a:r>
              <a:rPr lang="en-US" b="1" dirty="0" smtClean="0"/>
              <a:t>Representing</a:t>
            </a:r>
            <a:r>
              <a:rPr lang="en-US" b="1" dirty="0"/>
              <a:t>: </a:t>
            </a:r>
            <a:r>
              <a:rPr lang="en-US" b="1" dirty="0" smtClean="0"/>
              <a:t>NEXUS Gas Transmission</a:t>
            </a:r>
            <a:endParaRPr lang="en-US" b="1" dirty="0"/>
          </a:p>
          <a:p>
            <a:pPr algn="ctr"/>
            <a:r>
              <a:rPr lang="en-US" b="1" dirty="0" smtClean="0"/>
              <a:t>O.</a:t>
            </a:r>
            <a:r>
              <a:rPr lang="en-US" b="1" dirty="0"/>
              <a:t>  </a:t>
            </a:r>
            <a:r>
              <a:rPr lang="en-US" b="1" dirty="0" smtClean="0"/>
              <a:t>614.221.2800</a:t>
            </a:r>
            <a:endParaRPr lang="en-US" b="1" dirty="0"/>
          </a:p>
          <a:p>
            <a:pPr algn="ctr"/>
            <a:r>
              <a:rPr lang="en-US" b="1" dirty="0" smtClean="0"/>
              <a:t>kristen.bussell@hickspartners.com</a:t>
            </a:r>
            <a:endParaRPr lang="en-US" b="1" dirty="0"/>
          </a:p>
        </p:txBody>
      </p:sp>
      <p:sp>
        <p:nvSpPr>
          <p:cNvPr id="8" name="Rounded Rectangle 7"/>
          <p:cNvSpPr/>
          <p:nvPr/>
        </p:nvSpPr>
        <p:spPr>
          <a:xfrm>
            <a:off x="497093" y="4460488"/>
            <a:ext cx="4207136" cy="18235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Erika Young</a:t>
            </a:r>
            <a:endParaRPr lang="en-US" sz="2400" b="1" dirty="0"/>
          </a:p>
          <a:p>
            <a:pPr algn="ctr"/>
            <a:r>
              <a:rPr lang="en-CA" b="1" dirty="0"/>
              <a:t>Project Director, Business Development</a:t>
            </a:r>
            <a:r>
              <a:rPr lang="en-CA" b="1" i="1" dirty="0"/>
              <a:t> </a:t>
            </a:r>
            <a:endParaRPr lang="en-US" b="1" dirty="0" smtClean="0"/>
          </a:p>
          <a:p>
            <a:pPr algn="ctr"/>
            <a:r>
              <a:rPr lang="en-US" b="1" dirty="0" smtClean="0"/>
              <a:t>Spectra Energy</a:t>
            </a:r>
          </a:p>
          <a:p>
            <a:pPr algn="ctr"/>
            <a:r>
              <a:rPr lang="en-US" b="1" dirty="0" smtClean="0"/>
              <a:t>O.</a:t>
            </a:r>
            <a:r>
              <a:rPr lang="en-US" b="1" dirty="0"/>
              <a:t>  (713) 627-4609 </a:t>
            </a:r>
            <a:endParaRPr lang="en-US" b="1" dirty="0" smtClean="0"/>
          </a:p>
          <a:p>
            <a:pPr algn="ctr"/>
            <a:r>
              <a:rPr lang="en-US" b="1" dirty="0" smtClean="0"/>
              <a:t>edyoung@spectraenergy.com</a:t>
            </a:r>
            <a:endParaRPr lang="en-US" b="1" dirty="0"/>
          </a:p>
        </p:txBody>
      </p:sp>
      <p:sp>
        <p:nvSpPr>
          <p:cNvPr id="9" name="Title 2"/>
          <p:cNvSpPr>
            <a:spLocks noGrp="1"/>
          </p:cNvSpPr>
          <p:nvPr>
            <p:ph type="title"/>
          </p:nvPr>
        </p:nvSpPr>
        <p:spPr>
          <a:xfrm>
            <a:off x="457200" y="296992"/>
            <a:ext cx="6324600" cy="914400"/>
          </a:xfrm>
        </p:spPr>
        <p:txBody>
          <a:bodyPr>
            <a:normAutofit/>
          </a:bodyPr>
          <a:lstStyle/>
          <a:p>
            <a:r>
              <a:rPr lang="en-US" dirty="0" smtClean="0"/>
              <a:t>Get Involved</a:t>
            </a:r>
            <a:endParaRPr lang="en-US" dirty="0">
              <a:solidFill>
                <a:srgbClr val="FFFF00"/>
              </a:solidFill>
            </a:endParaRPr>
          </a:p>
        </p:txBody>
      </p:sp>
    </p:spTree>
    <p:extLst>
      <p:ext uri="{BB962C8B-B14F-4D97-AF65-F5344CB8AC3E}">
        <p14:creationId xmlns:p14="http://schemas.microsoft.com/office/powerpoint/2010/main" val="4153351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1" r="6755"/>
          <a:stretch/>
        </p:blipFill>
        <p:spPr bwMode="auto">
          <a:xfrm>
            <a:off x="0" y="0"/>
            <a:ext cx="919298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842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Graphics\cg\2015\Key Maps\01_Asset Maps\SE North America Assets Map\!with DCP\SE-NA-Assets Map_with labels_with DCP_with shales_04-07-201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631"/>
          <a:stretch/>
        </p:blipFill>
        <p:spPr bwMode="auto">
          <a:xfrm>
            <a:off x="1828800" y="1219200"/>
            <a:ext cx="7107382" cy="563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p:txBody>
          <a:bodyPr>
            <a:noAutofit/>
          </a:bodyPr>
          <a:lstStyle/>
          <a:p>
            <a:r>
              <a:rPr lang="en-US" dirty="0" smtClean="0"/>
              <a:t>Our Portfolio of Assets</a:t>
            </a:r>
            <a:endParaRPr lang="en-US" dirty="0">
              <a:solidFill>
                <a:schemeClr val="bg1"/>
              </a:solidFill>
            </a:endParaRPr>
          </a:p>
        </p:txBody>
      </p:sp>
      <p:sp>
        <p:nvSpPr>
          <p:cNvPr id="21" name="Rectangle 20"/>
          <p:cNvSpPr/>
          <p:nvPr/>
        </p:nvSpPr>
        <p:spPr>
          <a:xfrm>
            <a:off x="7446259" y="5029200"/>
            <a:ext cx="1501631" cy="1191670"/>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1"/>
          <p:cNvGrpSpPr/>
          <p:nvPr/>
        </p:nvGrpSpPr>
        <p:grpSpPr>
          <a:xfrm>
            <a:off x="7446259" y="5029200"/>
            <a:ext cx="1515132" cy="1191670"/>
            <a:chOff x="279237" y="4855169"/>
            <a:chExt cx="1515132" cy="1191670"/>
          </a:xfrm>
        </p:grpSpPr>
        <p:sp>
          <p:nvSpPr>
            <p:cNvPr id="23" name="Rectangle 22"/>
            <p:cNvSpPr/>
            <p:nvPr/>
          </p:nvSpPr>
          <p:spPr>
            <a:xfrm>
              <a:off x="279237" y="4855169"/>
              <a:ext cx="1501631" cy="1191670"/>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495616" y="4891442"/>
              <a:ext cx="1298753" cy="1107996"/>
            </a:xfrm>
            <a:prstGeom prst="rect">
              <a:avLst/>
            </a:prstGeom>
            <a:noFill/>
          </p:spPr>
          <p:txBody>
            <a:bodyPr wrap="none" rtlCol="0">
              <a:spAutoFit/>
            </a:bodyPr>
            <a:lstStyle/>
            <a:p>
              <a:pPr>
                <a:spcAft>
                  <a:spcPts val="200"/>
                </a:spcAft>
              </a:pPr>
              <a:r>
                <a:rPr lang="en-US" sz="800" dirty="0" smtClean="0"/>
                <a:t>Gas storage facility</a:t>
              </a:r>
            </a:p>
            <a:p>
              <a:pPr>
                <a:spcAft>
                  <a:spcPts val="200"/>
                </a:spcAft>
              </a:pPr>
              <a:r>
                <a:rPr lang="en-US" sz="800" dirty="0" smtClean="0"/>
                <a:t>Gas processing plant</a:t>
              </a:r>
            </a:p>
            <a:p>
              <a:pPr>
                <a:spcAft>
                  <a:spcPts val="200"/>
                </a:spcAft>
              </a:pPr>
              <a:r>
                <a:rPr lang="en-US" sz="800" dirty="0" smtClean="0"/>
                <a:t>Propane terminal</a:t>
              </a:r>
            </a:p>
            <a:p>
              <a:pPr>
                <a:spcAft>
                  <a:spcPts val="200"/>
                </a:spcAft>
              </a:pPr>
              <a:r>
                <a:rPr lang="en-US" sz="800" dirty="0" smtClean="0"/>
                <a:t>NGL storage</a:t>
              </a:r>
            </a:p>
            <a:p>
              <a:pPr>
                <a:spcAft>
                  <a:spcPts val="200"/>
                </a:spcAft>
              </a:pPr>
              <a:r>
                <a:rPr lang="en-US" sz="800" dirty="0" smtClean="0"/>
                <a:t>Shale gas formations</a:t>
              </a:r>
            </a:p>
            <a:p>
              <a:pPr>
                <a:spcAft>
                  <a:spcPts val="200"/>
                </a:spcAft>
              </a:pPr>
              <a:r>
                <a:rPr lang="en-US" sz="800" dirty="0" smtClean="0"/>
                <a:t>Crude storage</a:t>
              </a:r>
            </a:p>
            <a:p>
              <a:pPr>
                <a:spcAft>
                  <a:spcPts val="200"/>
                </a:spcAft>
              </a:pPr>
              <a:r>
                <a:rPr lang="en-US" sz="800" dirty="0" smtClean="0">
                  <a:effectLst>
                    <a:glow rad="63500">
                      <a:srgbClr val="FFFFFF"/>
                    </a:glow>
                  </a:effectLst>
                </a:rPr>
                <a:t>Major oil pipeline terminal</a:t>
              </a:r>
            </a:p>
          </p:txBody>
        </p:sp>
        <p:sp>
          <p:nvSpPr>
            <p:cNvPr id="32" name="Freeform 31"/>
            <p:cNvSpPr/>
            <p:nvPr/>
          </p:nvSpPr>
          <p:spPr>
            <a:xfrm rot="4687619">
              <a:off x="391374" y="5523815"/>
              <a:ext cx="144012" cy="169902"/>
            </a:xfrm>
            <a:custGeom>
              <a:avLst/>
              <a:gdLst>
                <a:gd name="connsiteX0" fmla="*/ 206704 w 233855"/>
                <a:gd name="connsiteY0" fmla="*/ 73572 h 275896"/>
                <a:gd name="connsiteX1" fmla="*/ 143642 w 233855"/>
                <a:gd name="connsiteY1" fmla="*/ 10510 h 275896"/>
                <a:gd name="connsiteX2" fmla="*/ 83208 w 233855"/>
                <a:gd name="connsiteY2" fmla="*/ 10510 h 275896"/>
                <a:gd name="connsiteX3" fmla="*/ 49049 w 233855"/>
                <a:gd name="connsiteY3" fmla="*/ 70945 h 275896"/>
                <a:gd name="connsiteX4" fmla="*/ 7008 w 233855"/>
                <a:gd name="connsiteY4" fmla="*/ 110358 h 275896"/>
                <a:gd name="connsiteX5" fmla="*/ 9635 w 233855"/>
                <a:gd name="connsiteY5" fmla="*/ 199696 h 275896"/>
                <a:gd name="connsiteX6" fmla="*/ 64815 w 233855"/>
                <a:gd name="connsiteY6" fmla="*/ 191814 h 275896"/>
                <a:gd name="connsiteX7" fmla="*/ 151525 w 233855"/>
                <a:gd name="connsiteY7" fmla="*/ 273269 h 275896"/>
                <a:gd name="connsiteX8" fmla="*/ 172546 w 233855"/>
                <a:gd name="connsiteY8" fmla="*/ 207579 h 275896"/>
                <a:gd name="connsiteX9" fmla="*/ 225097 w 233855"/>
                <a:gd name="connsiteY9" fmla="*/ 160283 h 275896"/>
                <a:gd name="connsiteX10" fmla="*/ 206704 w 233855"/>
                <a:gd name="connsiteY10" fmla="*/ 73572 h 27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855" h="275896">
                  <a:moveTo>
                    <a:pt x="206704" y="73572"/>
                  </a:moveTo>
                  <a:cubicBezTo>
                    <a:pt x="193128" y="48610"/>
                    <a:pt x="164225" y="21020"/>
                    <a:pt x="143642" y="10510"/>
                  </a:cubicBezTo>
                  <a:cubicBezTo>
                    <a:pt x="123059" y="0"/>
                    <a:pt x="98974" y="438"/>
                    <a:pt x="83208" y="10510"/>
                  </a:cubicBezTo>
                  <a:cubicBezTo>
                    <a:pt x="67443" y="20583"/>
                    <a:pt x="61749" y="54304"/>
                    <a:pt x="49049" y="70945"/>
                  </a:cubicBezTo>
                  <a:cubicBezTo>
                    <a:pt x="36349" y="87586"/>
                    <a:pt x="13577" y="88900"/>
                    <a:pt x="7008" y="110358"/>
                  </a:cubicBezTo>
                  <a:cubicBezTo>
                    <a:pt x="439" y="131817"/>
                    <a:pt x="0" y="186120"/>
                    <a:pt x="9635" y="199696"/>
                  </a:cubicBezTo>
                  <a:cubicBezTo>
                    <a:pt x="19270" y="213272"/>
                    <a:pt x="41167" y="179552"/>
                    <a:pt x="64815" y="191814"/>
                  </a:cubicBezTo>
                  <a:cubicBezTo>
                    <a:pt x="88463" y="204076"/>
                    <a:pt x="133570" y="270642"/>
                    <a:pt x="151525" y="273269"/>
                  </a:cubicBezTo>
                  <a:cubicBezTo>
                    <a:pt x="169480" y="275896"/>
                    <a:pt x="160284" y="226410"/>
                    <a:pt x="172546" y="207579"/>
                  </a:cubicBezTo>
                  <a:cubicBezTo>
                    <a:pt x="184808" y="188748"/>
                    <a:pt x="216339" y="176924"/>
                    <a:pt x="225097" y="160283"/>
                  </a:cubicBezTo>
                  <a:cubicBezTo>
                    <a:pt x="233855" y="143642"/>
                    <a:pt x="220280" y="98534"/>
                    <a:pt x="206704" y="73572"/>
                  </a:cubicBezTo>
                  <a:close/>
                </a:path>
              </a:pathLst>
            </a:cu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25691" y="5268139"/>
              <a:ext cx="85660" cy="856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p:cNvSpPr/>
            <p:nvPr/>
          </p:nvSpPr>
          <p:spPr>
            <a:xfrm>
              <a:off x="402602" y="5091678"/>
              <a:ext cx="105725" cy="91143"/>
            </a:xfrm>
            <a:prstGeom prst="triangl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401617" y="4956264"/>
              <a:ext cx="121952" cy="81302"/>
            </a:xfrm>
            <a:prstGeom prst="ellipse">
              <a:avLst/>
            </a:prstGeom>
            <a:solidFill>
              <a:srgbClr val="FEEC02"/>
            </a:solidFill>
            <a:ln w="9525">
              <a:solidFill>
                <a:srgbClr val="A4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412936" y="5412298"/>
              <a:ext cx="108782" cy="76725"/>
            </a:xfrm>
            <a:prstGeom prst="ellipse">
              <a:avLst/>
            </a:prstGeom>
            <a:solidFill>
              <a:schemeClr val="accent1">
                <a:lumMod val="75000"/>
              </a:schemeClr>
            </a:solidFill>
            <a:ln w="63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descr="storage-tank-only.png"/>
            <p:cNvPicPr>
              <a:picLocks noChangeAspect="1"/>
            </p:cNvPicPr>
            <p:nvPr/>
          </p:nvPicPr>
          <p:blipFill>
            <a:blip r:embed="rId4" cstate="print">
              <a:grayscl/>
            </a:blip>
            <a:stretch>
              <a:fillRect/>
            </a:stretch>
          </p:blipFill>
          <p:spPr>
            <a:xfrm>
              <a:off x="416904" y="5723052"/>
              <a:ext cx="103632" cy="97536"/>
            </a:xfrm>
            <a:prstGeom prst="rect">
              <a:avLst/>
            </a:prstGeom>
          </p:spPr>
        </p:pic>
        <p:sp>
          <p:nvSpPr>
            <p:cNvPr id="38" name="Oval 37"/>
            <p:cNvSpPr/>
            <p:nvPr/>
          </p:nvSpPr>
          <p:spPr>
            <a:xfrm>
              <a:off x="432458" y="5881364"/>
              <a:ext cx="77002" cy="770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ound Same Side Corner Rectangle 19"/>
          <p:cNvSpPr/>
          <p:nvPr/>
        </p:nvSpPr>
        <p:spPr>
          <a:xfrm rot="16200000" flipH="1" flipV="1">
            <a:off x="457199" y="2971801"/>
            <a:ext cx="2514600" cy="3429000"/>
          </a:xfrm>
          <a:prstGeom prst="round2SameRect">
            <a:avLst>
              <a:gd name="adj1" fmla="val 8569"/>
              <a:gd name="adj2" fmla="val 0"/>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Table 23"/>
          <p:cNvGraphicFramePr>
            <a:graphicFrameLocks noGrp="1"/>
          </p:cNvGraphicFramePr>
          <p:nvPr>
            <p:extLst/>
          </p:nvPr>
        </p:nvGraphicFramePr>
        <p:xfrm>
          <a:off x="152400" y="3480148"/>
          <a:ext cx="3257372" cy="2387252"/>
        </p:xfrm>
        <a:graphic>
          <a:graphicData uri="http://schemas.openxmlformats.org/drawingml/2006/table">
            <a:tbl>
              <a:tblPr/>
              <a:tblGrid>
                <a:gridCol w="2334639"/>
                <a:gridCol w="922733"/>
              </a:tblGrid>
              <a:tr h="240094">
                <a:tc>
                  <a:txBody>
                    <a:bodyPr/>
                    <a:lstStyle/>
                    <a:p>
                      <a:pPr algn="r" rtl="0" fontAlgn="ctr"/>
                      <a:r>
                        <a:rPr lang="en-US" sz="1200" b="1" i="0" u="none" strike="noStrike" dirty="0">
                          <a:solidFill>
                            <a:srgbClr val="1C3680"/>
                          </a:solidFill>
                          <a:latin typeface="Calibri"/>
                        </a:rPr>
                        <a:t>Natural Gas Transmission Pipe: </a:t>
                      </a:r>
                    </a:p>
                  </a:txBody>
                  <a:tcPr marL="4113" marR="37020" marT="4113" marB="0" anchor="ctr">
                    <a:lnL>
                      <a:noFill/>
                    </a:lnL>
                    <a:lnR>
                      <a:noFill/>
                    </a:lnR>
                    <a:lnT>
                      <a:noFill/>
                    </a:lnT>
                    <a:lnB>
                      <a:noFill/>
                    </a:lnB>
                  </a:tcPr>
                </a:tc>
                <a:tc>
                  <a:txBody>
                    <a:bodyPr/>
                    <a:lstStyle/>
                    <a:p>
                      <a:pPr algn="l" rtl="0" fontAlgn="ctr"/>
                      <a:r>
                        <a:rPr lang="en-US" sz="1200" b="1" i="0" u="none" strike="noStrike" dirty="0" smtClean="0">
                          <a:solidFill>
                            <a:srgbClr val="1C3680"/>
                          </a:solidFill>
                          <a:latin typeface="Calibri"/>
                        </a:rPr>
                        <a:t>~19,000 </a:t>
                      </a:r>
                      <a:r>
                        <a:rPr lang="en-US" sz="1200" b="1" i="0" u="none" strike="noStrike" dirty="0">
                          <a:solidFill>
                            <a:srgbClr val="1C3680"/>
                          </a:solidFill>
                          <a:latin typeface="Calibri"/>
                        </a:rPr>
                        <a:t>mi </a:t>
                      </a:r>
                    </a:p>
                  </a:txBody>
                  <a:tcPr marL="37020" marR="4113" marT="4113" marB="0" anchor="ctr">
                    <a:lnL>
                      <a:noFill/>
                    </a:lnL>
                    <a:lnR>
                      <a:noFill/>
                    </a:lnR>
                    <a:lnT>
                      <a:noFill/>
                    </a:lnT>
                    <a:lnB>
                      <a:noFill/>
                    </a:lnB>
                  </a:tcPr>
                </a:tc>
              </a:tr>
              <a:tr h="240094">
                <a:tc>
                  <a:txBody>
                    <a:bodyPr/>
                    <a:lstStyle/>
                    <a:p>
                      <a:pPr algn="r" rtl="0" fontAlgn="ctr"/>
                      <a:r>
                        <a:rPr lang="en-US" sz="1200" b="1" i="0" u="none" strike="noStrike" dirty="0">
                          <a:solidFill>
                            <a:srgbClr val="1C3680"/>
                          </a:solidFill>
                          <a:latin typeface="Calibri"/>
                        </a:rPr>
                        <a:t>Natural Gas Storage Capacity: </a:t>
                      </a:r>
                    </a:p>
                  </a:txBody>
                  <a:tcPr marL="4113" marR="37020" marT="4113" marB="0" anchor="ctr">
                    <a:lnL>
                      <a:noFill/>
                    </a:lnL>
                    <a:lnR>
                      <a:noFill/>
                    </a:lnR>
                    <a:lnT>
                      <a:noFill/>
                    </a:lnT>
                    <a:lnB>
                      <a:noFill/>
                    </a:lnB>
                  </a:tcPr>
                </a:tc>
                <a:tc>
                  <a:txBody>
                    <a:bodyPr/>
                    <a:lstStyle/>
                    <a:p>
                      <a:pPr algn="l" rtl="0" fontAlgn="ctr"/>
                      <a:r>
                        <a:rPr lang="en-US" sz="1200" b="1" i="0" u="none" strike="noStrike" dirty="0" smtClean="0">
                          <a:solidFill>
                            <a:srgbClr val="1C3680"/>
                          </a:solidFill>
                          <a:latin typeface="Calibri"/>
                        </a:rPr>
                        <a:t>~300 </a:t>
                      </a:r>
                      <a:r>
                        <a:rPr lang="en-US" sz="1200" b="1" i="0" u="none" strike="noStrike" dirty="0" err="1">
                          <a:solidFill>
                            <a:srgbClr val="1C3680"/>
                          </a:solidFill>
                          <a:latin typeface="Calibri"/>
                        </a:rPr>
                        <a:t>Bcf</a:t>
                      </a:r>
                      <a:r>
                        <a:rPr lang="en-US" sz="1200" b="1" i="0" u="none" strike="noStrike" dirty="0">
                          <a:solidFill>
                            <a:srgbClr val="1C3680"/>
                          </a:solidFill>
                          <a:latin typeface="Calibri"/>
                        </a:rPr>
                        <a:t> </a:t>
                      </a:r>
                    </a:p>
                  </a:txBody>
                  <a:tcPr marL="37020" marR="4113" marT="4113" marB="0" anchor="ctr">
                    <a:lnL>
                      <a:noFill/>
                    </a:lnL>
                    <a:lnR>
                      <a:noFill/>
                    </a:lnR>
                    <a:lnT>
                      <a:noFill/>
                    </a:lnT>
                    <a:lnB>
                      <a:noFill/>
                    </a:lnB>
                  </a:tcPr>
                </a:tc>
              </a:tr>
              <a:tr h="227256">
                <a:tc>
                  <a:txBody>
                    <a:bodyPr/>
                    <a:lstStyle/>
                    <a:p>
                      <a:pPr algn="r" rtl="0" fontAlgn="ctr"/>
                      <a:r>
                        <a:rPr lang="en-US" sz="1200" b="1" i="0" u="none" strike="noStrike" dirty="0">
                          <a:solidFill>
                            <a:srgbClr val="1C3680"/>
                          </a:solidFill>
                          <a:latin typeface="Calibri"/>
                        </a:rPr>
                        <a:t>Natural Gas Gathering Pipe: </a:t>
                      </a:r>
                    </a:p>
                  </a:txBody>
                  <a:tcPr marL="4113" marR="37020" marT="4113" marB="0" anchor="ctr">
                    <a:lnL>
                      <a:noFill/>
                    </a:lnL>
                    <a:lnR>
                      <a:noFill/>
                    </a:lnR>
                    <a:lnT>
                      <a:noFill/>
                    </a:lnT>
                    <a:lnB>
                      <a:noFill/>
                    </a:lnB>
                  </a:tcPr>
                </a:tc>
                <a:tc>
                  <a:txBody>
                    <a:bodyPr/>
                    <a:lstStyle/>
                    <a:p>
                      <a:pPr algn="l" rtl="0" fontAlgn="ctr"/>
                      <a:r>
                        <a:rPr lang="en-US" sz="1200" b="1" i="0" u="none" strike="noStrike" dirty="0" smtClean="0">
                          <a:solidFill>
                            <a:srgbClr val="1C3680"/>
                          </a:solidFill>
                          <a:latin typeface="Calibri"/>
                        </a:rPr>
                        <a:t>~70,000 </a:t>
                      </a:r>
                      <a:r>
                        <a:rPr lang="en-US" sz="1200" b="1" i="0" u="none" strike="noStrike" dirty="0">
                          <a:solidFill>
                            <a:srgbClr val="1C3680"/>
                          </a:solidFill>
                          <a:latin typeface="Calibri"/>
                        </a:rPr>
                        <a:t>mi </a:t>
                      </a:r>
                    </a:p>
                  </a:txBody>
                  <a:tcPr marL="37020" marR="4113" marT="4113" marB="0" anchor="ctr">
                    <a:lnL>
                      <a:noFill/>
                    </a:lnL>
                    <a:lnR>
                      <a:noFill/>
                    </a:lnR>
                    <a:lnT>
                      <a:noFill/>
                    </a:lnT>
                    <a:lnB>
                      <a:noFill/>
                    </a:lnB>
                  </a:tcPr>
                </a:tc>
              </a:tr>
              <a:tr h="227256">
                <a:tc>
                  <a:txBody>
                    <a:bodyPr/>
                    <a:lstStyle/>
                    <a:p>
                      <a:pPr algn="r" rtl="0" fontAlgn="ctr"/>
                      <a:r>
                        <a:rPr lang="en-US" sz="1200" b="1" i="0" u="none" strike="noStrike" dirty="0">
                          <a:solidFill>
                            <a:srgbClr val="1C3680"/>
                          </a:solidFill>
                          <a:latin typeface="Calibri"/>
                        </a:rPr>
                        <a:t>Crude Transmission Pipe: </a:t>
                      </a:r>
                    </a:p>
                  </a:txBody>
                  <a:tcPr marL="4113" marR="37020" marT="4113" marB="0" anchor="ctr">
                    <a:lnL>
                      <a:noFill/>
                    </a:lnL>
                    <a:lnR>
                      <a:noFill/>
                    </a:lnR>
                    <a:lnT>
                      <a:noFill/>
                    </a:lnT>
                    <a:lnB>
                      <a:noFill/>
                    </a:lnB>
                  </a:tcPr>
                </a:tc>
                <a:tc>
                  <a:txBody>
                    <a:bodyPr/>
                    <a:lstStyle/>
                    <a:p>
                      <a:pPr algn="l" rtl="0" fontAlgn="ctr"/>
                      <a:r>
                        <a:rPr lang="en-US" sz="1200" b="1" i="0" u="none" strike="noStrike" dirty="0">
                          <a:solidFill>
                            <a:srgbClr val="1C3680"/>
                          </a:solidFill>
                          <a:latin typeface="Calibri"/>
                        </a:rPr>
                        <a:t>1,700 mi </a:t>
                      </a:r>
                    </a:p>
                  </a:txBody>
                  <a:tcPr marL="37020" marR="4113" marT="4113" marB="0" anchor="ctr">
                    <a:lnL>
                      <a:noFill/>
                    </a:lnL>
                    <a:lnR>
                      <a:noFill/>
                    </a:lnR>
                    <a:lnT>
                      <a:noFill/>
                    </a:lnT>
                    <a:lnB>
                      <a:noFill/>
                    </a:lnB>
                  </a:tcPr>
                </a:tc>
              </a:tr>
              <a:tr h="227256">
                <a:tc>
                  <a:txBody>
                    <a:bodyPr/>
                    <a:lstStyle/>
                    <a:p>
                      <a:pPr algn="r" rtl="0" fontAlgn="ctr"/>
                      <a:r>
                        <a:rPr lang="en-US" sz="1200" b="1" i="0" u="none" strike="noStrike" dirty="0" smtClean="0">
                          <a:solidFill>
                            <a:srgbClr val="1C3680"/>
                          </a:solidFill>
                          <a:latin typeface="Calibri"/>
                        </a:rPr>
                        <a:t>DCP NGL </a:t>
                      </a:r>
                      <a:r>
                        <a:rPr lang="en-US" sz="1200" b="1" i="0" u="none" strike="noStrike" dirty="0">
                          <a:solidFill>
                            <a:srgbClr val="1C3680"/>
                          </a:solidFill>
                          <a:latin typeface="Calibri"/>
                        </a:rPr>
                        <a:t>Transmission </a:t>
                      </a:r>
                      <a:r>
                        <a:rPr lang="en-US" sz="1200" b="1" i="0" u="none" strike="noStrike" dirty="0" smtClean="0">
                          <a:solidFill>
                            <a:srgbClr val="1C3680"/>
                          </a:solidFill>
                          <a:latin typeface="Calibri"/>
                        </a:rPr>
                        <a:t>Pipe: </a:t>
                      </a:r>
                      <a:endParaRPr lang="en-US" sz="1200" b="1" i="0" u="none" strike="noStrike" dirty="0">
                        <a:solidFill>
                          <a:srgbClr val="1C3680"/>
                        </a:solidFill>
                        <a:latin typeface="Calibri"/>
                      </a:endParaRPr>
                    </a:p>
                  </a:txBody>
                  <a:tcPr marL="4113" marR="37020" marT="4113" marB="0" anchor="ctr">
                    <a:lnL>
                      <a:noFill/>
                    </a:lnL>
                    <a:lnR>
                      <a:noFill/>
                    </a:lnR>
                    <a:lnT>
                      <a:noFill/>
                    </a:lnT>
                    <a:lnB>
                      <a:noFill/>
                    </a:lnB>
                  </a:tcPr>
                </a:tc>
                <a:tc>
                  <a:txBody>
                    <a:bodyPr/>
                    <a:lstStyle/>
                    <a:p>
                      <a:pPr algn="l" rtl="0" fontAlgn="ctr"/>
                      <a:r>
                        <a:rPr lang="en-US" sz="1200" b="1" i="0" u="none" strike="noStrike" dirty="0" smtClean="0">
                          <a:solidFill>
                            <a:srgbClr val="1C3680"/>
                          </a:solidFill>
                          <a:latin typeface="Calibri"/>
                        </a:rPr>
                        <a:t>2,100 </a:t>
                      </a:r>
                      <a:r>
                        <a:rPr lang="en-US" sz="1200" b="1" i="0" u="none" strike="noStrike" dirty="0">
                          <a:solidFill>
                            <a:srgbClr val="1C3680"/>
                          </a:solidFill>
                          <a:latin typeface="Calibri"/>
                        </a:rPr>
                        <a:t>mi </a:t>
                      </a:r>
                    </a:p>
                  </a:txBody>
                  <a:tcPr marL="37020" marR="4113" marT="4113" marB="0" anchor="ctr">
                    <a:lnL>
                      <a:noFill/>
                    </a:lnL>
                    <a:lnR>
                      <a:noFill/>
                    </a:lnR>
                    <a:lnT>
                      <a:noFill/>
                    </a:lnT>
                    <a:lnB>
                      <a:noFill/>
                    </a:lnB>
                  </a:tcPr>
                </a:tc>
              </a:tr>
              <a:tr h="240094">
                <a:tc>
                  <a:txBody>
                    <a:bodyPr/>
                    <a:lstStyle/>
                    <a:p>
                      <a:pPr algn="r" rtl="0" fontAlgn="ctr"/>
                      <a:r>
                        <a:rPr lang="en-US" sz="1200" b="1" i="0" u="none" strike="noStrike" dirty="0">
                          <a:solidFill>
                            <a:srgbClr val="1C3680"/>
                          </a:solidFill>
                          <a:latin typeface="Calibri"/>
                        </a:rPr>
                        <a:t>SE Gas Processing Capacity:  </a:t>
                      </a:r>
                    </a:p>
                  </a:txBody>
                  <a:tcPr marL="4113" marR="37020" marT="4113" marB="0" anchor="ctr">
                    <a:lnL>
                      <a:noFill/>
                    </a:lnL>
                    <a:lnR>
                      <a:noFill/>
                    </a:lnR>
                    <a:lnT>
                      <a:noFill/>
                    </a:lnT>
                    <a:lnB>
                      <a:noFill/>
                    </a:lnB>
                  </a:tcPr>
                </a:tc>
                <a:tc>
                  <a:txBody>
                    <a:bodyPr/>
                    <a:lstStyle/>
                    <a:p>
                      <a:pPr algn="l" rtl="0" fontAlgn="ctr"/>
                      <a:r>
                        <a:rPr lang="en-US" sz="1200" b="1" i="0" u="none" strike="noStrike" dirty="0" smtClean="0">
                          <a:solidFill>
                            <a:srgbClr val="1C3680"/>
                          </a:solidFill>
                          <a:latin typeface="Calibri"/>
                        </a:rPr>
                        <a:t>3.7 </a:t>
                      </a:r>
                      <a:r>
                        <a:rPr lang="en-US" sz="1200" b="1" i="0" u="none" strike="noStrike" dirty="0" err="1">
                          <a:solidFill>
                            <a:srgbClr val="1C3680"/>
                          </a:solidFill>
                          <a:latin typeface="Calibri"/>
                        </a:rPr>
                        <a:t>Bcf</a:t>
                      </a:r>
                      <a:r>
                        <a:rPr lang="en-US" sz="1200" b="1" i="0" u="none" strike="noStrike" dirty="0">
                          <a:solidFill>
                            <a:srgbClr val="1C3680"/>
                          </a:solidFill>
                          <a:latin typeface="Calibri"/>
                        </a:rPr>
                        <a:t>/d </a:t>
                      </a:r>
                    </a:p>
                  </a:txBody>
                  <a:tcPr marL="37020" marR="4113" marT="4113" marB="0" anchor="ctr">
                    <a:lnL>
                      <a:noFill/>
                    </a:lnL>
                    <a:lnR>
                      <a:noFill/>
                    </a:lnR>
                    <a:lnT>
                      <a:noFill/>
                    </a:lnT>
                    <a:lnB>
                      <a:noFill/>
                    </a:lnB>
                  </a:tcPr>
                </a:tc>
              </a:tr>
              <a:tr h="288114">
                <a:tc>
                  <a:txBody>
                    <a:bodyPr/>
                    <a:lstStyle/>
                    <a:p>
                      <a:pPr algn="r" rtl="0" fontAlgn="ctr"/>
                      <a:r>
                        <a:rPr lang="en-US" sz="1200" b="1" i="0" u="none" strike="noStrike" dirty="0" smtClean="0">
                          <a:solidFill>
                            <a:srgbClr val="1C3680"/>
                          </a:solidFill>
                          <a:latin typeface="Calibri"/>
                        </a:rPr>
                        <a:t>1Q16 DCP Gathered and Processed:</a:t>
                      </a:r>
                      <a:endParaRPr lang="en-US" sz="1200" b="1" i="0" u="none" strike="noStrike" dirty="0">
                        <a:solidFill>
                          <a:srgbClr val="1C3680"/>
                        </a:solidFill>
                        <a:latin typeface="Calibri"/>
                      </a:endParaRPr>
                    </a:p>
                  </a:txBody>
                  <a:tcPr marL="4113" marR="37020" marT="4113" marB="0" anchor="ctr">
                    <a:lnL>
                      <a:noFill/>
                    </a:lnL>
                    <a:lnR>
                      <a:noFill/>
                    </a:lnR>
                    <a:lnT>
                      <a:noFill/>
                    </a:lnT>
                    <a:lnB>
                      <a:noFill/>
                    </a:lnB>
                  </a:tcPr>
                </a:tc>
                <a:tc>
                  <a:txBody>
                    <a:bodyPr/>
                    <a:lstStyle/>
                    <a:p>
                      <a:pPr algn="l" rtl="0" fontAlgn="ctr"/>
                      <a:r>
                        <a:rPr lang="en-US" sz="1200" b="1" i="0" u="none" strike="noStrike" dirty="0" smtClean="0">
                          <a:solidFill>
                            <a:srgbClr val="1C3680"/>
                          </a:solidFill>
                          <a:latin typeface="Calibri"/>
                        </a:rPr>
                        <a:t>6.9 </a:t>
                      </a:r>
                      <a:r>
                        <a:rPr lang="en-US" sz="1200" b="1" i="0" u="none" strike="noStrike" dirty="0">
                          <a:solidFill>
                            <a:srgbClr val="1C3680"/>
                          </a:solidFill>
                          <a:latin typeface="Calibri"/>
                        </a:rPr>
                        <a:t>Tbtu/d</a:t>
                      </a:r>
                    </a:p>
                  </a:txBody>
                  <a:tcPr marL="37020" marR="4113" marT="4113" marB="0" anchor="ctr">
                    <a:lnL>
                      <a:noFill/>
                    </a:lnL>
                    <a:lnR>
                      <a:noFill/>
                    </a:lnR>
                    <a:lnT>
                      <a:noFill/>
                    </a:lnT>
                    <a:lnB>
                      <a:noFill/>
                    </a:lnB>
                  </a:tcPr>
                </a:tc>
              </a:tr>
              <a:tr h="240094">
                <a:tc>
                  <a:txBody>
                    <a:bodyPr/>
                    <a:lstStyle/>
                    <a:p>
                      <a:pPr algn="r" rtl="0" fontAlgn="ctr"/>
                      <a:r>
                        <a:rPr lang="en-US" sz="1200" b="1" i="0" u="none" strike="noStrike" dirty="0" smtClean="0">
                          <a:solidFill>
                            <a:srgbClr val="1C3680"/>
                          </a:solidFill>
                          <a:latin typeface="Calibri"/>
                        </a:rPr>
                        <a:t>1Q16 </a:t>
                      </a:r>
                      <a:r>
                        <a:rPr lang="en-US" sz="1200" b="1" i="0" u="none" strike="noStrike" dirty="0">
                          <a:solidFill>
                            <a:srgbClr val="1C3680"/>
                          </a:solidFill>
                          <a:latin typeface="Calibri"/>
                        </a:rPr>
                        <a:t>DCP NGLs Produced: </a:t>
                      </a:r>
                    </a:p>
                  </a:txBody>
                  <a:tcPr marL="4113" marR="37020" marT="4113" marB="0" anchor="ctr">
                    <a:lnL>
                      <a:noFill/>
                    </a:lnL>
                    <a:lnR>
                      <a:noFill/>
                    </a:lnR>
                    <a:lnT>
                      <a:noFill/>
                    </a:lnT>
                    <a:lnB>
                      <a:noFill/>
                    </a:lnB>
                  </a:tcPr>
                </a:tc>
                <a:tc>
                  <a:txBody>
                    <a:bodyPr/>
                    <a:lstStyle/>
                    <a:p>
                      <a:pPr algn="l" rtl="0" fontAlgn="ctr"/>
                      <a:r>
                        <a:rPr lang="en-US" sz="1200" b="1" i="0" u="none" strike="noStrike" dirty="0" smtClean="0">
                          <a:solidFill>
                            <a:srgbClr val="1C3680"/>
                          </a:solidFill>
                          <a:latin typeface="Calibri"/>
                        </a:rPr>
                        <a:t>~380 </a:t>
                      </a:r>
                      <a:r>
                        <a:rPr lang="en-US" sz="1200" b="1" i="0" u="none" strike="noStrike" dirty="0" err="1">
                          <a:solidFill>
                            <a:srgbClr val="1C3680"/>
                          </a:solidFill>
                          <a:latin typeface="Calibri"/>
                        </a:rPr>
                        <a:t>MBbl</a:t>
                      </a:r>
                      <a:r>
                        <a:rPr lang="en-US" sz="1200" b="1" i="0" u="none" strike="noStrike" dirty="0">
                          <a:solidFill>
                            <a:srgbClr val="1C3680"/>
                          </a:solidFill>
                          <a:latin typeface="Calibri"/>
                        </a:rPr>
                        <a:t>/d </a:t>
                      </a:r>
                    </a:p>
                  </a:txBody>
                  <a:tcPr marL="37020" marR="4113" marT="4113" marB="0" anchor="ctr">
                    <a:lnL>
                      <a:noFill/>
                    </a:lnL>
                    <a:lnR>
                      <a:noFill/>
                    </a:lnR>
                    <a:lnT>
                      <a:noFill/>
                    </a:lnT>
                    <a:lnB>
                      <a:noFill/>
                    </a:lnB>
                  </a:tcPr>
                </a:tc>
              </a:tr>
              <a:tr h="216900">
                <a:tc>
                  <a:txBody>
                    <a:bodyPr/>
                    <a:lstStyle/>
                    <a:p>
                      <a:pPr algn="r" rtl="0" fontAlgn="ctr"/>
                      <a:r>
                        <a:rPr lang="en-US" sz="1200" b="1" i="0" u="none" strike="noStrike" dirty="0">
                          <a:solidFill>
                            <a:srgbClr val="1C3680"/>
                          </a:solidFill>
                          <a:latin typeface="Calibri"/>
                        </a:rPr>
                        <a:t>Distribution Pipe: </a:t>
                      </a:r>
                    </a:p>
                  </a:txBody>
                  <a:tcPr marL="4113" marR="37020" marT="4113" marB="0" anchor="ctr">
                    <a:lnL>
                      <a:noFill/>
                    </a:lnL>
                    <a:lnR>
                      <a:noFill/>
                    </a:lnR>
                    <a:lnT>
                      <a:noFill/>
                    </a:lnT>
                    <a:lnB>
                      <a:noFill/>
                    </a:lnB>
                  </a:tcPr>
                </a:tc>
                <a:tc>
                  <a:txBody>
                    <a:bodyPr/>
                    <a:lstStyle/>
                    <a:p>
                      <a:pPr algn="l" rtl="0" fontAlgn="ctr"/>
                      <a:r>
                        <a:rPr lang="en-US" sz="1200" b="1" i="0" u="none" strike="noStrike" dirty="0" smtClean="0">
                          <a:solidFill>
                            <a:srgbClr val="1C3680"/>
                          </a:solidFill>
                          <a:latin typeface="Calibri"/>
                        </a:rPr>
                        <a:t>40,300 </a:t>
                      </a:r>
                      <a:r>
                        <a:rPr lang="en-US" sz="1200" b="1" i="0" u="none" strike="noStrike" dirty="0">
                          <a:solidFill>
                            <a:srgbClr val="1C3680"/>
                          </a:solidFill>
                          <a:latin typeface="Calibri"/>
                        </a:rPr>
                        <a:t>mi </a:t>
                      </a:r>
                    </a:p>
                  </a:txBody>
                  <a:tcPr marL="37020" marR="4113" marT="4113" marB="0" anchor="ctr">
                    <a:lnL>
                      <a:noFill/>
                    </a:lnL>
                    <a:lnR>
                      <a:noFill/>
                    </a:lnR>
                    <a:lnT>
                      <a:noFill/>
                    </a:lnT>
                    <a:lnB>
                      <a:noFill/>
                    </a:lnB>
                  </a:tcPr>
                </a:tc>
              </a:tr>
              <a:tr h="240094">
                <a:tc>
                  <a:txBody>
                    <a:bodyPr/>
                    <a:lstStyle/>
                    <a:p>
                      <a:pPr algn="r" rtl="0" fontAlgn="ctr"/>
                      <a:r>
                        <a:rPr lang="en-US" sz="1200" b="1" i="0" u="none" strike="noStrike" dirty="0">
                          <a:solidFill>
                            <a:srgbClr val="1C3680"/>
                          </a:solidFill>
                          <a:latin typeface="Calibri"/>
                        </a:rPr>
                        <a:t> Union Gas Retail Customers: </a:t>
                      </a:r>
                    </a:p>
                  </a:txBody>
                  <a:tcPr marL="4113" marR="37020" marT="4113" marB="0" anchor="ctr">
                    <a:lnL>
                      <a:noFill/>
                    </a:lnL>
                    <a:lnR>
                      <a:noFill/>
                    </a:lnR>
                    <a:lnT>
                      <a:noFill/>
                    </a:lnT>
                    <a:lnB>
                      <a:noFill/>
                    </a:lnB>
                  </a:tcPr>
                </a:tc>
                <a:tc>
                  <a:txBody>
                    <a:bodyPr/>
                    <a:lstStyle/>
                    <a:p>
                      <a:pPr algn="l" rtl="0" fontAlgn="ctr"/>
                      <a:r>
                        <a:rPr lang="en-US" sz="1200" b="1" i="0" u="none" strike="noStrike" dirty="0" smtClean="0">
                          <a:solidFill>
                            <a:srgbClr val="1C3680"/>
                          </a:solidFill>
                          <a:latin typeface="Calibri"/>
                        </a:rPr>
                        <a:t>1.4 </a:t>
                      </a:r>
                      <a:r>
                        <a:rPr lang="en-US" sz="1200" b="1" i="0" u="none" strike="noStrike" dirty="0">
                          <a:solidFill>
                            <a:srgbClr val="1C3680"/>
                          </a:solidFill>
                          <a:latin typeface="Calibri"/>
                        </a:rPr>
                        <a:t>million </a:t>
                      </a:r>
                    </a:p>
                  </a:txBody>
                  <a:tcPr marL="37020" marR="4113" marT="4113" marB="0" anchor="ctr">
                    <a:lnL>
                      <a:noFill/>
                    </a:lnL>
                    <a:lnR>
                      <a:noFill/>
                    </a:lnR>
                    <a:lnT>
                      <a:noFill/>
                    </a:lnT>
                    <a:lnB>
                      <a:noFill/>
                    </a:lnB>
                  </a:tcPr>
                </a:tc>
              </a:tr>
            </a:tbl>
          </a:graphicData>
        </a:graphic>
      </p:graphicFrame>
      <p:sp>
        <p:nvSpPr>
          <p:cNvPr id="17" name="Slide Number Placeholder 16"/>
          <p:cNvSpPr>
            <a:spLocks noGrp="1"/>
          </p:cNvSpPr>
          <p:nvPr>
            <p:ph type="sldNum" sz="quarter" idx="4"/>
          </p:nvPr>
        </p:nvSpPr>
        <p:spPr/>
        <p:txBody>
          <a:bodyPr/>
          <a:lstStyle/>
          <a:p>
            <a:fld id="{8F30F094-4E91-4E2E-911E-667F01D926F3}" type="slidenum">
              <a:rPr lang="en-US" smtClean="0"/>
              <a:pPr/>
              <a:t>2</a:t>
            </a:fld>
            <a:endParaRPr lang="en-US" dirty="0"/>
          </a:p>
        </p:txBody>
      </p:sp>
    </p:spTree>
    <p:extLst>
      <p:ext uri="{BB962C8B-B14F-4D97-AF65-F5344CB8AC3E}">
        <p14:creationId xmlns:p14="http://schemas.microsoft.com/office/powerpoint/2010/main" val="1842337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t="3577"/>
          <a:stretch/>
        </p:blipFill>
        <p:spPr bwMode="auto">
          <a:xfrm>
            <a:off x="4084637" y="1234440"/>
            <a:ext cx="5059363" cy="472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Content Placeholder 8"/>
          <p:cNvSpPr txBox="1">
            <a:spLocks/>
          </p:cNvSpPr>
          <p:nvPr/>
        </p:nvSpPr>
        <p:spPr>
          <a:xfrm>
            <a:off x="381000" y="1333500"/>
            <a:ext cx="4114800" cy="4219575"/>
          </a:xfrm>
          <a:prstGeom prst="rect">
            <a:avLst/>
          </a:prstGeom>
        </p:spPr>
        <p:txBody>
          <a:bodyPr/>
          <a:lstStyle/>
          <a:p>
            <a:pPr marL="169863" indent="-169863" fontAlgn="auto">
              <a:lnSpc>
                <a:spcPct val="85000"/>
              </a:lnSpc>
              <a:spcBef>
                <a:spcPts val="600"/>
              </a:spcBef>
              <a:spcAft>
                <a:spcPts val="600"/>
              </a:spcAft>
              <a:buFont typeface="Arial" pitchFamily="34" charset="0"/>
              <a:buChar char="•"/>
              <a:defRPr/>
            </a:pPr>
            <a:r>
              <a:rPr lang="en-US" sz="1500" dirty="0">
                <a:latin typeface="+mn-lt"/>
              </a:rPr>
              <a:t>Spectra Energy’s Texas Eastern pipeline has been operating in Ohio since 1947</a:t>
            </a:r>
          </a:p>
          <a:p>
            <a:pPr marL="627063" lvl="1" indent="-169863" fontAlgn="auto">
              <a:lnSpc>
                <a:spcPct val="85000"/>
              </a:lnSpc>
              <a:spcBef>
                <a:spcPts val="600"/>
              </a:spcBef>
              <a:spcAft>
                <a:spcPts val="0"/>
              </a:spcAft>
              <a:buFont typeface="Calibri" pitchFamily="34" charset="0"/>
              <a:buChar char="–"/>
              <a:defRPr/>
            </a:pPr>
            <a:r>
              <a:rPr lang="en-US" sz="1500" dirty="0" smtClean="0">
                <a:latin typeface="+mn-lt"/>
              </a:rPr>
              <a:t>1,023 </a:t>
            </a:r>
            <a:r>
              <a:rPr lang="en-US" sz="1500" dirty="0">
                <a:latin typeface="+mn-lt"/>
              </a:rPr>
              <a:t>miles of pipeline in 22 counties</a:t>
            </a:r>
          </a:p>
          <a:p>
            <a:pPr marL="627063" lvl="1" indent="-169863" fontAlgn="auto">
              <a:lnSpc>
                <a:spcPct val="85000"/>
              </a:lnSpc>
              <a:spcBef>
                <a:spcPts val="600"/>
              </a:spcBef>
              <a:spcAft>
                <a:spcPts val="0"/>
              </a:spcAft>
              <a:buFont typeface="Calibri" pitchFamily="34" charset="0"/>
              <a:buChar char="–"/>
              <a:defRPr/>
            </a:pPr>
            <a:r>
              <a:rPr lang="en-US" sz="1500" dirty="0" smtClean="0">
                <a:latin typeface="+mn-lt"/>
              </a:rPr>
              <a:t>9 </a:t>
            </a:r>
            <a:r>
              <a:rPr lang="en-US" sz="1500" dirty="0">
                <a:latin typeface="+mn-lt"/>
              </a:rPr>
              <a:t>compressor </a:t>
            </a:r>
            <a:r>
              <a:rPr lang="en-US" sz="1500" dirty="0" smtClean="0">
                <a:latin typeface="+mn-lt"/>
              </a:rPr>
              <a:t>stations</a:t>
            </a:r>
            <a:endParaRPr lang="en-US" sz="1500" dirty="0">
              <a:latin typeface="+mn-lt"/>
            </a:endParaRPr>
          </a:p>
          <a:p>
            <a:pPr marL="627063" lvl="1" indent="-169863" fontAlgn="auto">
              <a:lnSpc>
                <a:spcPct val="85000"/>
              </a:lnSpc>
              <a:spcBef>
                <a:spcPts val="600"/>
              </a:spcBef>
              <a:spcAft>
                <a:spcPts val="0"/>
              </a:spcAft>
              <a:buFont typeface="Calibri" pitchFamily="34" charset="0"/>
              <a:buChar char="–"/>
              <a:defRPr/>
            </a:pPr>
            <a:r>
              <a:rPr lang="en-US" sz="1500" dirty="0">
                <a:latin typeface="+mn-lt"/>
              </a:rPr>
              <a:t>150 Bcf of gas delivered </a:t>
            </a:r>
            <a:r>
              <a:rPr lang="en-US" sz="1500" dirty="0" smtClean="0">
                <a:latin typeface="+mn-lt"/>
              </a:rPr>
              <a:t>annually to Ohio</a:t>
            </a:r>
          </a:p>
          <a:p>
            <a:pPr marL="627063" lvl="1" indent="-169863" fontAlgn="auto">
              <a:lnSpc>
                <a:spcPct val="85000"/>
              </a:lnSpc>
              <a:spcBef>
                <a:spcPts val="600"/>
              </a:spcBef>
              <a:spcAft>
                <a:spcPts val="0"/>
              </a:spcAft>
              <a:buFont typeface="Calibri" pitchFamily="34" charset="0"/>
              <a:buChar char="–"/>
              <a:defRPr/>
            </a:pPr>
            <a:r>
              <a:rPr lang="en-US" sz="1500" dirty="0" smtClean="0"/>
              <a:t>94 employees in Ohio</a:t>
            </a:r>
            <a:endParaRPr lang="en-US" sz="1500" dirty="0" smtClean="0">
              <a:latin typeface="+mn-lt"/>
            </a:endParaRPr>
          </a:p>
          <a:p>
            <a:pPr marL="112713" indent="-112713" fontAlgn="auto">
              <a:lnSpc>
                <a:spcPct val="85000"/>
              </a:lnSpc>
              <a:spcBef>
                <a:spcPts val="600"/>
              </a:spcBef>
              <a:spcAft>
                <a:spcPts val="600"/>
              </a:spcAft>
              <a:buFont typeface="Arial" pitchFamily="34" charset="0"/>
              <a:buChar char="•"/>
              <a:defRPr/>
            </a:pPr>
            <a:r>
              <a:rPr lang="en-US" sz="1500" dirty="0" smtClean="0">
                <a:latin typeface="+mn-lt"/>
              </a:rPr>
              <a:t>Texas </a:t>
            </a:r>
            <a:r>
              <a:rPr lang="en-US" sz="1500" dirty="0">
                <a:latin typeface="+mn-lt"/>
              </a:rPr>
              <a:t>Eastern’s Ohio customers include Duke Energy, American Electric Power, Dayton Power &amp; Light, Columbia Gas of Ohio and East Ohio Gas Company</a:t>
            </a:r>
          </a:p>
          <a:p>
            <a:pPr marL="112713" indent="-112713" fontAlgn="auto">
              <a:lnSpc>
                <a:spcPct val="85000"/>
              </a:lnSpc>
              <a:spcBef>
                <a:spcPts val="600"/>
              </a:spcBef>
              <a:spcAft>
                <a:spcPts val="600"/>
              </a:spcAft>
              <a:buFont typeface="Arial" pitchFamily="34" charset="0"/>
              <a:buChar char="•"/>
              <a:defRPr/>
            </a:pPr>
            <a:r>
              <a:rPr lang="en-US" sz="1500" dirty="0" smtClean="0">
                <a:latin typeface="+mn-lt"/>
              </a:rPr>
              <a:t>Texas </a:t>
            </a:r>
            <a:r>
              <a:rPr lang="en-US" sz="1500" dirty="0">
                <a:latin typeface="+mn-lt"/>
              </a:rPr>
              <a:t>Eastern currently serves 7 power plants and 5 LDCs in Ohio</a:t>
            </a:r>
          </a:p>
          <a:p>
            <a:pPr marL="569913" lvl="1" indent="-112713" fontAlgn="auto">
              <a:lnSpc>
                <a:spcPct val="85000"/>
              </a:lnSpc>
              <a:spcBef>
                <a:spcPts val="600"/>
              </a:spcBef>
              <a:spcAft>
                <a:spcPts val="0"/>
              </a:spcAft>
              <a:buFont typeface="Calibri" pitchFamily="34" charset="0"/>
              <a:buChar char="–"/>
              <a:defRPr/>
            </a:pPr>
            <a:r>
              <a:rPr lang="en-US" sz="1500" dirty="0">
                <a:latin typeface="+mn-lt"/>
              </a:rPr>
              <a:t>Providing gas to over 5,200 MW of power generation</a:t>
            </a:r>
          </a:p>
          <a:p>
            <a:pPr marL="569913" lvl="1" indent="-112713" fontAlgn="auto">
              <a:lnSpc>
                <a:spcPct val="85000"/>
              </a:lnSpc>
              <a:spcBef>
                <a:spcPts val="600"/>
              </a:spcBef>
              <a:spcAft>
                <a:spcPts val="0"/>
              </a:spcAft>
              <a:buFont typeface="Calibri" pitchFamily="34" charset="0"/>
              <a:buChar char="–"/>
              <a:defRPr/>
            </a:pPr>
            <a:r>
              <a:rPr lang="en-US" sz="1500" dirty="0">
                <a:latin typeface="+mn-lt"/>
              </a:rPr>
              <a:t>Equivalent to over 15% of OH’s total </a:t>
            </a:r>
            <a:r>
              <a:rPr lang="en-US" sz="1500" dirty="0" smtClean="0">
                <a:latin typeface="+mn-lt"/>
              </a:rPr>
              <a:t>generation</a:t>
            </a:r>
          </a:p>
        </p:txBody>
      </p:sp>
      <p:sp>
        <p:nvSpPr>
          <p:cNvPr id="36" name="Slide Number Placeholder 3"/>
          <p:cNvSpPr>
            <a:spLocks noGrp="1"/>
          </p:cNvSpPr>
          <p:nvPr>
            <p:ph type="sldNum" sz="quarter" idx="4294967295"/>
          </p:nvPr>
        </p:nvSpPr>
        <p:spPr bwMode="auto">
          <a:xfrm>
            <a:off x="8494713" y="6469063"/>
            <a:ext cx="403225"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A80583F4-429C-4131-9F52-5ACC22BF83B8}" type="slidenum">
              <a:rPr lang="en-US"/>
              <a:pPr fontAlgn="base">
                <a:spcBef>
                  <a:spcPct val="0"/>
                </a:spcBef>
                <a:spcAft>
                  <a:spcPct val="0"/>
                </a:spcAft>
              </a:pPr>
              <a:t>3</a:t>
            </a:fld>
            <a:endParaRPr lang="en-US" dirty="0"/>
          </a:p>
        </p:txBody>
      </p:sp>
      <p:sp>
        <p:nvSpPr>
          <p:cNvPr id="8" name="Rectangle 7"/>
          <p:cNvSpPr/>
          <p:nvPr/>
        </p:nvSpPr>
        <p:spPr>
          <a:xfrm>
            <a:off x="381000" y="5736997"/>
            <a:ext cx="7056120" cy="738664"/>
          </a:xfrm>
          <a:prstGeom prst="rect">
            <a:avLst/>
          </a:prstGeom>
        </p:spPr>
        <p:txBody>
          <a:bodyPr wrap="square">
            <a:spAutoFit/>
          </a:bodyPr>
          <a:lstStyle/>
          <a:p>
            <a:r>
              <a:rPr lang="en-US" sz="1400" i="1" dirty="0">
                <a:solidFill>
                  <a:schemeClr val="accent1"/>
                </a:solidFill>
              </a:rPr>
              <a:t>With 9,096 miles of pipeline, Texas Eastern Transmission (Texas Eastern) connects Texas and the Gulf Coast with high demand markets in the northeastern United States, supplying fuel for electric generation facilities and helping to meet peak-day demands.</a:t>
            </a:r>
          </a:p>
        </p:txBody>
      </p:sp>
      <p:sp>
        <p:nvSpPr>
          <p:cNvPr id="9" name="Rectangle 18"/>
          <p:cNvSpPr>
            <a:spLocks noGrp="1" noChangeArrowheads="1"/>
          </p:cNvSpPr>
          <p:nvPr>
            <p:ph type="title"/>
          </p:nvPr>
        </p:nvSpPr>
        <p:spPr>
          <a:xfrm>
            <a:off x="457200" y="161743"/>
            <a:ext cx="6911788" cy="1048871"/>
          </a:xfrm>
        </p:spPr>
        <p:txBody>
          <a:bodyPr/>
          <a:lstStyle/>
          <a:p>
            <a:r>
              <a:rPr lang="en-US" dirty="0" smtClean="0"/>
              <a:t>Spectra Energy’s Ohio Presence </a:t>
            </a:r>
            <a:endParaRPr lang="en-US" dirty="0" smtClean="0">
              <a:solidFill>
                <a:srgbClr val="FFFF00"/>
              </a:solidFill>
            </a:endParaRPr>
          </a:p>
        </p:txBody>
      </p:sp>
    </p:spTree>
    <p:extLst>
      <p:ext uri="{BB962C8B-B14F-4D97-AF65-F5344CB8AC3E}">
        <p14:creationId xmlns:p14="http://schemas.microsoft.com/office/powerpoint/2010/main" val="2130661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7183395" y="304798"/>
            <a:ext cx="1820562" cy="691981"/>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p:nvPr/>
        </p:nvSpPr>
        <p:spPr>
          <a:xfrm>
            <a:off x="2825139" y="2633363"/>
            <a:ext cx="0" cy="410639"/>
          </a:xfrm>
          <a:custGeom>
            <a:avLst/>
            <a:gdLst>
              <a:gd name="connsiteX0" fmla="*/ 0 w 0"/>
              <a:gd name="connsiteY0" fmla="*/ 0 h 529390"/>
              <a:gd name="connsiteX1" fmla="*/ 0 w 0"/>
              <a:gd name="connsiteY1" fmla="*/ 529390 h 529390"/>
            </a:gdLst>
            <a:ahLst/>
            <a:cxnLst>
              <a:cxn ang="0">
                <a:pos x="connsiteX0" y="connsiteY0"/>
              </a:cxn>
              <a:cxn ang="0">
                <a:pos x="connsiteX1" y="connsiteY1"/>
              </a:cxn>
            </a:cxnLst>
            <a:rect l="l" t="t" r="r" b="b"/>
            <a:pathLst>
              <a:path h="529390">
                <a:moveTo>
                  <a:pt x="0" y="0"/>
                </a:moveTo>
                <a:lnTo>
                  <a:pt x="0" y="529390"/>
                </a:lnTo>
              </a:path>
            </a:pathLst>
          </a:cu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25"/>
          <p:cNvSpPr/>
          <p:nvPr/>
        </p:nvSpPr>
        <p:spPr>
          <a:xfrm>
            <a:off x="1006679" y="2633363"/>
            <a:ext cx="7013371" cy="726375"/>
          </a:xfrm>
          <a:custGeom>
            <a:avLst/>
            <a:gdLst>
              <a:gd name="connsiteX0" fmla="*/ 0 w 6545179"/>
              <a:gd name="connsiteY0" fmla="*/ 539014 h 596766"/>
              <a:gd name="connsiteX1" fmla="*/ 0 w 6545179"/>
              <a:gd name="connsiteY1" fmla="*/ 0 h 596766"/>
              <a:gd name="connsiteX2" fmla="*/ 6545179 w 6545179"/>
              <a:gd name="connsiteY2" fmla="*/ 0 h 596766"/>
              <a:gd name="connsiteX3" fmla="*/ 6545179 w 6545179"/>
              <a:gd name="connsiteY3" fmla="*/ 596766 h 596766"/>
              <a:gd name="connsiteX0" fmla="*/ 0 w 6545179"/>
              <a:gd name="connsiteY0" fmla="*/ 105503 h 596766"/>
              <a:gd name="connsiteX1" fmla="*/ 0 w 6545179"/>
              <a:gd name="connsiteY1" fmla="*/ 0 h 596766"/>
              <a:gd name="connsiteX2" fmla="*/ 6545179 w 6545179"/>
              <a:gd name="connsiteY2" fmla="*/ 0 h 596766"/>
              <a:gd name="connsiteX3" fmla="*/ 6545179 w 6545179"/>
              <a:gd name="connsiteY3" fmla="*/ 596766 h 596766"/>
              <a:gd name="connsiteX0" fmla="*/ 8639 w 6545179"/>
              <a:gd name="connsiteY0" fmla="*/ 540432 h 596766"/>
              <a:gd name="connsiteX1" fmla="*/ 0 w 6545179"/>
              <a:gd name="connsiteY1" fmla="*/ 0 h 596766"/>
              <a:gd name="connsiteX2" fmla="*/ 6545179 w 6545179"/>
              <a:gd name="connsiteY2" fmla="*/ 0 h 596766"/>
              <a:gd name="connsiteX3" fmla="*/ 6545179 w 6545179"/>
              <a:gd name="connsiteY3" fmla="*/ 596766 h 596766"/>
            </a:gdLst>
            <a:ahLst/>
            <a:cxnLst>
              <a:cxn ang="0">
                <a:pos x="connsiteX0" y="connsiteY0"/>
              </a:cxn>
              <a:cxn ang="0">
                <a:pos x="connsiteX1" y="connsiteY1"/>
              </a:cxn>
              <a:cxn ang="0">
                <a:pos x="connsiteX2" y="connsiteY2"/>
              </a:cxn>
              <a:cxn ang="0">
                <a:pos x="connsiteX3" y="connsiteY3"/>
              </a:cxn>
            </a:cxnLst>
            <a:rect l="l" t="t" r="r" b="b"/>
            <a:pathLst>
              <a:path w="6545179" h="596766">
                <a:moveTo>
                  <a:pt x="8639" y="540432"/>
                </a:moveTo>
                <a:lnTo>
                  <a:pt x="0" y="0"/>
                </a:lnTo>
                <a:lnTo>
                  <a:pt x="6545179" y="0"/>
                </a:lnTo>
                <a:lnTo>
                  <a:pt x="6545179" y="596766"/>
                </a:lnTo>
              </a:path>
            </a:pathLst>
          </a:cu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5" name="Picture 34" descr="Gina HRT Station - Sunrise.JPG"/>
          <p:cNvPicPr>
            <a:picLocks noChangeAspect="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a:xfrm>
            <a:off x="2000212" y="3655365"/>
            <a:ext cx="1649854" cy="968422"/>
          </a:xfrm>
          <a:prstGeom prst="rect">
            <a:avLst/>
          </a:prstGeom>
        </p:spPr>
      </p:pic>
      <p:sp>
        <p:nvSpPr>
          <p:cNvPr id="29" name="Freeform 28"/>
          <p:cNvSpPr/>
          <p:nvPr/>
        </p:nvSpPr>
        <p:spPr>
          <a:xfrm>
            <a:off x="6269054" y="2633363"/>
            <a:ext cx="0" cy="410639"/>
          </a:xfrm>
          <a:custGeom>
            <a:avLst/>
            <a:gdLst>
              <a:gd name="connsiteX0" fmla="*/ 0 w 0"/>
              <a:gd name="connsiteY0" fmla="*/ 0 h 529390"/>
              <a:gd name="connsiteX1" fmla="*/ 0 w 0"/>
              <a:gd name="connsiteY1" fmla="*/ 529390 h 529390"/>
            </a:gdLst>
            <a:ahLst/>
            <a:cxnLst>
              <a:cxn ang="0">
                <a:pos x="connsiteX0" y="connsiteY0"/>
              </a:cxn>
              <a:cxn ang="0">
                <a:pos x="connsiteX1" y="connsiteY1"/>
              </a:cxn>
            </a:cxnLst>
            <a:rect l="l" t="t" r="r" b="b"/>
            <a:pathLst>
              <a:path h="529390">
                <a:moveTo>
                  <a:pt x="0" y="0"/>
                </a:moveTo>
                <a:lnTo>
                  <a:pt x="0" y="529390"/>
                </a:lnTo>
              </a:path>
            </a:pathLst>
          </a:cu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2" name="Straight Connector 31"/>
          <p:cNvCxnSpPr/>
          <p:nvPr/>
        </p:nvCxnSpPr>
        <p:spPr>
          <a:xfrm rot="5400000" flipH="1" flipV="1">
            <a:off x="4415944" y="2534438"/>
            <a:ext cx="19660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descr="243_Z3G0867.jpg"/>
          <p:cNvPicPr>
            <a:picLocks noChangeAspect="1"/>
          </p:cNvPicPr>
          <p:nvPr/>
        </p:nvPicPr>
        <p:blipFill>
          <a:blip r:embed="rId4" cstate="print">
            <a:lum bright="10000" contrast="10000"/>
            <a:extLst>
              <a:ext uri="{28A0092B-C50C-407E-A947-70E740481C1C}">
                <a14:useLocalDpi xmlns:a14="http://schemas.microsoft.com/office/drawing/2010/main" val="0"/>
              </a:ext>
            </a:extLst>
          </a:blip>
          <a:srcRect/>
          <a:stretch>
            <a:fillRect/>
          </a:stretch>
        </p:blipFill>
        <p:spPr>
          <a:xfrm>
            <a:off x="3753329" y="3655365"/>
            <a:ext cx="1637998" cy="975259"/>
          </a:xfrm>
          <a:prstGeom prst="rect">
            <a:avLst/>
          </a:prstGeom>
          <a:ln>
            <a:noFill/>
          </a:ln>
        </p:spPr>
      </p:pic>
      <p:pic>
        <p:nvPicPr>
          <p:cNvPr id="33" name="Picture 32" descr="041_MG_7277.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266582" y="3655365"/>
            <a:ext cx="1647943" cy="968200"/>
          </a:xfrm>
          <a:prstGeom prst="rect">
            <a:avLst/>
          </a:prstGeom>
          <a:ln>
            <a:noFill/>
          </a:ln>
        </p:spPr>
      </p:pic>
      <p:sp>
        <p:nvSpPr>
          <p:cNvPr id="12291" name="Rectangle 18"/>
          <p:cNvSpPr>
            <a:spLocks noGrp="1" noChangeArrowheads="1"/>
          </p:cNvSpPr>
          <p:nvPr>
            <p:ph type="title"/>
          </p:nvPr>
        </p:nvSpPr>
        <p:spPr/>
        <p:txBody>
          <a:bodyPr/>
          <a:lstStyle/>
          <a:p>
            <a:r>
              <a:rPr lang="en-US" dirty="0" smtClean="0"/>
              <a:t>Our Businesses: What We Do</a:t>
            </a:r>
            <a:endParaRPr lang="en-US" dirty="0" smtClean="0">
              <a:solidFill>
                <a:srgbClr val="FFFF00"/>
              </a:solidFill>
            </a:endParaRPr>
          </a:p>
        </p:txBody>
      </p:sp>
      <p:sp>
        <p:nvSpPr>
          <p:cNvPr id="19" name="Slide Number Placeholder 18"/>
          <p:cNvSpPr>
            <a:spLocks noGrp="1"/>
          </p:cNvSpPr>
          <p:nvPr>
            <p:ph type="sldNum" sz="quarter" idx="4"/>
          </p:nvPr>
        </p:nvSpPr>
        <p:spPr/>
        <p:txBody>
          <a:bodyPr/>
          <a:lstStyle/>
          <a:p>
            <a:fld id="{8F30F094-4E91-4E2E-911E-667F01D926F3}" type="slidenum">
              <a:rPr lang="en-US" smtClean="0"/>
              <a:pPr/>
              <a:t>4</a:t>
            </a:fld>
            <a:endParaRPr lang="en-US" dirty="0"/>
          </a:p>
        </p:txBody>
      </p:sp>
      <p:pic>
        <p:nvPicPr>
          <p:cNvPr id="20" name="Picture 19" descr="Spectra_Energy_blue_black_RGB_300ppi.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603" y="1699536"/>
            <a:ext cx="1258504" cy="673229"/>
          </a:xfrm>
          <a:prstGeom prst="rect">
            <a:avLst/>
          </a:prstGeom>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6172" y="3659074"/>
            <a:ext cx="1655296" cy="969052"/>
          </a:xfrm>
          <a:prstGeom prst="rect">
            <a:avLst/>
          </a:prstGeom>
          <a:noFill/>
          <a:ln w="9525">
            <a:noFill/>
            <a:miter lim="800000"/>
            <a:headEnd/>
            <a:tailEnd/>
          </a:ln>
        </p:spPr>
      </p:pic>
      <p:sp>
        <p:nvSpPr>
          <p:cNvPr id="30" name="Freeform 29"/>
          <p:cNvSpPr/>
          <p:nvPr/>
        </p:nvSpPr>
        <p:spPr>
          <a:xfrm>
            <a:off x="4494998" y="2631373"/>
            <a:ext cx="19251" cy="410638"/>
          </a:xfrm>
          <a:custGeom>
            <a:avLst/>
            <a:gdLst>
              <a:gd name="connsiteX0" fmla="*/ 19251 w 19251"/>
              <a:gd name="connsiteY0" fmla="*/ 0 h 529389"/>
              <a:gd name="connsiteX1" fmla="*/ 19251 w 19251"/>
              <a:gd name="connsiteY1" fmla="*/ 0 h 529389"/>
              <a:gd name="connsiteX2" fmla="*/ 19251 w 19251"/>
              <a:gd name="connsiteY2" fmla="*/ 519764 h 529389"/>
              <a:gd name="connsiteX3" fmla="*/ 0 w 19251"/>
              <a:gd name="connsiteY3" fmla="*/ 529389 h 529389"/>
            </a:gdLst>
            <a:ahLst/>
            <a:cxnLst>
              <a:cxn ang="0">
                <a:pos x="connsiteX0" y="connsiteY0"/>
              </a:cxn>
              <a:cxn ang="0">
                <a:pos x="connsiteX1" y="connsiteY1"/>
              </a:cxn>
              <a:cxn ang="0">
                <a:pos x="connsiteX2" y="connsiteY2"/>
              </a:cxn>
              <a:cxn ang="0">
                <a:pos x="connsiteX3" y="connsiteY3"/>
              </a:cxn>
            </a:cxnLst>
            <a:rect l="l" t="t" r="r" b="b"/>
            <a:pathLst>
              <a:path w="19251" h="529389">
                <a:moveTo>
                  <a:pt x="19251" y="0"/>
                </a:moveTo>
                <a:lnTo>
                  <a:pt x="19251" y="0"/>
                </a:lnTo>
                <a:lnTo>
                  <a:pt x="19251" y="519764"/>
                </a:lnTo>
                <a:lnTo>
                  <a:pt x="0" y="529389"/>
                </a:lnTo>
              </a:path>
            </a:pathLst>
          </a:cu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7687" name="Rectangle 7"/>
          <p:cNvSpPr>
            <a:spLocks noChangeArrowheads="1"/>
          </p:cNvSpPr>
          <p:nvPr/>
        </p:nvSpPr>
        <p:spPr bwMode="gray">
          <a:xfrm>
            <a:off x="266582" y="2941823"/>
            <a:ext cx="1653028" cy="679752"/>
          </a:xfrm>
          <a:prstGeom prst="rect">
            <a:avLst/>
          </a:prstGeom>
          <a:solidFill>
            <a:schemeClr val="tx2"/>
          </a:solidFill>
          <a:ln w="22225">
            <a:noFill/>
            <a:miter lim="800000"/>
            <a:headEnd/>
            <a:tailEnd/>
          </a:ln>
          <a:effectLst/>
        </p:spPr>
        <p:txBody>
          <a:bodyPr anchor="ctr"/>
          <a:lstStyle/>
          <a:p>
            <a:pPr algn="ctr" eaLnBrk="0" hangingPunct="0">
              <a:lnSpc>
                <a:spcPct val="85000"/>
              </a:lnSpc>
              <a:defRPr/>
            </a:pPr>
            <a:r>
              <a:rPr lang="en-US" sz="1600" b="1" dirty="0">
                <a:solidFill>
                  <a:schemeClr val="bg1"/>
                </a:solidFill>
                <a:effectLst>
                  <a:outerShdw blurRad="38100" dist="38100" dir="2700000" algn="tl">
                    <a:srgbClr val="000000">
                      <a:alpha val="43137"/>
                    </a:srgbClr>
                  </a:outerShdw>
                </a:effectLst>
                <a:latin typeface="+mn-lt"/>
              </a:rPr>
              <a:t>U.S.</a:t>
            </a:r>
          </a:p>
          <a:p>
            <a:pPr algn="ctr" eaLnBrk="0" hangingPunct="0">
              <a:lnSpc>
                <a:spcPct val="85000"/>
              </a:lnSpc>
              <a:defRPr/>
            </a:pPr>
            <a:r>
              <a:rPr lang="en-US" sz="1600" b="1" dirty="0" smtClean="0">
                <a:solidFill>
                  <a:schemeClr val="bg1"/>
                </a:solidFill>
                <a:effectLst>
                  <a:outerShdw blurRad="38100" dist="38100" dir="2700000" algn="tl">
                    <a:srgbClr val="000000">
                      <a:alpha val="43137"/>
                    </a:srgbClr>
                  </a:outerShdw>
                </a:effectLst>
                <a:latin typeface="+mn-lt"/>
              </a:rPr>
              <a:t>Transmission</a:t>
            </a:r>
            <a:endParaRPr lang="en-US" sz="1600" baseline="30000" dirty="0">
              <a:solidFill>
                <a:schemeClr val="bg1"/>
              </a:solidFill>
              <a:effectLst>
                <a:outerShdw blurRad="38100" dist="38100" dir="2700000" algn="tl">
                  <a:srgbClr val="000000">
                    <a:alpha val="43137"/>
                  </a:srgbClr>
                </a:outerShdw>
              </a:effectLst>
              <a:latin typeface="+mn-lt"/>
            </a:endParaRPr>
          </a:p>
        </p:txBody>
      </p:sp>
      <p:sp>
        <p:nvSpPr>
          <p:cNvPr id="327688" name="Rectangle 8"/>
          <p:cNvSpPr>
            <a:spLocks noChangeArrowheads="1"/>
          </p:cNvSpPr>
          <p:nvPr/>
        </p:nvSpPr>
        <p:spPr bwMode="gray">
          <a:xfrm>
            <a:off x="3746359" y="2941823"/>
            <a:ext cx="1653028" cy="679752"/>
          </a:xfrm>
          <a:prstGeom prst="rect">
            <a:avLst/>
          </a:prstGeom>
          <a:solidFill>
            <a:schemeClr val="tx2"/>
          </a:solidFill>
          <a:ln w="22225">
            <a:noFill/>
            <a:miter lim="800000"/>
            <a:headEnd/>
            <a:tailEnd/>
          </a:ln>
          <a:effectLst/>
        </p:spPr>
        <p:txBody>
          <a:bodyPr anchor="ctr"/>
          <a:lstStyle/>
          <a:p>
            <a:pPr algn="ctr" eaLnBrk="0" hangingPunct="0">
              <a:lnSpc>
                <a:spcPct val="75000"/>
              </a:lnSpc>
              <a:defRPr/>
            </a:pPr>
            <a:r>
              <a:rPr lang="en-US" sz="1600" b="1" dirty="0">
                <a:solidFill>
                  <a:schemeClr val="bg1"/>
                </a:solidFill>
                <a:effectLst>
                  <a:outerShdw blurRad="38100" dist="38100" dir="2700000" algn="tl">
                    <a:srgbClr val="000000">
                      <a:alpha val="43137"/>
                    </a:srgbClr>
                  </a:outerShdw>
                </a:effectLst>
                <a:latin typeface="+mn-lt"/>
              </a:rPr>
              <a:t>Western </a:t>
            </a:r>
            <a:r>
              <a:rPr lang="en-US" sz="1600" b="1" dirty="0" smtClean="0">
                <a:solidFill>
                  <a:schemeClr val="bg1"/>
                </a:solidFill>
                <a:effectLst>
                  <a:outerShdw blurRad="38100" dist="38100" dir="2700000" algn="tl">
                    <a:srgbClr val="000000">
                      <a:alpha val="43137"/>
                    </a:srgbClr>
                  </a:outerShdw>
                </a:effectLst>
                <a:latin typeface="+mn-lt"/>
              </a:rPr>
              <a:t>Canada</a:t>
            </a:r>
            <a:endParaRPr lang="en-US" sz="1600" b="1" dirty="0">
              <a:solidFill>
                <a:schemeClr val="bg1"/>
              </a:solidFill>
              <a:effectLst>
                <a:outerShdw blurRad="38100" dist="38100" dir="2700000" algn="tl">
                  <a:srgbClr val="000000">
                    <a:alpha val="43137"/>
                  </a:srgbClr>
                </a:outerShdw>
              </a:effectLst>
              <a:latin typeface="+mn-lt"/>
            </a:endParaRPr>
          </a:p>
        </p:txBody>
      </p:sp>
      <p:sp>
        <p:nvSpPr>
          <p:cNvPr id="327689" name="Rectangle 9"/>
          <p:cNvSpPr>
            <a:spLocks noChangeArrowheads="1"/>
          </p:cNvSpPr>
          <p:nvPr/>
        </p:nvSpPr>
        <p:spPr bwMode="gray">
          <a:xfrm>
            <a:off x="7186172" y="2941823"/>
            <a:ext cx="1653028" cy="679752"/>
          </a:xfrm>
          <a:prstGeom prst="rect">
            <a:avLst/>
          </a:prstGeom>
          <a:solidFill>
            <a:schemeClr val="tx2"/>
          </a:solidFill>
          <a:ln w="22225">
            <a:noFill/>
            <a:miter lim="800000"/>
            <a:headEnd/>
            <a:tailEnd/>
          </a:ln>
          <a:effectLst/>
        </p:spPr>
        <p:txBody>
          <a:bodyPr anchor="ctr"/>
          <a:lstStyle/>
          <a:p>
            <a:pPr algn="ctr" eaLnBrk="0" hangingPunct="0">
              <a:lnSpc>
                <a:spcPct val="85000"/>
              </a:lnSpc>
              <a:defRPr/>
            </a:pPr>
            <a:r>
              <a:rPr lang="en-US" sz="1600" b="1" dirty="0">
                <a:solidFill>
                  <a:schemeClr val="bg1"/>
                </a:solidFill>
                <a:effectLst>
                  <a:outerShdw blurRad="38100" dist="38100" dir="2700000" algn="tl">
                    <a:srgbClr val="000000">
                      <a:alpha val="43137"/>
                    </a:srgbClr>
                  </a:outerShdw>
                </a:effectLst>
                <a:latin typeface="+mn-lt"/>
              </a:rPr>
              <a:t>Field Services</a:t>
            </a:r>
          </a:p>
        </p:txBody>
      </p:sp>
      <p:sp>
        <p:nvSpPr>
          <p:cNvPr id="25" name="Rectangle 5"/>
          <p:cNvSpPr>
            <a:spLocks noChangeArrowheads="1"/>
          </p:cNvSpPr>
          <p:nvPr/>
        </p:nvSpPr>
        <p:spPr bwMode="gray">
          <a:xfrm>
            <a:off x="1997236" y="2941823"/>
            <a:ext cx="1651515" cy="679752"/>
          </a:xfrm>
          <a:prstGeom prst="rect">
            <a:avLst/>
          </a:prstGeom>
          <a:solidFill>
            <a:schemeClr val="tx2"/>
          </a:solidFill>
          <a:ln w="22225">
            <a:noFill/>
            <a:miter lim="800000"/>
            <a:headEnd/>
            <a:tailEnd/>
          </a:ln>
          <a:effectLst/>
        </p:spPr>
        <p:txBody>
          <a:bodyPr anchor="ctr"/>
          <a:lstStyle/>
          <a:p>
            <a:pPr algn="ctr" eaLnBrk="0" hangingPunct="0">
              <a:lnSpc>
                <a:spcPct val="85000"/>
              </a:lnSpc>
              <a:defRPr/>
            </a:pPr>
            <a:r>
              <a:rPr lang="en-US" sz="1600" b="1" dirty="0" smtClean="0">
                <a:solidFill>
                  <a:schemeClr val="bg1"/>
                </a:solidFill>
                <a:effectLst>
                  <a:outerShdw blurRad="38100" dist="38100" dir="2700000" algn="tl">
                    <a:srgbClr val="000000">
                      <a:alpha val="43137"/>
                    </a:srgbClr>
                  </a:outerShdw>
                </a:effectLst>
                <a:latin typeface="+mn-lt"/>
              </a:rPr>
              <a:t>Liquids</a:t>
            </a:r>
            <a:endParaRPr lang="en-US" sz="1600" b="1" baseline="30000" dirty="0">
              <a:solidFill>
                <a:schemeClr val="bg1"/>
              </a:solidFill>
              <a:effectLst>
                <a:outerShdw blurRad="38100" dist="38100" dir="2700000" algn="tl">
                  <a:srgbClr val="000000">
                    <a:alpha val="43137"/>
                  </a:srgbClr>
                </a:outerShdw>
              </a:effectLst>
              <a:latin typeface="+mn-lt"/>
            </a:endParaRPr>
          </a:p>
        </p:txBody>
      </p:sp>
      <p:sp>
        <p:nvSpPr>
          <p:cNvPr id="4" name="TextBox 3"/>
          <p:cNvSpPr txBox="1"/>
          <p:nvPr/>
        </p:nvSpPr>
        <p:spPr>
          <a:xfrm>
            <a:off x="327392" y="4765056"/>
            <a:ext cx="1481558" cy="510909"/>
          </a:xfrm>
          <a:prstGeom prst="rect">
            <a:avLst/>
          </a:prstGeom>
          <a:noFill/>
        </p:spPr>
        <p:txBody>
          <a:bodyPr wrap="square" rtlCol="0">
            <a:spAutoFit/>
          </a:bodyPr>
          <a:lstStyle/>
          <a:p>
            <a:pPr algn="ctr">
              <a:lnSpc>
                <a:spcPct val="85000"/>
              </a:lnSpc>
            </a:pPr>
            <a:r>
              <a:rPr lang="en-US" sz="1600" b="1" dirty="0" smtClean="0"/>
              <a:t>Deliver &amp; store</a:t>
            </a:r>
          </a:p>
          <a:p>
            <a:pPr algn="ctr">
              <a:lnSpc>
                <a:spcPct val="85000"/>
              </a:lnSpc>
            </a:pPr>
            <a:r>
              <a:rPr lang="en-US" sz="1600" b="1" dirty="0" smtClean="0"/>
              <a:t>natural gas</a:t>
            </a:r>
            <a:endParaRPr lang="en-US" sz="1600" b="1" dirty="0"/>
          </a:p>
        </p:txBody>
      </p:sp>
      <p:sp>
        <p:nvSpPr>
          <p:cNvPr id="52" name="TextBox 51"/>
          <p:cNvSpPr txBox="1"/>
          <p:nvPr/>
        </p:nvSpPr>
        <p:spPr>
          <a:xfrm>
            <a:off x="2014863" y="4765056"/>
            <a:ext cx="1566537" cy="929485"/>
          </a:xfrm>
          <a:prstGeom prst="rect">
            <a:avLst/>
          </a:prstGeom>
          <a:noFill/>
        </p:spPr>
        <p:txBody>
          <a:bodyPr wrap="square" rtlCol="0">
            <a:spAutoFit/>
          </a:bodyPr>
          <a:lstStyle/>
          <a:p>
            <a:pPr algn="ctr">
              <a:lnSpc>
                <a:spcPct val="85000"/>
              </a:lnSpc>
            </a:pPr>
            <a:r>
              <a:rPr lang="en-US" sz="1600" b="1" dirty="0" smtClean="0"/>
              <a:t>Transport         crude oil from Canada to Midwest U.S.</a:t>
            </a:r>
            <a:endParaRPr lang="en-US" sz="1600" b="1" dirty="0"/>
          </a:p>
        </p:txBody>
      </p:sp>
      <p:sp>
        <p:nvSpPr>
          <p:cNvPr id="55" name="TextBox 54"/>
          <p:cNvSpPr txBox="1"/>
          <p:nvPr/>
        </p:nvSpPr>
        <p:spPr>
          <a:xfrm>
            <a:off x="7175109" y="4765056"/>
            <a:ext cx="1666359" cy="929485"/>
          </a:xfrm>
          <a:prstGeom prst="rect">
            <a:avLst/>
          </a:prstGeom>
          <a:noFill/>
        </p:spPr>
        <p:txBody>
          <a:bodyPr wrap="square" rtlCol="0">
            <a:spAutoFit/>
          </a:bodyPr>
          <a:lstStyle/>
          <a:p>
            <a:pPr algn="ctr">
              <a:lnSpc>
                <a:spcPct val="85000"/>
              </a:lnSpc>
            </a:pPr>
            <a:r>
              <a:rPr lang="en-US" sz="1600" b="1" dirty="0" smtClean="0"/>
              <a:t>Produce natural gas liquids &amp; process      natural gas</a:t>
            </a:r>
            <a:endParaRPr lang="en-US" sz="1600" b="1" dirty="0"/>
          </a:p>
        </p:txBody>
      </p:sp>
      <p:pic>
        <p:nvPicPr>
          <p:cNvPr id="31" name="Picture 30" descr="230_MG_4587.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5457861" y="3655365"/>
            <a:ext cx="1641048" cy="967282"/>
          </a:xfrm>
          <a:prstGeom prst="rect">
            <a:avLst/>
          </a:prstGeom>
          <a:ln>
            <a:noFill/>
          </a:ln>
        </p:spPr>
      </p:pic>
      <p:sp>
        <p:nvSpPr>
          <p:cNvPr id="327685" name="Rectangle 5"/>
          <p:cNvSpPr>
            <a:spLocks noChangeArrowheads="1"/>
          </p:cNvSpPr>
          <p:nvPr/>
        </p:nvSpPr>
        <p:spPr bwMode="gray">
          <a:xfrm>
            <a:off x="5452628" y="2941823"/>
            <a:ext cx="1651515" cy="679752"/>
          </a:xfrm>
          <a:prstGeom prst="rect">
            <a:avLst/>
          </a:prstGeom>
          <a:solidFill>
            <a:schemeClr val="tx2"/>
          </a:solidFill>
          <a:ln w="22225">
            <a:noFill/>
            <a:miter lim="800000"/>
            <a:headEnd/>
            <a:tailEnd/>
          </a:ln>
          <a:effectLst/>
        </p:spPr>
        <p:txBody>
          <a:bodyPr anchor="ctr"/>
          <a:lstStyle/>
          <a:p>
            <a:pPr algn="ctr" eaLnBrk="0" hangingPunct="0">
              <a:lnSpc>
                <a:spcPct val="85000"/>
              </a:lnSpc>
              <a:defRPr/>
            </a:pPr>
            <a:r>
              <a:rPr lang="en-US" sz="1600" b="1" dirty="0">
                <a:solidFill>
                  <a:schemeClr val="bg1"/>
                </a:solidFill>
                <a:effectLst>
                  <a:outerShdw blurRad="38100" dist="38100" dir="2700000" algn="tl">
                    <a:srgbClr val="000000">
                      <a:alpha val="43137"/>
                    </a:srgbClr>
                  </a:outerShdw>
                </a:effectLst>
                <a:latin typeface="+mn-lt"/>
              </a:rPr>
              <a:t>Distribution</a:t>
            </a:r>
          </a:p>
        </p:txBody>
      </p:sp>
      <p:sp>
        <p:nvSpPr>
          <p:cNvPr id="56" name="TextBox 55"/>
          <p:cNvSpPr txBox="1"/>
          <p:nvPr/>
        </p:nvSpPr>
        <p:spPr>
          <a:xfrm>
            <a:off x="5453173" y="4765056"/>
            <a:ext cx="1650424" cy="1138773"/>
          </a:xfrm>
          <a:prstGeom prst="rect">
            <a:avLst/>
          </a:prstGeom>
          <a:noFill/>
        </p:spPr>
        <p:txBody>
          <a:bodyPr wrap="square" rtlCol="0">
            <a:spAutoFit/>
          </a:bodyPr>
          <a:lstStyle/>
          <a:p>
            <a:pPr algn="ctr">
              <a:lnSpc>
                <a:spcPct val="85000"/>
              </a:lnSpc>
            </a:pPr>
            <a:r>
              <a:rPr lang="en-US" sz="1600" b="1" dirty="0" smtClean="0"/>
              <a:t>Distribute natural gas to homes &amp; businesses in Ontario</a:t>
            </a:r>
          </a:p>
        </p:txBody>
      </p:sp>
      <p:sp>
        <p:nvSpPr>
          <p:cNvPr id="51" name="TextBox 50"/>
          <p:cNvSpPr txBox="1"/>
          <p:nvPr/>
        </p:nvSpPr>
        <p:spPr>
          <a:xfrm>
            <a:off x="3761016" y="4804827"/>
            <a:ext cx="1647861" cy="929485"/>
          </a:xfrm>
          <a:prstGeom prst="rect">
            <a:avLst/>
          </a:prstGeom>
          <a:noFill/>
        </p:spPr>
        <p:txBody>
          <a:bodyPr wrap="square" rtlCol="0">
            <a:spAutoFit/>
          </a:bodyPr>
          <a:lstStyle/>
          <a:p>
            <a:pPr algn="ctr">
              <a:lnSpc>
                <a:spcPct val="85000"/>
              </a:lnSpc>
            </a:pPr>
            <a:r>
              <a:rPr lang="en-US" sz="1600" b="1" dirty="0" smtClean="0"/>
              <a:t>Process &amp; deliver        natural gas &amp; natural gas liquids</a:t>
            </a:r>
            <a:endParaRPr lang="en-US" sz="1600" b="1" dirty="0"/>
          </a:p>
        </p:txBody>
      </p:sp>
      <p:grpSp>
        <p:nvGrpSpPr>
          <p:cNvPr id="2" name="Group 26"/>
          <p:cNvGrpSpPr/>
          <p:nvPr/>
        </p:nvGrpSpPr>
        <p:grpSpPr>
          <a:xfrm>
            <a:off x="7744387" y="320196"/>
            <a:ext cx="900098" cy="487243"/>
            <a:chOff x="2481269" y="2260606"/>
            <a:chExt cx="4225930" cy="2287592"/>
          </a:xfrm>
          <a:solidFill>
            <a:schemeClr val="bg1"/>
          </a:solidFill>
          <a:effectLst/>
        </p:grpSpPr>
        <p:sp>
          <p:nvSpPr>
            <p:cNvPr id="34" name="Freeform 7"/>
            <p:cNvSpPr>
              <a:spLocks noEditPoints="1"/>
            </p:cNvSpPr>
            <p:nvPr/>
          </p:nvSpPr>
          <p:spPr bwMode="auto">
            <a:xfrm>
              <a:off x="3133730" y="2959107"/>
              <a:ext cx="614365" cy="749302"/>
            </a:xfrm>
            <a:custGeom>
              <a:avLst/>
              <a:gdLst/>
              <a:ahLst/>
              <a:cxnLst>
                <a:cxn ang="0">
                  <a:pos x="37" y="22"/>
                </a:cxn>
                <a:cxn ang="0">
                  <a:pos x="40" y="4"/>
                </a:cxn>
                <a:cxn ang="0">
                  <a:pos x="74" y="4"/>
                </a:cxn>
                <a:cxn ang="0">
                  <a:pos x="70" y="22"/>
                </a:cxn>
                <a:cxn ang="0">
                  <a:pos x="71" y="22"/>
                </a:cxn>
                <a:cxn ang="0">
                  <a:pos x="113" y="0"/>
                </a:cxn>
                <a:cxn ang="0">
                  <a:pos x="164" y="57"/>
                </a:cxn>
                <a:cxn ang="0">
                  <a:pos x="91" y="147"/>
                </a:cxn>
                <a:cxn ang="0">
                  <a:pos x="53" y="122"/>
                </a:cxn>
                <a:cxn ang="0">
                  <a:pos x="52" y="122"/>
                </a:cxn>
                <a:cxn ang="0">
                  <a:pos x="36" y="200"/>
                </a:cxn>
                <a:cxn ang="0">
                  <a:pos x="0" y="200"/>
                </a:cxn>
                <a:cxn ang="0">
                  <a:pos x="37" y="22"/>
                </a:cxn>
                <a:cxn ang="0">
                  <a:pos x="100" y="29"/>
                </a:cxn>
                <a:cxn ang="0">
                  <a:pos x="62" y="86"/>
                </a:cxn>
                <a:cxn ang="0">
                  <a:pos x="86" y="118"/>
                </a:cxn>
                <a:cxn ang="0">
                  <a:pos x="126" y="59"/>
                </a:cxn>
                <a:cxn ang="0">
                  <a:pos x="100" y="29"/>
                </a:cxn>
              </a:cxnLst>
              <a:rect l="0" t="0" r="r" b="b"/>
              <a:pathLst>
                <a:path w="164" h="200">
                  <a:moveTo>
                    <a:pt x="37" y="22"/>
                  </a:moveTo>
                  <a:cubicBezTo>
                    <a:pt x="38" y="15"/>
                    <a:pt x="39" y="10"/>
                    <a:pt x="40" y="4"/>
                  </a:cubicBezTo>
                  <a:cubicBezTo>
                    <a:pt x="74" y="4"/>
                    <a:pt x="74" y="4"/>
                    <a:pt x="74" y="4"/>
                  </a:cubicBezTo>
                  <a:cubicBezTo>
                    <a:pt x="70" y="22"/>
                    <a:pt x="70" y="22"/>
                    <a:pt x="70" y="22"/>
                  </a:cubicBezTo>
                  <a:cubicBezTo>
                    <a:pt x="71" y="22"/>
                    <a:pt x="71" y="22"/>
                    <a:pt x="71" y="22"/>
                  </a:cubicBezTo>
                  <a:cubicBezTo>
                    <a:pt x="81" y="7"/>
                    <a:pt x="94" y="0"/>
                    <a:pt x="113" y="0"/>
                  </a:cubicBezTo>
                  <a:cubicBezTo>
                    <a:pt x="147" y="0"/>
                    <a:pt x="164" y="24"/>
                    <a:pt x="164" y="57"/>
                  </a:cubicBezTo>
                  <a:cubicBezTo>
                    <a:pt x="164" y="101"/>
                    <a:pt x="140" y="147"/>
                    <a:pt x="91" y="147"/>
                  </a:cubicBezTo>
                  <a:cubicBezTo>
                    <a:pt x="75" y="147"/>
                    <a:pt x="59" y="141"/>
                    <a:pt x="53" y="122"/>
                  </a:cubicBezTo>
                  <a:cubicBezTo>
                    <a:pt x="52" y="122"/>
                    <a:pt x="52" y="122"/>
                    <a:pt x="52" y="122"/>
                  </a:cubicBezTo>
                  <a:cubicBezTo>
                    <a:pt x="36" y="200"/>
                    <a:pt x="36" y="200"/>
                    <a:pt x="36" y="200"/>
                  </a:cubicBezTo>
                  <a:cubicBezTo>
                    <a:pt x="0" y="200"/>
                    <a:pt x="0" y="200"/>
                    <a:pt x="0" y="200"/>
                  </a:cubicBezTo>
                  <a:lnTo>
                    <a:pt x="37" y="22"/>
                  </a:lnTo>
                  <a:close/>
                  <a:moveTo>
                    <a:pt x="100" y="29"/>
                  </a:moveTo>
                  <a:cubicBezTo>
                    <a:pt x="76" y="29"/>
                    <a:pt x="62" y="61"/>
                    <a:pt x="62" y="86"/>
                  </a:cubicBezTo>
                  <a:cubicBezTo>
                    <a:pt x="62" y="104"/>
                    <a:pt x="68" y="118"/>
                    <a:pt x="86" y="118"/>
                  </a:cubicBezTo>
                  <a:cubicBezTo>
                    <a:pt x="116" y="118"/>
                    <a:pt x="126" y="80"/>
                    <a:pt x="126" y="59"/>
                  </a:cubicBezTo>
                  <a:cubicBezTo>
                    <a:pt x="126" y="41"/>
                    <a:pt x="117" y="29"/>
                    <a:pt x="100"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EditPoints="1"/>
            </p:cNvSpPr>
            <p:nvPr/>
          </p:nvSpPr>
          <p:spPr bwMode="auto">
            <a:xfrm>
              <a:off x="3792547" y="2959107"/>
              <a:ext cx="514350" cy="550864"/>
            </a:xfrm>
            <a:custGeom>
              <a:avLst/>
              <a:gdLst/>
              <a:ahLst/>
              <a:cxnLst>
                <a:cxn ang="0">
                  <a:pos x="35" y="85"/>
                </a:cxn>
                <a:cxn ang="0">
                  <a:pos x="74" y="120"/>
                </a:cxn>
                <a:cxn ang="0">
                  <a:pos x="117" y="110"/>
                </a:cxn>
                <a:cxn ang="0">
                  <a:pos x="112" y="139"/>
                </a:cxn>
                <a:cxn ang="0">
                  <a:pos x="68" y="147"/>
                </a:cxn>
                <a:cxn ang="0">
                  <a:pos x="0" y="86"/>
                </a:cxn>
                <a:cxn ang="0">
                  <a:pos x="80" y="0"/>
                </a:cxn>
                <a:cxn ang="0">
                  <a:pos x="137" y="54"/>
                </a:cxn>
                <a:cxn ang="0">
                  <a:pos x="134" y="85"/>
                </a:cxn>
                <a:cxn ang="0">
                  <a:pos x="35" y="85"/>
                </a:cxn>
                <a:cxn ang="0">
                  <a:pos x="102" y="60"/>
                </a:cxn>
                <a:cxn ang="0">
                  <a:pos x="102" y="50"/>
                </a:cxn>
                <a:cxn ang="0">
                  <a:pos x="79" y="27"/>
                </a:cxn>
                <a:cxn ang="0">
                  <a:pos x="40" y="60"/>
                </a:cxn>
                <a:cxn ang="0">
                  <a:pos x="102" y="60"/>
                </a:cxn>
              </a:cxnLst>
              <a:rect l="0" t="0" r="r" b="b"/>
              <a:pathLst>
                <a:path w="137" h="147">
                  <a:moveTo>
                    <a:pt x="35" y="85"/>
                  </a:moveTo>
                  <a:cubicBezTo>
                    <a:pt x="35" y="111"/>
                    <a:pt x="49" y="120"/>
                    <a:pt x="74" y="120"/>
                  </a:cubicBezTo>
                  <a:cubicBezTo>
                    <a:pt x="89" y="120"/>
                    <a:pt x="103" y="116"/>
                    <a:pt x="117" y="110"/>
                  </a:cubicBezTo>
                  <a:cubicBezTo>
                    <a:pt x="112" y="139"/>
                    <a:pt x="112" y="139"/>
                    <a:pt x="112" y="139"/>
                  </a:cubicBezTo>
                  <a:cubicBezTo>
                    <a:pt x="98" y="143"/>
                    <a:pt x="83" y="147"/>
                    <a:pt x="68" y="147"/>
                  </a:cubicBezTo>
                  <a:cubicBezTo>
                    <a:pt x="28" y="147"/>
                    <a:pt x="0" y="127"/>
                    <a:pt x="0" y="86"/>
                  </a:cubicBezTo>
                  <a:cubicBezTo>
                    <a:pt x="0" y="42"/>
                    <a:pt x="34" y="0"/>
                    <a:pt x="80" y="0"/>
                  </a:cubicBezTo>
                  <a:cubicBezTo>
                    <a:pt x="114" y="0"/>
                    <a:pt x="137" y="18"/>
                    <a:pt x="137" y="54"/>
                  </a:cubicBezTo>
                  <a:cubicBezTo>
                    <a:pt x="137" y="64"/>
                    <a:pt x="136" y="75"/>
                    <a:pt x="134" y="85"/>
                  </a:cubicBezTo>
                  <a:lnTo>
                    <a:pt x="35" y="85"/>
                  </a:lnTo>
                  <a:close/>
                  <a:moveTo>
                    <a:pt x="102" y="60"/>
                  </a:moveTo>
                  <a:cubicBezTo>
                    <a:pt x="102" y="57"/>
                    <a:pt x="102" y="54"/>
                    <a:pt x="102" y="50"/>
                  </a:cubicBezTo>
                  <a:cubicBezTo>
                    <a:pt x="102" y="35"/>
                    <a:pt x="95" y="27"/>
                    <a:pt x="79" y="27"/>
                  </a:cubicBezTo>
                  <a:cubicBezTo>
                    <a:pt x="57" y="27"/>
                    <a:pt x="47" y="41"/>
                    <a:pt x="40" y="60"/>
                  </a:cubicBezTo>
                  <a:lnTo>
                    <a:pt x="102"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p:cNvSpPr>
            <p:nvPr/>
          </p:nvSpPr>
          <p:spPr bwMode="auto">
            <a:xfrm>
              <a:off x="4808548" y="2816231"/>
              <a:ext cx="379414" cy="693740"/>
            </a:xfrm>
            <a:custGeom>
              <a:avLst/>
              <a:gdLst/>
              <a:ahLst/>
              <a:cxnLst>
                <a:cxn ang="0">
                  <a:pos x="6" y="42"/>
                </a:cxn>
                <a:cxn ang="0">
                  <a:pos x="32" y="42"/>
                </a:cxn>
                <a:cxn ang="0">
                  <a:pos x="38" y="13"/>
                </a:cxn>
                <a:cxn ang="0">
                  <a:pos x="77" y="0"/>
                </a:cxn>
                <a:cxn ang="0">
                  <a:pos x="68" y="42"/>
                </a:cxn>
                <a:cxn ang="0">
                  <a:pos x="101" y="42"/>
                </a:cxn>
                <a:cxn ang="0">
                  <a:pos x="95" y="68"/>
                </a:cxn>
                <a:cxn ang="0">
                  <a:pos x="63" y="68"/>
                </a:cxn>
                <a:cxn ang="0">
                  <a:pos x="49" y="129"/>
                </a:cxn>
                <a:cxn ang="0">
                  <a:pos x="48" y="143"/>
                </a:cxn>
                <a:cxn ang="0">
                  <a:pos x="62" y="156"/>
                </a:cxn>
                <a:cxn ang="0">
                  <a:pos x="79" y="153"/>
                </a:cxn>
                <a:cxn ang="0">
                  <a:pos x="73" y="181"/>
                </a:cxn>
                <a:cxn ang="0">
                  <a:pos x="53" y="185"/>
                </a:cxn>
                <a:cxn ang="0">
                  <a:pos x="11" y="148"/>
                </a:cxn>
                <a:cxn ang="0">
                  <a:pos x="16" y="115"/>
                </a:cxn>
                <a:cxn ang="0">
                  <a:pos x="26" y="68"/>
                </a:cxn>
                <a:cxn ang="0">
                  <a:pos x="0" y="68"/>
                </a:cxn>
                <a:cxn ang="0">
                  <a:pos x="6" y="42"/>
                </a:cxn>
              </a:cxnLst>
              <a:rect l="0" t="0" r="r" b="b"/>
              <a:pathLst>
                <a:path w="101" h="185">
                  <a:moveTo>
                    <a:pt x="6" y="42"/>
                  </a:moveTo>
                  <a:cubicBezTo>
                    <a:pt x="32" y="42"/>
                    <a:pt x="32" y="42"/>
                    <a:pt x="32" y="42"/>
                  </a:cubicBezTo>
                  <a:cubicBezTo>
                    <a:pt x="38" y="13"/>
                    <a:pt x="38" y="13"/>
                    <a:pt x="38" y="13"/>
                  </a:cubicBezTo>
                  <a:cubicBezTo>
                    <a:pt x="77" y="0"/>
                    <a:pt x="77" y="0"/>
                    <a:pt x="77" y="0"/>
                  </a:cubicBezTo>
                  <a:cubicBezTo>
                    <a:pt x="68" y="42"/>
                    <a:pt x="68" y="42"/>
                    <a:pt x="68" y="42"/>
                  </a:cubicBezTo>
                  <a:cubicBezTo>
                    <a:pt x="101" y="42"/>
                    <a:pt x="101" y="42"/>
                    <a:pt x="101" y="42"/>
                  </a:cubicBezTo>
                  <a:cubicBezTo>
                    <a:pt x="95" y="68"/>
                    <a:pt x="95" y="68"/>
                    <a:pt x="95" y="68"/>
                  </a:cubicBezTo>
                  <a:cubicBezTo>
                    <a:pt x="63" y="68"/>
                    <a:pt x="63" y="68"/>
                    <a:pt x="63" y="68"/>
                  </a:cubicBezTo>
                  <a:cubicBezTo>
                    <a:pt x="49" y="129"/>
                    <a:pt x="49" y="129"/>
                    <a:pt x="49" y="129"/>
                  </a:cubicBezTo>
                  <a:cubicBezTo>
                    <a:pt x="48" y="133"/>
                    <a:pt x="48" y="137"/>
                    <a:pt x="48" y="143"/>
                  </a:cubicBezTo>
                  <a:cubicBezTo>
                    <a:pt x="48" y="151"/>
                    <a:pt x="53" y="156"/>
                    <a:pt x="62" y="156"/>
                  </a:cubicBezTo>
                  <a:cubicBezTo>
                    <a:pt x="68" y="156"/>
                    <a:pt x="75" y="155"/>
                    <a:pt x="79" y="153"/>
                  </a:cubicBezTo>
                  <a:cubicBezTo>
                    <a:pt x="73" y="181"/>
                    <a:pt x="73" y="181"/>
                    <a:pt x="73" y="181"/>
                  </a:cubicBezTo>
                  <a:cubicBezTo>
                    <a:pt x="67" y="183"/>
                    <a:pt x="60" y="185"/>
                    <a:pt x="53" y="185"/>
                  </a:cubicBezTo>
                  <a:cubicBezTo>
                    <a:pt x="29" y="185"/>
                    <a:pt x="11" y="175"/>
                    <a:pt x="11" y="148"/>
                  </a:cubicBezTo>
                  <a:cubicBezTo>
                    <a:pt x="11" y="137"/>
                    <a:pt x="14" y="127"/>
                    <a:pt x="16" y="115"/>
                  </a:cubicBezTo>
                  <a:cubicBezTo>
                    <a:pt x="26" y="68"/>
                    <a:pt x="26" y="68"/>
                    <a:pt x="26" y="68"/>
                  </a:cubicBezTo>
                  <a:cubicBezTo>
                    <a:pt x="0" y="68"/>
                    <a:pt x="0" y="68"/>
                    <a:pt x="0" y="68"/>
                  </a:cubicBezTo>
                  <a:lnTo>
                    <a:pt x="6"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p:cNvSpPr>
            <p:nvPr/>
          </p:nvSpPr>
          <p:spPr bwMode="auto">
            <a:xfrm>
              <a:off x="5149861" y="2970220"/>
              <a:ext cx="423862" cy="523877"/>
            </a:xfrm>
            <a:custGeom>
              <a:avLst/>
              <a:gdLst/>
              <a:ahLst/>
              <a:cxnLst>
                <a:cxn ang="0">
                  <a:pos x="25" y="19"/>
                </a:cxn>
                <a:cxn ang="0">
                  <a:pos x="28" y="1"/>
                </a:cxn>
                <a:cxn ang="0">
                  <a:pos x="63" y="1"/>
                </a:cxn>
                <a:cxn ang="0">
                  <a:pos x="58" y="27"/>
                </a:cxn>
                <a:cxn ang="0">
                  <a:pos x="58" y="27"/>
                </a:cxn>
                <a:cxn ang="0">
                  <a:pos x="99" y="1"/>
                </a:cxn>
                <a:cxn ang="0">
                  <a:pos x="113" y="2"/>
                </a:cxn>
                <a:cxn ang="0">
                  <a:pos x="106" y="34"/>
                </a:cxn>
                <a:cxn ang="0">
                  <a:pos x="92" y="32"/>
                </a:cxn>
                <a:cxn ang="0">
                  <a:pos x="49" y="78"/>
                </a:cxn>
                <a:cxn ang="0">
                  <a:pos x="36" y="140"/>
                </a:cxn>
                <a:cxn ang="0">
                  <a:pos x="0" y="140"/>
                </a:cxn>
                <a:cxn ang="0">
                  <a:pos x="25" y="19"/>
                </a:cxn>
              </a:cxnLst>
              <a:rect l="0" t="0" r="r" b="b"/>
              <a:pathLst>
                <a:path w="113" h="140">
                  <a:moveTo>
                    <a:pt x="25" y="19"/>
                  </a:moveTo>
                  <a:cubicBezTo>
                    <a:pt x="26" y="13"/>
                    <a:pt x="27" y="7"/>
                    <a:pt x="28" y="1"/>
                  </a:cubicBezTo>
                  <a:cubicBezTo>
                    <a:pt x="63" y="1"/>
                    <a:pt x="63" y="1"/>
                    <a:pt x="63" y="1"/>
                  </a:cubicBezTo>
                  <a:cubicBezTo>
                    <a:pt x="58" y="27"/>
                    <a:pt x="58" y="27"/>
                    <a:pt x="58" y="27"/>
                  </a:cubicBezTo>
                  <a:cubicBezTo>
                    <a:pt x="58" y="27"/>
                    <a:pt x="58" y="27"/>
                    <a:pt x="58" y="27"/>
                  </a:cubicBezTo>
                  <a:cubicBezTo>
                    <a:pt x="65" y="12"/>
                    <a:pt x="82" y="1"/>
                    <a:pt x="99" y="1"/>
                  </a:cubicBezTo>
                  <a:cubicBezTo>
                    <a:pt x="103" y="0"/>
                    <a:pt x="108" y="1"/>
                    <a:pt x="113" y="2"/>
                  </a:cubicBezTo>
                  <a:cubicBezTo>
                    <a:pt x="106" y="34"/>
                    <a:pt x="106" y="34"/>
                    <a:pt x="106" y="34"/>
                  </a:cubicBezTo>
                  <a:cubicBezTo>
                    <a:pt x="102" y="33"/>
                    <a:pt x="97" y="32"/>
                    <a:pt x="92" y="32"/>
                  </a:cubicBezTo>
                  <a:cubicBezTo>
                    <a:pt x="66" y="32"/>
                    <a:pt x="54" y="55"/>
                    <a:pt x="49" y="78"/>
                  </a:cubicBezTo>
                  <a:cubicBezTo>
                    <a:pt x="36" y="140"/>
                    <a:pt x="36" y="140"/>
                    <a:pt x="36" y="140"/>
                  </a:cubicBezTo>
                  <a:cubicBezTo>
                    <a:pt x="0" y="140"/>
                    <a:pt x="0" y="140"/>
                    <a:pt x="0" y="140"/>
                  </a:cubicBezTo>
                  <a:lnTo>
                    <a:pt x="25"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p:cNvSpPr>
            <p:nvPr/>
          </p:nvSpPr>
          <p:spPr bwMode="auto">
            <a:xfrm>
              <a:off x="4127508" y="3798896"/>
              <a:ext cx="423862" cy="520703"/>
            </a:xfrm>
            <a:custGeom>
              <a:avLst/>
              <a:gdLst/>
              <a:ahLst/>
              <a:cxnLst>
                <a:cxn ang="0">
                  <a:pos x="25" y="18"/>
                </a:cxn>
                <a:cxn ang="0">
                  <a:pos x="28" y="0"/>
                </a:cxn>
                <a:cxn ang="0">
                  <a:pos x="63" y="0"/>
                </a:cxn>
                <a:cxn ang="0">
                  <a:pos x="58" y="26"/>
                </a:cxn>
                <a:cxn ang="0">
                  <a:pos x="58" y="26"/>
                </a:cxn>
                <a:cxn ang="0">
                  <a:pos x="99" y="0"/>
                </a:cxn>
                <a:cxn ang="0">
                  <a:pos x="113" y="1"/>
                </a:cxn>
                <a:cxn ang="0">
                  <a:pos x="106" y="33"/>
                </a:cxn>
                <a:cxn ang="0">
                  <a:pos x="92" y="31"/>
                </a:cxn>
                <a:cxn ang="0">
                  <a:pos x="49" y="77"/>
                </a:cxn>
                <a:cxn ang="0">
                  <a:pos x="36" y="139"/>
                </a:cxn>
                <a:cxn ang="0">
                  <a:pos x="0" y="139"/>
                </a:cxn>
                <a:cxn ang="0">
                  <a:pos x="25" y="18"/>
                </a:cxn>
              </a:cxnLst>
              <a:rect l="0" t="0" r="r" b="b"/>
              <a:pathLst>
                <a:path w="113" h="139">
                  <a:moveTo>
                    <a:pt x="25" y="18"/>
                  </a:moveTo>
                  <a:cubicBezTo>
                    <a:pt x="26" y="12"/>
                    <a:pt x="27" y="6"/>
                    <a:pt x="28" y="0"/>
                  </a:cubicBezTo>
                  <a:cubicBezTo>
                    <a:pt x="63" y="0"/>
                    <a:pt x="63" y="0"/>
                    <a:pt x="63" y="0"/>
                  </a:cubicBezTo>
                  <a:cubicBezTo>
                    <a:pt x="58" y="26"/>
                    <a:pt x="58" y="26"/>
                    <a:pt x="58" y="26"/>
                  </a:cubicBezTo>
                  <a:cubicBezTo>
                    <a:pt x="58" y="26"/>
                    <a:pt x="58" y="26"/>
                    <a:pt x="58" y="26"/>
                  </a:cubicBezTo>
                  <a:cubicBezTo>
                    <a:pt x="65" y="11"/>
                    <a:pt x="82" y="0"/>
                    <a:pt x="99" y="0"/>
                  </a:cubicBezTo>
                  <a:cubicBezTo>
                    <a:pt x="103" y="0"/>
                    <a:pt x="108" y="0"/>
                    <a:pt x="113" y="1"/>
                  </a:cubicBezTo>
                  <a:cubicBezTo>
                    <a:pt x="106" y="33"/>
                    <a:pt x="106" y="33"/>
                    <a:pt x="106" y="33"/>
                  </a:cubicBezTo>
                  <a:cubicBezTo>
                    <a:pt x="102" y="32"/>
                    <a:pt x="97" y="31"/>
                    <a:pt x="92" y="31"/>
                  </a:cubicBezTo>
                  <a:cubicBezTo>
                    <a:pt x="66" y="31"/>
                    <a:pt x="54" y="54"/>
                    <a:pt x="49" y="77"/>
                  </a:cubicBezTo>
                  <a:cubicBezTo>
                    <a:pt x="36" y="139"/>
                    <a:pt x="36" y="139"/>
                    <a:pt x="36" y="139"/>
                  </a:cubicBezTo>
                  <a:cubicBezTo>
                    <a:pt x="0" y="139"/>
                    <a:pt x="0" y="139"/>
                    <a:pt x="0" y="139"/>
                  </a:cubicBezTo>
                  <a:lnTo>
                    <a:pt x="25"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EditPoints="1"/>
            </p:cNvSpPr>
            <p:nvPr/>
          </p:nvSpPr>
          <p:spPr bwMode="auto">
            <a:xfrm>
              <a:off x="5502283" y="2959107"/>
              <a:ext cx="495302" cy="550864"/>
            </a:xfrm>
            <a:custGeom>
              <a:avLst/>
              <a:gdLst/>
              <a:ahLst/>
              <a:cxnLst>
                <a:cxn ang="0">
                  <a:pos x="88" y="122"/>
                </a:cxn>
                <a:cxn ang="0">
                  <a:pos x="88" y="122"/>
                </a:cxn>
                <a:cxn ang="0">
                  <a:pos x="43" y="147"/>
                </a:cxn>
                <a:cxn ang="0">
                  <a:pos x="0" y="107"/>
                </a:cxn>
                <a:cxn ang="0">
                  <a:pos x="85" y="57"/>
                </a:cxn>
                <a:cxn ang="0">
                  <a:pos x="98" y="57"/>
                </a:cxn>
                <a:cxn ang="0">
                  <a:pos x="99" y="45"/>
                </a:cxn>
                <a:cxn ang="0">
                  <a:pos x="71" y="27"/>
                </a:cxn>
                <a:cxn ang="0">
                  <a:pos x="25" y="38"/>
                </a:cxn>
                <a:cxn ang="0">
                  <a:pos x="32" y="6"/>
                </a:cxn>
                <a:cxn ang="0">
                  <a:pos x="78" y="0"/>
                </a:cxn>
                <a:cxn ang="0">
                  <a:pos x="132" y="44"/>
                </a:cxn>
                <a:cxn ang="0">
                  <a:pos x="115" y="143"/>
                </a:cxn>
                <a:cxn ang="0">
                  <a:pos x="84" y="143"/>
                </a:cxn>
                <a:cxn ang="0">
                  <a:pos x="88" y="122"/>
                </a:cxn>
                <a:cxn ang="0">
                  <a:pos x="53" y="120"/>
                </a:cxn>
                <a:cxn ang="0">
                  <a:pos x="94" y="79"/>
                </a:cxn>
                <a:cxn ang="0">
                  <a:pos x="81" y="79"/>
                </a:cxn>
                <a:cxn ang="0">
                  <a:pos x="34" y="105"/>
                </a:cxn>
                <a:cxn ang="0">
                  <a:pos x="53" y="120"/>
                </a:cxn>
              </a:cxnLst>
              <a:rect l="0" t="0" r="r" b="b"/>
              <a:pathLst>
                <a:path w="132" h="147">
                  <a:moveTo>
                    <a:pt x="88" y="122"/>
                  </a:moveTo>
                  <a:cubicBezTo>
                    <a:pt x="88" y="122"/>
                    <a:pt x="88" y="122"/>
                    <a:pt x="88" y="122"/>
                  </a:cubicBezTo>
                  <a:cubicBezTo>
                    <a:pt x="75" y="138"/>
                    <a:pt x="63" y="147"/>
                    <a:pt x="43" y="147"/>
                  </a:cubicBezTo>
                  <a:cubicBezTo>
                    <a:pt x="17" y="147"/>
                    <a:pt x="0" y="133"/>
                    <a:pt x="0" y="107"/>
                  </a:cubicBezTo>
                  <a:cubicBezTo>
                    <a:pt x="0" y="61"/>
                    <a:pt x="51" y="57"/>
                    <a:pt x="85" y="57"/>
                  </a:cubicBezTo>
                  <a:cubicBezTo>
                    <a:pt x="98" y="57"/>
                    <a:pt x="98" y="57"/>
                    <a:pt x="98" y="57"/>
                  </a:cubicBezTo>
                  <a:cubicBezTo>
                    <a:pt x="99" y="53"/>
                    <a:pt x="99" y="49"/>
                    <a:pt x="99" y="45"/>
                  </a:cubicBezTo>
                  <a:cubicBezTo>
                    <a:pt x="99" y="31"/>
                    <a:pt x="84" y="27"/>
                    <a:pt x="71" y="27"/>
                  </a:cubicBezTo>
                  <a:cubicBezTo>
                    <a:pt x="55" y="27"/>
                    <a:pt x="40" y="31"/>
                    <a:pt x="25" y="38"/>
                  </a:cubicBezTo>
                  <a:cubicBezTo>
                    <a:pt x="32" y="6"/>
                    <a:pt x="32" y="6"/>
                    <a:pt x="32" y="6"/>
                  </a:cubicBezTo>
                  <a:cubicBezTo>
                    <a:pt x="47" y="1"/>
                    <a:pt x="62" y="0"/>
                    <a:pt x="78" y="0"/>
                  </a:cubicBezTo>
                  <a:cubicBezTo>
                    <a:pt x="106" y="0"/>
                    <a:pt x="132" y="11"/>
                    <a:pt x="132" y="44"/>
                  </a:cubicBezTo>
                  <a:cubicBezTo>
                    <a:pt x="132" y="62"/>
                    <a:pt x="118" y="117"/>
                    <a:pt x="115" y="143"/>
                  </a:cubicBezTo>
                  <a:cubicBezTo>
                    <a:pt x="84" y="143"/>
                    <a:pt x="84" y="143"/>
                    <a:pt x="84" y="143"/>
                  </a:cubicBezTo>
                  <a:lnTo>
                    <a:pt x="88" y="122"/>
                  </a:lnTo>
                  <a:close/>
                  <a:moveTo>
                    <a:pt x="53" y="120"/>
                  </a:moveTo>
                  <a:cubicBezTo>
                    <a:pt x="80" y="120"/>
                    <a:pt x="88" y="101"/>
                    <a:pt x="94" y="79"/>
                  </a:cubicBezTo>
                  <a:cubicBezTo>
                    <a:pt x="81" y="79"/>
                    <a:pt x="81" y="79"/>
                    <a:pt x="81" y="79"/>
                  </a:cubicBezTo>
                  <a:cubicBezTo>
                    <a:pt x="64" y="79"/>
                    <a:pt x="34" y="82"/>
                    <a:pt x="34" y="105"/>
                  </a:cubicBezTo>
                  <a:cubicBezTo>
                    <a:pt x="34" y="115"/>
                    <a:pt x="44" y="120"/>
                    <a:pt x="53"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p:cNvSpPr>
            <p:nvPr/>
          </p:nvSpPr>
          <p:spPr bwMode="auto">
            <a:xfrm>
              <a:off x="2481269" y="3611572"/>
              <a:ext cx="569912" cy="708027"/>
            </a:xfrm>
            <a:custGeom>
              <a:avLst/>
              <a:gdLst/>
              <a:ahLst/>
              <a:cxnLst>
                <a:cxn ang="0">
                  <a:pos x="94" y="0"/>
                </a:cxn>
                <a:cxn ang="0">
                  <a:pos x="359" y="0"/>
                </a:cxn>
                <a:cxn ang="0">
                  <a:pos x="347" y="71"/>
                </a:cxn>
                <a:cxn ang="0">
                  <a:pos x="170" y="71"/>
                </a:cxn>
                <a:cxn ang="0">
                  <a:pos x="146" y="182"/>
                </a:cxn>
                <a:cxn ang="0">
                  <a:pos x="304" y="182"/>
                </a:cxn>
                <a:cxn ang="0">
                  <a:pos x="290" y="250"/>
                </a:cxn>
                <a:cxn ang="0">
                  <a:pos x="132" y="250"/>
                </a:cxn>
                <a:cxn ang="0">
                  <a:pos x="106" y="378"/>
                </a:cxn>
                <a:cxn ang="0">
                  <a:pos x="283" y="378"/>
                </a:cxn>
                <a:cxn ang="0">
                  <a:pos x="269" y="446"/>
                </a:cxn>
                <a:cxn ang="0">
                  <a:pos x="0" y="446"/>
                </a:cxn>
                <a:cxn ang="0">
                  <a:pos x="94" y="0"/>
                </a:cxn>
              </a:cxnLst>
              <a:rect l="0" t="0" r="r" b="b"/>
              <a:pathLst>
                <a:path w="359" h="446">
                  <a:moveTo>
                    <a:pt x="94" y="0"/>
                  </a:moveTo>
                  <a:lnTo>
                    <a:pt x="359" y="0"/>
                  </a:lnTo>
                  <a:lnTo>
                    <a:pt x="347" y="71"/>
                  </a:lnTo>
                  <a:lnTo>
                    <a:pt x="170" y="71"/>
                  </a:lnTo>
                  <a:lnTo>
                    <a:pt x="146" y="182"/>
                  </a:lnTo>
                  <a:lnTo>
                    <a:pt x="304" y="182"/>
                  </a:lnTo>
                  <a:lnTo>
                    <a:pt x="290" y="250"/>
                  </a:lnTo>
                  <a:lnTo>
                    <a:pt x="132" y="250"/>
                  </a:lnTo>
                  <a:lnTo>
                    <a:pt x="106" y="378"/>
                  </a:lnTo>
                  <a:lnTo>
                    <a:pt x="283" y="378"/>
                  </a:lnTo>
                  <a:lnTo>
                    <a:pt x="269" y="446"/>
                  </a:lnTo>
                  <a:lnTo>
                    <a:pt x="0" y="446"/>
                  </a:lnTo>
                  <a:lnTo>
                    <a:pt x="9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p:cNvSpPr>
            <p:nvPr/>
          </p:nvSpPr>
          <p:spPr bwMode="auto">
            <a:xfrm>
              <a:off x="3001971" y="3783022"/>
              <a:ext cx="555625" cy="536577"/>
            </a:xfrm>
            <a:custGeom>
              <a:avLst/>
              <a:gdLst/>
              <a:ahLst/>
              <a:cxnLst>
                <a:cxn ang="0">
                  <a:pos x="26" y="24"/>
                </a:cxn>
                <a:cxn ang="0">
                  <a:pos x="30" y="4"/>
                </a:cxn>
                <a:cxn ang="0">
                  <a:pos x="65" y="4"/>
                </a:cxn>
                <a:cxn ang="0">
                  <a:pos x="63" y="17"/>
                </a:cxn>
                <a:cxn ang="0">
                  <a:pos x="63" y="17"/>
                </a:cxn>
                <a:cxn ang="0">
                  <a:pos x="103" y="0"/>
                </a:cxn>
                <a:cxn ang="0">
                  <a:pos x="148" y="45"/>
                </a:cxn>
                <a:cxn ang="0">
                  <a:pos x="144" y="76"/>
                </a:cxn>
                <a:cxn ang="0">
                  <a:pos x="129" y="143"/>
                </a:cxn>
                <a:cxn ang="0">
                  <a:pos x="93" y="143"/>
                </a:cxn>
                <a:cxn ang="0">
                  <a:pos x="106" y="77"/>
                </a:cxn>
                <a:cxn ang="0">
                  <a:pos x="111" y="48"/>
                </a:cxn>
                <a:cxn ang="0">
                  <a:pos x="91" y="29"/>
                </a:cxn>
                <a:cxn ang="0">
                  <a:pos x="52" y="73"/>
                </a:cxn>
                <a:cxn ang="0">
                  <a:pos x="37" y="143"/>
                </a:cxn>
                <a:cxn ang="0">
                  <a:pos x="0" y="143"/>
                </a:cxn>
                <a:cxn ang="0">
                  <a:pos x="26" y="24"/>
                </a:cxn>
              </a:cxnLst>
              <a:rect l="0" t="0" r="r" b="b"/>
              <a:pathLst>
                <a:path w="148" h="143">
                  <a:moveTo>
                    <a:pt x="26" y="24"/>
                  </a:moveTo>
                  <a:cubicBezTo>
                    <a:pt x="28" y="15"/>
                    <a:pt x="29" y="8"/>
                    <a:pt x="30" y="4"/>
                  </a:cubicBezTo>
                  <a:cubicBezTo>
                    <a:pt x="65" y="4"/>
                    <a:pt x="65" y="4"/>
                    <a:pt x="65" y="4"/>
                  </a:cubicBezTo>
                  <a:cubicBezTo>
                    <a:pt x="63" y="17"/>
                    <a:pt x="63" y="17"/>
                    <a:pt x="63" y="17"/>
                  </a:cubicBezTo>
                  <a:cubicBezTo>
                    <a:pt x="63" y="17"/>
                    <a:pt x="63" y="17"/>
                    <a:pt x="63" y="17"/>
                  </a:cubicBezTo>
                  <a:cubicBezTo>
                    <a:pt x="73" y="8"/>
                    <a:pt x="87" y="0"/>
                    <a:pt x="103" y="0"/>
                  </a:cubicBezTo>
                  <a:cubicBezTo>
                    <a:pt x="130" y="0"/>
                    <a:pt x="148" y="18"/>
                    <a:pt x="148" y="45"/>
                  </a:cubicBezTo>
                  <a:cubicBezTo>
                    <a:pt x="148" y="56"/>
                    <a:pt x="146" y="67"/>
                    <a:pt x="144" y="76"/>
                  </a:cubicBezTo>
                  <a:cubicBezTo>
                    <a:pt x="129" y="143"/>
                    <a:pt x="129" y="143"/>
                    <a:pt x="129" y="143"/>
                  </a:cubicBezTo>
                  <a:cubicBezTo>
                    <a:pt x="93" y="143"/>
                    <a:pt x="93" y="143"/>
                    <a:pt x="93" y="143"/>
                  </a:cubicBezTo>
                  <a:cubicBezTo>
                    <a:pt x="106" y="77"/>
                    <a:pt x="106" y="77"/>
                    <a:pt x="106" y="77"/>
                  </a:cubicBezTo>
                  <a:cubicBezTo>
                    <a:pt x="108" y="68"/>
                    <a:pt x="111" y="59"/>
                    <a:pt x="111" y="48"/>
                  </a:cubicBezTo>
                  <a:cubicBezTo>
                    <a:pt x="111" y="37"/>
                    <a:pt x="102" y="29"/>
                    <a:pt x="91" y="29"/>
                  </a:cubicBezTo>
                  <a:cubicBezTo>
                    <a:pt x="65" y="29"/>
                    <a:pt x="56" y="52"/>
                    <a:pt x="52" y="73"/>
                  </a:cubicBezTo>
                  <a:cubicBezTo>
                    <a:pt x="37" y="143"/>
                    <a:pt x="37" y="143"/>
                    <a:pt x="37" y="143"/>
                  </a:cubicBezTo>
                  <a:cubicBezTo>
                    <a:pt x="0" y="143"/>
                    <a:pt x="0" y="143"/>
                    <a:pt x="0" y="143"/>
                  </a:cubicBezTo>
                  <a:lnTo>
                    <a:pt x="26"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EditPoints="1"/>
            </p:cNvSpPr>
            <p:nvPr/>
          </p:nvSpPr>
          <p:spPr bwMode="auto">
            <a:xfrm>
              <a:off x="3602044" y="3783022"/>
              <a:ext cx="514350" cy="550864"/>
            </a:xfrm>
            <a:custGeom>
              <a:avLst/>
              <a:gdLst/>
              <a:ahLst/>
              <a:cxnLst>
                <a:cxn ang="0">
                  <a:pos x="35" y="85"/>
                </a:cxn>
                <a:cxn ang="0">
                  <a:pos x="74" y="120"/>
                </a:cxn>
                <a:cxn ang="0">
                  <a:pos x="117" y="110"/>
                </a:cxn>
                <a:cxn ang="0">
                  <a:pos x="112" y="139"/>
                </a:cxn>
                <a:cxn ang="0">
                  <a:pos x="68" y="147"/>
                </a:cxn>
                <a:cxn ang="0">
                  <a:pos x="0" y="86"/>
                </a:cxn>
                <a:cxn ang="0">
                  <a:pos x="80" y="0"/>
                </a:cxn>
                <a:cxn ang="0">
                  <a:pos x="137" y="54"/>
                </a:cxn>
                <a:cxn ang="0">
                  <a:pos x="134" y="85"/>
                </a:cxn>
                <a:cxn ang="0">
                  <a:pos x="35" y="85"/>
                </a:cxn>
                <a:cxn ang="0">
                  <a:pos x="102" y="60"/>
                </a:cxn>
                <a:cxn ang="0">
                  <a:pos x="102" y="50"/>
                </a:cxn>
                <a:cxn ang="0">
                  <a:pos x="79" y="27"/>
                </a:cxn>
                <a:cxn ang="0">
                  <a:pos x="40" y="60"/>
                </a:cxn>
                <a:cxn ang="0">
                  <a:pos x="102" y="60"/>
                </a:cxn>
              </a:cxnLst>
              <a:rect l="0" t="0" r="r" b="b"/>
              <a:pathLst>
                <a:path w="137" h="147">
                  <a:moveTo>
                    <a:pt x="35" y="85"/>
                  </a:moveTo>
                  <a:cubicBezTo>
                    <a:pt x="35" y="111"/>
                    <a:pt x="49" y="120"/>
                    <a:pt x="74" y="120"/>
                  </a:cubicBezTo>
                  <a:cubicBezTo>
                    <a:pt x="89" y="120"/>
                    <a:pt x="103" y="116"/>
                    <a:pt x="117" y="110"/>
                  </a:cubicBezTo>
                  <a:cubicBezTo>
                    <a:pt x="112" y="139"/>
                    <a:pt x="112" y="139"/>
                    <a:pt x="112" y="139"/>
                  </a:cubicBezTo>
                  <a:cubicBezTo>
                    <a:pt x="98" y="143"/>
                    <a:pt x="83" y="147"/>
                    <a:pt x="68" y="147"/>
                  </a:cubicBezTo>
                  <a:cubicBezTo>
                    <a:pt x="28" y="147"/>
                    <a:pt x="0" y="127"/>
                    <a:pt x="0" y="86"/>
                  </a:cubicBezTo>
                  <a:cubicBezTo>
                    <a:pt x="0" y="42"/>
                    <a:pt x="34" y="0"/>
                    <a:pt x="80" y="0"/>
                  </a:cubicBezTo>
                  <a:cubicBezTo>
                    <a:pt x="114" y="0"/>
                    <a:pt x="137" y="18"/>
                    <a:pt x="137" y="54"/>
                  </a:cubicBezTo>
                  <a:cubicBezTo>
                    <a:pt x="137" y="64"/>
                    <a:pt x="136" y="75"/>
                    <a:pt x="134" y="85"/>
                  </a:cubicBezTo>
                  <a:lnTo>
                    <a:pt x="35" y="85"/>
                  </a:lnTo>
                  <a:close/>
                  <a:moveTo>
                    <a:pt x="102" y="60"/>
                  </a:moveTo>
                  <a:cubicBezTo>
                    <a:pt x="102" y="57"/>
                    <a:pt x="102" y="54"/>
                    <a:pt x="102" y="50"/>
                  </a:cubicBezTo>
                  <a:cubicBezTo>
                    <a:pt x="102" y="35"/>
                    <a:pt x="94" y="27"/>
                    <a:pt x="79" y="27"/>
                  </a:cubicBezTo>
                  <a:cubicBezTo>
                    <a:pt x="57" y="27"/>
                    <a:pt x="47" y="41"/>
                    <a:pt x="40" y="60"/>
                  </a:cubicBezTo>
                  <a:lnTo>
                    <a:pt x="102"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EditPoints="1"/>
            </p:cNvSpPr>
            <p:nvPr/>
          </p:nvSpPr>
          <p:spPr bwMode="auto">
            <a:xfrm>
              <a:off x="4486282" y="3783022"/>
              <a:ext cx="611186" cy="765176"/>
            </a:xfrm>
            <a:custGeom>
              <a:avLst/>
              <a:gdLst/>
              <a:ahLst/>
              <a:cxnLst>
                <a:cxn ang="0">
                  <a:pos x="9" y="165"/>
                </a:cxn>
                <a:cxn ang="0">
                  <a:pos x="53" y="175"/>
                </a:cxn>
                <a:cxn ang="0">
                  <a:pos x="106" y="117"/>
                </a:cxn>
                <a:cxn ang="0">
                  <a:pos x="106" y="117"/>
                </a:cxn>
                <a:cxn ang="0">
                  <a:pos x="59" y="143"/>
                </a:cxn>
                <a:cxn ang="0">
                  <a:pos x="10" y="84"/>
                </a:cxn>
                <a:cxn ang="0">
                  <a:pos x="81" y="0"/>
                </a:cxn>
                <a:cxn ang="0">
                  <a:pos x="124" y="24"/>
                </a:cxn>
                <a:cxn ang="0">
                  <a:pos x="128" y="4"/>
                </a:cxn>
                <a:cxn ang="0">
                  <a:pos x="163" y="4"/>
                </a:cxn>
                <a:cxn ang="0">
                  <a:pos x="158" y="23"/>
                </a:cxn>
                <a:cxn ang="0">
                  <a:pos x="136" y="128"/>
                </a:cxn>
                <a:cxn ang="0">
                  <a:pos x="56" y="204"/>
                </a:cxn>
                <a:cxn ang="0">
                  <a:pos x="0" y="194"/>
                </a:cxn>
                <a:cxn ang="0">
                  <a:pos x="9" y="165"/>
                </a:cxn>
                <a:cxn ang="0">
                  <a:pos x="86" y="29"/>
                </a:cxn>
                <a:cxn ang="0">
                  <a:pos x="48" y="84"/>
                </a:cxn>
                <a:cxn ang="0">
                  <a:pos x="71" y="115"/>
                </a:cxn>
                <a:cxn ang="0">
                  <a:pos x="112" y="58"/>
                </a:cxn>
                <a:cxn ang="0">
                  <a:pos x="86" y="29"/>
                </a:cxn>
              </a:cxnLst>
              <a:rect l="0" t="0" r="r" b="b"/>
              <a:pathLst>
                <a:path w="163" h="204">
                  <a:moveTo>
                    <a:pt x="9" y="165"/>
                  </a:moveTo>
                  <a:cubicBezTo>
                    <a:pt x="24" y="171"/>
                    <a:pt x="38" y="175"/>
                    <a:pt x="53" y="175"/>
                  </a:cubicBezTo>
                  <a:cubicBezTo>
                    <a:pt x="92" y="175"/>
                    <a:pt x="98" y="149"/>
                    <a:pt x="106" y="117"/>
                  </a:cubicBezTo>
                  <a:cubicBezTo>
                    <a:pt x="106" y="117"/>
                    <a:pt x="106" y="117"/>
                    <a:pt x="106" y="117"/>
                  </a:cubicBezTo>
                  <a:cubicBezTo>
                    <a:pt x="97" y="134"/>
                    <a:pt x="79" y="143"/>
                    <a:pt x="59" y="143"/>
                  </a:cubicBezTo>
                  <a:cubicBezTo>
                    <a:pt x="25" y="143"/>
                    <a:pt x="10" y="115"/>
                    <a:pt x="10" y="84"/>
                  </a:cubicBezTo>
                  <a:cubicBezTo>
                    <a:pt x="10" y="43"/>
                    <a:pt x="36" y="0"/>
                    <a:pt x="81" y="0"/>
                  </a:cubicBezTo>
                  <a:cubicBezTo>
                    <a:pt x="99" y="0"/>
                    <a:pt x="115" y="9"/>
                    <a:pt x="124" y="24"/>
                  </a:cubicBezTo>
                  <a:cubicBezTo>
                    <a:pt x="128" y="4"/>
                    <a:pt x="128" y="4"/>
                    <a:pt x="128" y="4"/>
                  </a:cubicBezTo>
                  <a:cubicBezTo>
                    <a:pt x="163" y="4"/>
                    <a:pt x="163" y="4"/>
                    <a:pt x="163" y="4"/>
                  </a:cubicBezTo>
                  <a:cubicBezTo>
                    <a:pt x="162" y="8"/>
                    <a:pt x="160" y="14"/>
                    <a:pt x="158" y="23"/>
                  </a:cubicBezTo>
                  <a:cubicBezTo>
                    <a:pt x="136" y="128"/>
                    <a:pt x="136" y="128"/>
                    <a:pt x="136" y="128"/>
                  </a:cubicBezTo>
                  <a:cubicBezTo>
                    <a:pt x="127" y="174"/>
                    <a:pt x="107" y="204"/>
                    <a:pt x="56" y="204"/>
                  </a:cubicBezTo>
                  <a:cubicBezTo>
                    <a:pt x="37" y="204"/>
                    <a:pt x="18" y="201"/>
                    <a:pt x="0" y="194"/>
                  </a:cubicBezTo>
                  <a:lnTo>
                    <a:pt x="9" y="165"/>
                  </a:lnTo>
                  <a:close/>
                  <a:moveTo>
                    <a:pt x="86" y="29"/>
                  </a:moveTo>
                  <a:cubicBezTo>
                    <a:pt x="60" y="29"/>
                    <a:pt x="48" y="63"/>
                    <a:pt x="48" y="84"/>
                  </a:cubicBezTo>
                  <a:cubicBezTo>
                    <a:pt x="48" y="101"/>
                    <a:pt x="55" y="115"/>
                    <a:pt x="71" y="115"/>
                  </a:cubicBezTo>
                  <a:cubicBezTo>
                    <a:pt x="100" y="115"/>
                    <a:pt x="112" y="85"/>
                    <a:pt x="112" y="58"/>
                  </a:cubicBezTo>
                  <a:cubicBezTo>
                    <a:pt x="112" y="42"/>
                    <a:pt x="103" y="29"/>
                    <a:pt x="86"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p:cNvSpPr>
            <p:nvPr/>
          </p:nvSpPr>
          <p:spPr bwMode="auto">
            <a:xfrm>
              <a:off x="5041907" y="3798896"/>
              <a:ext cx="663574" cy="749302"/>
            </a:xfrm>
            <a:custGeom>
              <a:avLst/>
              <a:gdLst/>
              <a:ahLst/>
              <a:cxnLst>
                <a:cxn ang="0">
                  <a:pos x="68" y="0"/>
                </a:cxn>
                <a:cxn ang="0">
                  <a:pos x="81" y="104"/>
                </a:cxn>
                <a:cxn ang="0">
                  <a:pos x="82" y="104"/>
                </a:cxn>
                <a:cxn ang="0">
                  <a:pos x="137" y="0"/>
                </a:cxn>
                <a:cxn ang="0">
                  <a:pos x="177" y="0"/>
                </a:cxn>
                <a:cxn ang="0">
                  <a:pos x="83" y="161"/>
                </a:cxn>
                <a:cxn ang="0">
                  <a:pos x="27" y="200"/>
                </a:cxn>
                <a:cxn ang="0">
                  <a:pos x="0" y="196"/>
                </a:cxn>
                <a:cxn ang="0">
                  <a:pos x="8" y="168"/>
                </a:cxn>
                <a:cxn ang="0">
                  <a:pos x="24" y="171"/>
                </a:cxn>
                <a:cxn ang="0">
                  <a:pos x="56" y="146"/>
                </a:cxn>
                <a:cxn ang="0">
                  <a:pos x="31" y="0"/>
                </a:cxn>
                <a:cxn ang="0">
                  <a:pos x="68" y="0"/>
                </a:cxn>
              </a:cxnLst>
              <a:rect l="0" t="0" r="r" b="b"/>
              <a:pathLst>
                <a:path w="177" h="200">
                  <a:moveTo>
                    <a:pt x="68" y="0"/>
                  </a:moveTo>
                  <a:cubicBezTo>
                    <a:pt x="81" y="104"/>
                    <a:pt x="81" y="104"/>
                    <a:pt x="81" y="104"/>
                  </a:cubicBezTo>
                  <a:cubicBezTo>
                    <a:pt x="82" y="104"/>
                    <a:pt x="82" y="104"/>
                    <a:pt x="82" y="104"/>
                  </a:cubicBezTo>
                  <a:cubicBezTo>
                    <a:pt x="137" y="0"/>
                    <a:pt x="137" y="0"/>
                    <a:pt x="137" y="0"/>
                  </a:cubicBezTo>
                  <a:cubicBezTo>
                    <a:pt x="177" y="0"/>
                    <a:pt x="177" y="0"/>
                    <a:pt x="177" y="0"/>
                  </a:cubicBezTo>
                  <a:cubicBezTo>
                    <a:pt x="83" y="161"/>
                    <a:pt x="83" y="161"/>
                    <a:pt x="83" y="161"/>
                  </a:cubicBezTo>
                  <a:cubicBezTo>
                    <a:pt x="72" y="180"/>
                    <a:pt x="58" y="200"/>
                    <a:pt x="27" y="200"/>
                  </a:cubicBezTo>
                  <a:cubicBezTo>
                    <a:pt x="18" y="200"/>
                    <a:pt x="9" y="198"/>
                    <a:pt x="0" y="196"/>
                  </a:cubicBezTo>
                  <a:cubicBezTo>
                    <a:pt x="8" y="168"/>
                    <a:pt x="8" y="168"/>
                    <a:pt x="8" y="168"/>
                  </a:cubicBezTo>
                  <a:cubicBezTo>
                    <a:pt x="12" y="170"/>
                    <a:pt x="17" y="171"/>
                    <a:pt x="24" y="171"/>
                  </a:cubicBezTo>
                  <a:cubicBezTo>
                    <a:pt x="35" y="171"/>
                    <a:pt x="43" y="166"/>
                    <a:pt x="56" y="146"/>
                  </a:cubicBezTo>
                  <a:cubicBezTo>
                    <a:pt x="31" y="0"/>
                    <a:pt x="31" y="0"/>
                    <a:pt x="31" y="0"/>
                  </a:cubicBez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8"/>
            <p:cNvSpPr>
              <a:spLocks/>
            </p:cNvSpPr>
            <p:nvPr/>
          </p:nvSpPr>
          <p:spPr bwMode="auto">
            <a:xfrm>
              <a:off x="4344998" y="2959107"/>
              <a:ext cx="438149" cy="550864"/>
            </a:xfrm>
            <a:custGeom>
              <a:avLst/>
              <a:gdLst/>
              <a:ahLst/>
              <a:cxnLst>
                <a:cxn ang="0">
                  <a:pos x="94" y="113"/>
                </a:cxn>
                <a:cxn ang="0">
                  <a:pos x="69" y="118"/>
                </a:cxn>
                <a:cxn ang="0">
                  <a:pos x="39" y="82"/>
                </a:cxn>
                <a:cxn ang="0">
                  <a:pos x="86" y="29"/>
                </a:cxn>
                <a:cxn ang="0">
                  <a:pos x="111" y="35"/>
                </a:cxn>
                <a:cxn ang="0">
                  <a:pos x="117" y="5"/>
                </a:cxn>
                <a:cxn ang="0">
                  <a:pos x="86" y="0"/>
                </a:cxn>
                <a:cxn ang="0">
                  <a:pos x="1" y="86"/>
                </a:cxn>
                <a:cxn ang="0">
                  <a:pos x="58" y="147"/>
                </a:cxn>
                <a:cxn ang="0">
                  <a:pos x="87" y="143"/>
                </a:cxn>
                <a:cxn ang="0">
                  <a:pos x="94" y="113"/>
                </a:cxn>
              </a:cxnLst>
              <a:rect l="0" t="0" r="r" b="b"/>
              <a:pathLst>
                <a:path w="117" h="147">
                  <a:moveTo>
                    <a:pt x="94" y="113"/>
                  </a:moveTo>
                  <a:cubicBezTo>
                    <a:pt x="85" y="117"/>
                    <a:pt x="76" y="118"/>
                    <a:pt x="69" y="118"/>
                  </a:cubicBezTo>
                  <a:cubicBezTo>
                    <a:pt x="44" y="118"/>
                    <a:pt x="38" y="100"/>
                    <a:pt x="39" y="82"/>
                  </a:cubicBezTo>
                  <a:cubicBezTo>
                    <a:pt x="40" y="56"/>
                    <a:pt x="57" y="29"/>
                    <a:pt x="86" y="29"/>
                  </a:cubicBezTo>
                  <a:cubicBezTo>
                    <a:pt x="95" y="29"/>
                    <a:pt x="104" y="31"/>
                    <a:pt x="111" y="35"/>
                  </a:cubicBezTo>
                  <a:cubicBezTo>
                    <a:pt x="117" y="5"/>
                    <a:pt x="117" y="5"/>
                    <a:pt x="117" y="5"/>
                  </a:cubicBezTo>
                  <a:cubicBezTo>
                    <a:pt x="108" y="2"/>
                    <a:pt x="97" y="0"/>
                    <a:pt x="86" y="0"/>
                  </a:cubicBezTo>
                  <a:cubicBezTo>
                    <a:pt x="36" y="0"/>
                    <a:pt x="2" y="38"/>
                    <a:pt x="1" y="86"/>
                  </a:cubicBezTo>
                  <a:cubicBezTo>
                    <a:pt x="0" y="123"/>
                    <a:pt x="22" y="147"/>
                    <a:pt x="58" y="147"/>
                  </a:cubicBezTo>
                  <a:cubicBezTo>
                    <a:pt x="68" y="147"/>
                    <a:pt x="78" y="146"/>
                    <a:pt x="87" y="143"/>
                  </a:cubicBezTo>
                  <a:lnTo>
                    <a:pt x="94" y="1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9"/>
            <p:cNvSpPr>
              <a:spLocks/>
            </p:cNvSpPr>
            <p:nvPr/>
          </p:nvSpPr>
          <p:spPr bwMode="auto">
            <a:xfrm>
              <a:off x="2660658" y="2774956"/>
              <a:ext cx="539751" cy="735014"/>
            </a:xfrm>
            <a:custGeom>
              <a:avLst/>
              <a:gdLst/>
              <a:ahLst/>
              <a:cxnLst>
                <a:cxn ang="0">
                  <a:pos x="95" y="30"/>
                </a:cxn>
                <a:cxn ang="0">
                  <a:pos x="135" y="39"/>
                </a:cxn>
                <a:cxn ang="0">
                  <a:pos x="144" y="8"/>
                </a:cxn>
                <a:cxn ang="0">
                  <a:pos x="95" y="0"/>
                </a:cxn>
                <a:cxn ang="0">
                  <a:pos x="24" y="57"/>
                </a:cxn>
                <a:cxn ang="0">
                  <a:pos x="89" y="136"/>
                </a:cxn>
                <a:cxn ang="0">
                  <a:pos x="52" y="166"/>
                </a:cxn>
                <a:cxn ang="0">
                  <a:pos x="7" y="153"/>
                </a:cxn>
                <a:cxn ang="0">
                  <a:pos x="0" y="186"/>
                </a:cxn>
                <a:cxn ang="0">
                  <a:pos x="50" y="196"/>
                </a:cxn>
                <a:cxn ang="0">
                  <a:pos x="128" y="132"/>
                </a:cxn>
                <a:cxn ang="0">
                  <a:pos x="64" y="51"/>
                </a:cxn>
                <a:cxn ang="0">
                  <a:pos x="95" y="30"/>
                </a:cxn>
              </a:cxnLst>
              <a:rect l="0" t="0" r="r" b="b"/>
              <a:pathLst>
                <a:path w="144" h="196">
                  <a:moveTo>
                    <a:pt x="95" y="30"/>
                  </a:moveTo>
                  <a:cubicBezTo>
                    <a:pt x="109" y="30"/>
                    <a:pt x="124" y="34"/>
                    <a:pt x="135" y="39"/>
                  </a:cubicBezTo>
                  <a:cubicBezTo>
                    <a:pt x="144" y="8"/>
                    <a:pt x="144" y="8"/>
                    <a:pt x="144" y="8"/>
                  </a:cubicBezTo>
                  <a:cubicBezTo>
                    <a:pt x="128" y="2"/>
                    <a:pt x="111" y="0"/>
                    <a:pt x="95" y="0"/>
                  </a:cubicBezTo>
                  <a:cubicBezTo>
                    <a:pt x="58" y="0"/>
                    <a:pt x="24" y="17"/>
                    <a:pt x="24" y="57"/>
                  </a:cubicBezTo>
                  <a:cubicBezTo>
                    <a:pt x="24" y="108"/>
                    <a:pt x="89" y="102"/>
                    <a:pt x="89" y="136"/>
                  </a:cubicBezTo>
                  <a:cubicBezTo>
                    <a:pt x="89" y="157"/>
                    <a:pt x="71" y="166"/>
                    <a:pt x="52" y="166"/>
                  </a:cubicBezTo>
                  <a:cubicBezTo>
                    <a:pt x="36" y="166"/>
                    <a:pt x="21" y="160"/>
                    <a:pt x="7" y="153"/>
                  </a:cubicBezTo>
                  <a:cubicBezTo>
                    <a:pt x="0" y="186"/>
                    <a:pt x="0" y="186"/>
                    <a:pt x="0" y="186"/>
                  </a:cubicBezTo>
                  <a:cubicBezTo>
                    <a:pt x="16" y="192"/>
                    <a:pt x="33" y="196"/>
                    <a:pt x="50" y="196"/>
                  </a:cubicBezTo>
                  <a:cubicBezTo>
                    <a:pt x="92" y="196"/>
                    <a:pt x="128" y="179"/>
                    <a:pt x="128" y="132"/>
                  </a:cubicBezTo>
                  <a:cubicBezTo>
                    <a:pt x="128" y="80"/>
                    <a:pt x="64" y="82"/>
                    <a:pt x="64" y="51"/>
                  </a:cubicBezTo>
                  <a:cubicBezTo>
                    <a:pt x="64" y="35"/>
                    <a:pt x="82" y="30"/>
                    <a:pt x="95"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20"/>
            <p:cNvSpPr>
              <a:spLocks/>
            </p:cNvSpPr>
            <p:nvPr/>
          </p:nvSpPr>
          <p:spPr bwMode="auto">
            <a:xfrm>
              <a:off x="5795974" y="2260606"/>
              <a:ext cx="911225" cy="1541464"/>
            </a:xfrm>
            <a:custGeom>
              <a:avLst/>
              <a:gdLst/>
              <a:ahLst/>
              <a:cxnLst>
                <a:cxn ang="0">
                  <a:pos x="2" y="16"/>
                </a:cxn>
                <a:cxn ang="0">
                  <a:pos x="0" y="17"/>
                </a:cxn>
                <a:cxn ang="0">
                  <a:pos x="182" y="186"/>
                </a:cxn>
                <a:cxn ang="0">
                  <a:pos x="17" y="410"/>
                </a:cxn>
                <a:cxn ang="0">
                  <a:pos x="59" y="408"/>
                </a:cxn>
                <a:cxn ang="0">
                  <a:pos x="227" y="184"/>
                </a:cxn>
                <a:cxn ang="0">
                  <a:pos x="2" y="16"/>
                </a:cxn>
              </a:cxnLst>
              <a:rect l="0" t="0" r="r" b="b"/>
              <a:pathLst>
                <a:path w="243" h="411">
                  <a:moveTo>
                    <a:pt x="2" y="16"/>
                  </a:moveTo>
                  <a:cubicBezTo>
                    <a:pt x="1" y="16"/>
                    <a:pt x="1" y="17"/>
                    <a:pt x="0" y="17"/>
                  </a:cubicBezTo>
                  <a:cubicBezTo>
                    <a:pt x="91" y="23"/>
                    <a:pt x="168" y="92"/>
                    <a:pt x="182" y="186"/>
                  </a:cubicBezTo>
                  <a:cubicBezTo>
                    <a:pt x="198" y="293"/>
                    <a:pt x="124" y="393"/>
                    <a:pt x="17" y="410"/>
                  </a:cubicBezTo>
                  <a:cubicBezTo>
                    <a:pt x="31" y="411"/>
                    <a:pt x="45" y="411"/>
                    <a:pt x="59" y="408"/>
                  </a:cubicBezTo>
                  <a:cubicBezTo>
                    <a:pt x="168" y="393"/>
                    <a:pt x="243" y="292"/>
                    <a:pt x="227" y="184"/>
                  </a:cubicBezTo>
                  <a:cubicBezTo>
                    <a:pt x="211" y="75"/>
                    <a:pt x="110" y="0"/>
                    <a:pt x="2"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21"/>
            <p:cNvSpPr>
              <a:spLocks/>
            </p:cNvSpPr>
            <p:nvPr/>
          </p:nvSpPr>
          <p:spPr bwMode="auto">
            <a:xfrm>
              <a:off x="5184783" y="2373316"/>
              <a:ext cx="1228725" cy="1133476"/>
            </a:xfrm>
            <a:custGeom>
              <a:avLst/>
              <a:gdLst/>
              <a:ahLst/>
              <a:cxnLst>
                <a:cxn ang="0">
                  <a:pos x="124" y="13"/>
                </a:cxn>
                <a:cxn ang="0">
                  <a:pos x="0" y="97"/>
                </a:cxn>
                <a:cxn ang="0">
                  <a:pos x="102" y="43"/>
                </a:cxn>
                <a:cxn ang="0">
                  <a:pos x="298" y="189"/>
                </a:cxn>
                <a:cxn ang="0">
                  <a:pos x="276" y="302"/>
                </a:cxn>
                <a:cxn ang="0">
                  <a:pos x="320" y="159"/>
                </a:cxn>
                <a:cxn ang="0">
                  <a:pos x="124" y="13"/>
                </a:cxn>
              </a:cxnLst>
              <a:rect l="0" t="0" r="r" b="b"/>
              <a:pathLst>
                <a:path w="328" h="302">
                  <a:moveTo>
                    <a:pt x="124" y="13"/>
                  </a:moveTo>
                  <a:cubicBezTo>
                    <a:pt x="70" y="21"/>
                    <a:pt x="26" y="53"/>
                    <a:pt x="0" y="97"/>
                  </a:cubicBezTo>
                  <a:cubicBezTo>
                    <a:pt x="26" y="69"/>
                    <a:pt x="61" y="49"/>
                    <a:pt x="102" y="43"/>
                  </a:cubicBezTo>
                  <a:cubicBezTo>
                    <a:pt x="196" y="29"/>
                    <a:pt x="284" y="95"/>
                    <a:pt x="298" y="189"/>
                  </a:cubicBezTo>
                  <a:cubicBezTo>
                    <a:pt x="304" y="229"/>
                    <a:pt x="295" y="269"/>
                    <a:pt x="276" y="302"/>
                  </a:cubicBezTo>
                  <a:cubicBezTo>
                    <a:pt x="310" y="265"/>
                    <a:pt x="328" y="213"/>
                    <a:pt x="320" y="159"/>
                  </a:cubicBezTo>
                  <a:cubicBezTo>
                    <a:pt x="306" y="65"/>
                    <a:pt x="218" y="0"/>
                    <a:pt x="124"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22"/>
            <p:cNvSpPr>
              <a:spLocks noEditPoints="1"/>
            </p:cNvSpPr>
            <p:nvPr/>
          </p:nvSpPr>
          <p:spPr bwMode="auto">
            <a:xfrm>
              <a:off x="5551487" y="4165601"/>
              <a:ext cx="157163" cy="157163"/>
            </a:xfrm>
            <a:custGeom>
              <a:avLst/>
              <a:gdLst/>
              <a:ahLst/>
              <a:cxnLst>
                <a:cxn ang="0">
                  <a:pos x="42" y="21"/>
                </a:cxn>
                <a:cxn ang="0">
                  <a:pos x="21" y="42"/>
                </a:cxn>
                <a:cxn ang="0">
                  <a:pos x="0" y="21"/>
                </a:cxn>
                <a:cxn ang="0">
                  <a:pos x="21" y="0"/>
                </a:cxn>
                <a:cxn ang="0">
                  <a:pos x="42" y="21"/>
                </a:cxn>
                <a:cxn ang="0">
                  <a:pos x="2" y="21"/>
                </a:cxn>
                <a:cxn ang="0">
                  <a:pos x="21" y="40"/>
                </a:cxn>
                <a:cxn ang="0">
                  <a:pos x="40" y="21"/>
                </a:cxn>
                <a:cxn ang="0">
                  <a:pos x="21" y="2"/>
                </a:cxn>
                <a:cxn ang="0">
                  <a:pos x="2" y="21"/>
                </a:cxn>
                <a:cxn ang="0">
                  <a:pos x="13" y="9"/>
                </a:cxn>
                <a:cxn ang="0">
                  <a:pos x="23" y="9"/>
                </a:cxn>
                <a:cxn ang="0">
                  <a:pos x="31" y="15"/>
                </a:cxn>
                <a:cxn ang="0">
                  <a:pos x="24" y="22"/>
                </a:cxn>
                <a:cxn ang="0">
                  <a:pos x="32" y="33"/>
                </a:cxn>
                <a:cxn ang="0">
                  <a:pos x="29" y="33"/>
                </a:cxn>
                <a:cxn ang="0">
                  <a:pos x="22" y="22"/>
                </a:cxn>
                <a:cxn ang="0">
                  <a:pos x="16" y="22"/>
                </a:cxn>
                <a:cxn ang="0">
                  <a:pos x="16" y="33"/>
                </a:cxn>
                <a:cxn ang="0">
                  <a:pos x="13" y="33"/>
                </a:cxn>
                <a:cxn ang="0">
                  <a:pos x="13" y="9"/>
                </a:cxn>
                <a:cxn ang="0">
                  <a:pos x="16" y="20"/>
                </a:cxn>
                <a:cxn ang="0">
                  <a:pos x="21" y="20"/>
                </a:cxn>
                <a:cxn ang="0">
                  <a:pos x="29" y="15"/>
                </a:cxn>
                <a:cxn ang="0">
                  <a:pos x="22" y="10"/>
                </a:cxn>
                <a:cxn ang="0">
                  <a:pos x="16" y="10"/>
                </a:cxn>
                <a:cxn ang="0">
                  <a:pos x="16" y="20"/>
                </a:cxn>
              </a:cxnLst>
              <a:rect l="0" t="0" r="r" b="b"/>
              <a:pathLst>
                <a:path w="42" h="42">
                  <a:moveTo>
                    <a:pt x="42" y="21"/>
                  </a:moveTo>
                  <a:cubicBezTo>
                    <a:pt x="42" y="33"/>
                    <a:pt x="33" y="42"/>
                    <a:pt x="21" y="42"/>
                  </a:cubicBezTo>
                  <a:cubicBezTo>
                    <a:pt x="9" y="42"/>
                    <a:pt x="0" y="33"/>
                    <a:pt x="0" y="21"/>
                  </a:cubicBezTo>
                  <a:cubicBezTo>
                    <a:pt x="0" y="9"/>
                    <a:pt x="9" y="0"/>
                    <a:pt x="21" y="0"/>
                  </a:cubicBezTo>
                  <a:cubicBezTo>
                    <a:pt x="33" y="0"/>
                    <a:pt x="42" y="9"/>
                    <a:pt x="42" y="21"/>
                  </a:cubicBezTo>
                  <a:close/>
                  <a:moveTo>
                    <a:pt x="2" y="21"/>
                  </a:moveTo>
                  <a:cubicBezTo>
                    <a:pt x="2" y="32"/>
                    <a:pt x="10" y="40"/>
                    <a:pt x="21" y="40"/>
                  </a:cubicBezTo>
                  <a:cubicBezTo>
                    <a:pt x="32" y="40"/>
                    <a:pt x="40" y="32"/>
                    <a:pt x="40" y="21"/>
                  </a:cubicBezTo>
                  <a:cubicBezTo>
                    <a:pt x="40" y="10"/>
                    <a:pt x="32" y="2"/>
                    <a:pt x="21" y="2"/>
                  </a:cubicBezTo>
                  <a:cubicBezTo>
                    <a:pt x="10" y="2"/>
                    <a:pt x="2" y="10"/>
                    <a:pt x="2" y="21"/>
                  </a:cubicBezTo>
                  <a:close/>
                  <a:moveTo>
                    <a:pt x="13" y="9"/>
                  </a:moveTo>
                  <a:cubicBezTo>
                    <a:pt x="23" y="9"/>
                    <a:pt x="23" y="9"/>
                    <a:pt x="23" y="9"/>
                  </a:cubicBezTo>
                  <a:cubicBezTo>
                    <a:pt x="28" y="9"/>
                    <a:pt x="31" y="11"/>
                    <a:pt x="31" y="15"/>
                  </a:cubicBezTo>
                  <a:cubicBezTo>
                    <a:pt x="31" y="19"/>
                    <a:pt x="28" y="21"/>
                    <a:pt x="24" y="22"/>
                  </a:cubicBezTo>
                  <a:cubicBezTo>
                    <a:pt x="32" y="33"/>
                    <a:pt x="32" y="33"/>
                    <a:pt x="32" y="33"/>
                  </a:cubicBezTo>
                  <a:cubicBezTo>
                    <a:pt x="29" y="33"/>
                    <a:pt x="29" y="33"/>
                    <a:pt x="29" y="33"/>
                  </a:cubicBezTo>
                  <a:cubicBezTo>
                    <a:pt x="22" y="22"/>
                    <a:pt x="22" y="22"/>
                    <a:pt x="22" y="22"/>
                  </a:cubicBezTo>
                  <a:cubicBezTo>
                    <a:pt x="16" y="22"/>
                    <a:pt x="16" y="22"/>
                    <a:pt x="16" y="22"/>
                  </a:cubicBezTo>
                  <a:cubicBezTo>
                    <a:pt x="16" y="33"/>
                    <a:pt x="16" y="33"/>
                    <a:pt x="16" y="33"/>
                  </a:cubicBezTo>
                  <a:cubicBezTo>
                    <a:pt x="13" y="33"/>
                    <a:pt x="13" y="33"/>
                    <a:pt x="13" y="33"/>
                  </a:cubicBezTo>
                  <a:lnTo>
                    <a:pt x="13" y="9"/>
                  </a:lnTo>
                  <a:close/>
                  <a:moveTo>
                    <a:pt x="16" y="20"/>
                  </a:moveTo>
                  <a:cubicBezTo>
                    <a:pt x="21" y="20"/>
                    <a:pt x="21" y="20"/>
                    <a:pt x="21" y="20"/>
                  </a:cubicBezTo>
                  <a:cubicBezTo>
                    <a:pt x="25" y="20"/>
                    <a:pt x="29" y="20"/>
                    <a:pt x="29" y="15"/>
                  </a:cubicBezTo>
                  <a:cubicBezTo>
                    <a:pt x="29" y="12"/>
                    <a:pt x="25" y="10"/>
                    <a:pt x="22" y="10"/>
                  </a:cubicBezTo>
                  <a:cubicBezTo>
                    <a:pt x="16" y="10"/>
                    <a:pt x="16" y="10"/>
                    <a:pt x="16" y="10"/>
                  </a:cubicBezTo>
                  <a:lnTo>
                    <a:pt x="16"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632067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3699588" y="2842764"/>
            <a:ext cx="5215812" cy="1864222"/>
          </a:xfrm>
          <a:prstGeom prst="rect">
            <a:avLst/>
          </a:prstGeom>
          <a:solidFill>
            <a:schemeClr val="accent6">
              <a:lumMod val="20000"/>
              <a:lumOff val="80000"/>
            </a:schemeClr>
          </a:solid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86" name="Picture 14" descr="http://www.onealconstruction.com/sites/default/files/projects/dte_energy_trading_2.jpg"/>
          <p:cNvPicPr>
            <a:picLocks noChangeAspect="1" noChangeArrowheads="1"/>
          </p:cNvPicPr>
          <p:nvPr/>
        </p:nvPicPr>
        <p:blipFill rotWithShape="1">
          <a:blip r:embed="rId3">
            <a:extLst>
              <a:ext uri="{28A0092B-C50C-407E-A947-70E740481C1C}">
                <a14:useLocalDpi xmlns:a14="http://schemas.microsoft.com/office/drawing/2010/main" val="0"/>
              </a:ext>
            </a:extLst>
          </a:blip>
          <a:srcRect l="13771" t="32334" b="26723"/>
          <a:stretch/>
        </p:blipFill>
        <p:spPr bwMode="auto">
          <a:xfrm>
            <a:off x="7186172" y="3659074"/>
            <a:ext cx="1655296" cy="9635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4107" y="2838682"/>
            <a:ext cx="3495481" cy="1864222"/>
          </a:xfrm>
          <a:prstGeom prst="rect">
            <a:avLst/>
          </a:prstGeom>
          <a:solidFill>
            <a:schemeClr val="accent5">
              <a:lumMod val="20000"/>
              <a:lumOff val="80000"/>
            </a:schemeClr>
          </a:solid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84" name="Picture 12" descr="pipeline_sm.gif"/>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6300"/>
                    </a14:imgEffect>
                    <a14:imgEffect>
                      <a14:saturation sat="140000"/>
                    </a14:imgEffect>
                  </a14:imgLayer>
                </a14:imgProps>
              </a:ext>
              <a:ext uri="{28A0092B-C50C-407E-A947-70E740481C1C}">
                <a14:useLocalDpi xmlns:a14="http://schemas.microsoft.com/office/drawing/2010/main" val="0"/>
              </a:ext>
            </a:extLst>
          </a:blip>
          <a:srcRect l="788" r="192" b="12647"/>
          <a:stretch/>
        </p:blipFill>
        <p:spPr bwMode="auto">
          <a:xfrm>
            <a:off x="3753329" y="3645936"/>
            <a:ext cx="1637998" cy="96335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dtepowerandindustrial.com/wp-content/uploads/2015/03/BTW6064_Feature-Pic-Copy.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241" b="13266"/>
          <a:stretch/>
        </p:blipFill>
        <p:spPr bwMode="auto">
          <a:xfrm>
            <a:off x="5457862" y="3652480"/>
            <a:ext cx="1646282" cy="9568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2.dteenergy.com/wps/wcm/connect/4d86b8f1-ca09-4fbd-b73d-9d8378969eec/advanced_gas_meter.jpg?MOD=AJPERES&amp;CACHEID=4d86b8f1-ca09-4fbd-b73d-9d8378969eec"/>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177" r="23323"/>
          <a:stretch/>
        </p:blipFill>
        <p:spPr bwMode="auto">
          <a:xfrm>
            <a:off x="1997236" y="3659075"/>
            <a:ext cx="1652830" cy="9715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rainsdetroit.com/apps/pbcsi.dll/storyimage/CD/20141107/NEWS01/141109897/AR/0/AR-141109897.jpg&amp;MaxW=1400&amp;MaxH=1400"/>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1837" b="15520"/>
          <a:stretch/>
        </p:blipFill>
        <p:spPr bwMode="auto">
          <a:xfrm>
            <a:off x="266582" y="3656945"/>
            <a:ext cx="1655542" cy="965702"/>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7183395" y="304798"/>
            <a:ext cx="1820562" cy="691981"/>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p:nvPr/>
        </p:nvSpPr>
        <p:spPr>
          <a:xfrm>
            <a:off x="2825139" y="2633363"/>
            <a:ext cx="0" cy="410639"/>
          </a:xfrm>
          <a:custGeom>
            <a:avLst/>
            <a:gdLst>
              <a:gd name="connsiteX0" fmla="*/ 0 w 0"/>
              <a:gd name="connsiteY0" fmla="*/ 0 h 529390"/>
              <a:gd name="connsiteX1" fmla="*/ 0 w 0"/>
              <a:gd name="connsiteY1" fmla="*/ 529390 h 529390"/>
            </a:gdLst>
            <a:ahLst/>
            <a:cxnLst>
              <a:cxn ang="0">
                <a:pos x="connsiteX0" y="connsiteY0"/>
              </a:cxn>
              <a:cxn ang="0">
                <a:pos x="connsiteX1" y="connsiteY1"/>
              </a:cxn>
            </a:cxnLst>
            <a:rect l="l" t="t" r="r" b="b"/>
            <a:pathLst>
              <a:path h="529390">
                <a:moveTo>
                  <a:pt x="0" y="0"/>
                </a:moveTo>
                <a:lnTo>
                  <a:pt x="0" y="529390"/>
                </a:lnTo>
              </a:path>
            </a:pathLst>
          </a:cu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25"/>
          <p:cNvSpPr/>
          <p:nvPr/>
        </p:nvSpPr>
        <p:spPr>
          <a:xfrm>
            <a:off x="1006679" y="2633363"/>
            <a:ext cx="7013371" cy="726375"/>
          </a:xfrm>
          <a:custGeom>
            <a:avLst/>
            <a:gdLst>
              <a:gd name="connsiteX0" fmla="*/ 0 w 6545179"/>
              <a:gd name="connsiteY0" fmla="*/ 539014 h 596766"/>
              <a:gd name="connsiteX1" fmla="*/ 0 w 6545179"/>
              <a:gd name="connsiteY1" fmla="*/ 0 h 596766"/>
              <a:gd name="connsiteX2" fmla="*/ 6545179 w 6545179"/>
              <a:gd name="connsiteY2" fmla="*/ 0 h 596766"/>
              <a:gd name="connsiteX3" fmla="*/ 6545179 w 6545179"/>
              <a:gd name="connsiteY3" fmla="*/ 596766 h 596766"/>
              <a:gd name="connsiteX0" fmla="*/ 0 w 6545179"/>
              <a:gd name="connsiteY0" fmla="*/ 105503 h 596766"/>
              <a:gd name="connsiteX1" fmla="*/ 0 w 6545179"/>
              <a:gd name="connsiteY1" fmla="*/ 0 h 596766"/>
              <a:gd name="connsiteX2" fmla="*/ 6545179 w 6545179"/>
              <a:gd name="connsiteY2" fmla="*/ 0 h 596766"/>
              <a:gd name="connsiteX3" fmla="*/ 6545179 w 6545179"/>
              <a:gd name="connsiteY3" fmla="*/ 596766 h 596766"/>
              <a:gd name="connsiteX0" fmla="*/ 8639 w 6545179"/>
              <a:gd name="connsiteY0" fmla="*/ 540432 h 596766"/>
              <a:gd name="connsiteX1" fmla="*/ 0 w 6545179"/>
              <a:gd name="connsiteY1" fmla="*/ 0 h 596766"/>
              <a:gd name="connsiteX2" fmla="*/ 6545179 w 6545179"/>
              <a:gd name="connsiteY2" fmla="*/ 0 h 596766"/>
              <a:gd name="connsiteX3" fmla="*/ 6545179 w 6545179"/>
              <a:gd name="connsiteY3" fmla="*/ 596766 h 596766"/>
            </a:gdLst>
            <a:ahLst/>
            <a:cxnLst>
              <a:cxn ang="0">
                <a:pos x="connsiteX0" y="connsiteY0"/>
              </a:cxn>
              <a:cxn ang="0">
                <a:pos x="connsiteX1" y="connsiteY1"/>
              </a:cxn>
              <a:cxn ang="0">
                <a:pos x="connsiteX2" y="connsiteY2"/>
              </a:cxn>
              <a:cxn ang="0">
                <a:pos x="connsiteX3" y="connsiteY3"/>
              </a:cxn>
            </a:cxnLst>
            <a:rect l="l" t="t" r="r" b="b"/>
            <a:pathLst>
              <a:path w="6545179" h="596766">
                <a:moveTo>
                  <a:pt x="8639" y="540432"/>
                </a:moveTo>
                <a:lnTo>
                  <a:pt x="0" y="0"/>
                </a:lnTo>
                <a:lnTo>
                  <a:pt x="6545179" y="0"/>
                </a:lnTo>
                <a:lnTo>
                  <a:pt x="6545179" y="596766"/>
                </a:lnTo>
              </a:path>
            </a:pathLst>
          </a:cu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Freeform 28"/>
          <p:cNvSpPr/>
          <p:nvPr/>
        </p:nvSpPr>
        <p:spPr>
          <a:xfrm>
            <a:off x="6269054" y="2633363"/>
            <a:ext cx="0" cy="410639"/>
          </a:xfrm>
          <a:custGeom>
            <a:avLst/>
            <a:gdLst>
              <a:gd name="connsiteX0" fmla="*/ 0 w 0"/>
              <a:gd name="connsiteY0" fmla="*/ 0 h 529390"/>
              <a:gd name="connsiteX1" fmla="*/ 0 w 0"/>
              <a:gd name="connsiteY1" fmla="*/ 529390 h 529390"/>
            </a:gdLst>
            <a:ahLst/>
            <a:cxnLst>
              <a:cxn ang="0">
                <a:pos x="connsiteX0" y="connsiteY0"/>
              </a:cxn>
              <a:cxn ang="0">
                <a:pos x="connsiteX1" y="connsiteY1"/>
              </a:cxn>
            </a:cxnLst>
            <a:rect l="l" t="t" r="r" b="b"/>
            <a:pathLst>
              <a:path h="529390">
                <a:moveTo>
                  <a:pt x="0" y="0"/>
                </a:moveTo>
                <a:lnTo>
                  <a:pt x="0" y="529390"/>
                </a:lnTo>
              </a:path>
            </a:pathLst>
          </a:cu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2" name="Straight Connector 31"/>
          <p:cNvCxnSpPr/>
          <p:nvPr/>
        </p:nvCxnSpPr>
        <p:spPr>
          <a:xfrm rot="5400000" flipH="1" flipV="1">
            <a:off x="4415944" y="2534438"/>
            <a:ext cx="19660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91" name="Rectangle 18"/>
          <p:cNvSpPr>
            <a:spLocks noGrp="1" noChangeArrowheads="1"/>
          </p:cNvSpPr>
          <p:nvPr>
            <p:ph type="title"/>
          </p:nvPr>
        </p:nvSpPr>
        <p:spPr/>
        <p:txBody>
          <a:bodyPr/>
          <a:lstStyle/>
          <a:p>
            <a:r>
              <a:rPr lang="en-US" dirty="0" smtClean="0"/>
              <a:t>DTE Corporate Overview</a:t>
            </a:r>
            <a:endParaRPr lang="en-US" dirty="0" smtClean="0">
              <a:solidFill>
                <a:srgbClr val="FFFF00"/>
              </a:solidFill>
            </a:endParaRPr>
          </a:p>
        </p:txBody>
      </p:sp>
      <p:sp>
        <p:nvSpPr>
          <p:cNvPr id="19" name="Slide Number Placeholder 18"/>
          <p:cNvSpPr>
            <a:spLocks noGrp="1"/>
          </p:cNvSpPr>
          <p:nvPr>
            <p:ph type="sldNum" sz="quarter" idx="4"/>
          </p:nvPr>
        </p:nvSpPr>
        <p:spPr/>
        <p:txBody>
          <a:bodyPr/>
          <a:lstStyle/>
          <a:p>
            <a:fld id="{8F30F094-4E91-4E2E-911E-667F01D926F3}" type="slidenum">
              <a:rPr lang="en-US" smtClean="0"/>
              <a:pPr/>
              <a:t>5</a:t>
            </a:fld>
            <a:endParaRPr lang="en-US" dirty="0"/>
          </a:p>
        </p:txBody>
      </p:sp>
      <p:sp>
        <p:nvSpPr>
          <p:cNvPr id="30" name="Freeform 29"/>
          <p:cNvSpPr/>
          <p:nvPr/>
        </p:nvSpPr>
        <p:spPr>
          <a:xfrm>
            <a:off x="4494998" y="2631373"/>
            <a:ext cx="19251" cy="410638"/>
          </a:xfrm>
          <a:custGeom>
            <a:avLst/>
            <a:gdLst>
              <a:gd name="connsiteX0" fmla="*/ 19251 w 19251"/>
              <a:gd name="connsiteY0" fmla="*/ 0 h 529389"/>
              <a:gd name="connsiteX1" fmla="*/ 19251 w 19251"/>
              <a:gd name="connsiteY1" fmla="*/ 0 h 529389"/>
              <a:gd name="connsiteX2" fmla="*/ 19251 w 19251"/>
              <a:gd name="connsiteY2" fmla="*/ 519764 h 529389"/>
              <a:gd name="connsiteX3" fmla="*/ 0 w 19251"/>
              <a:gd name="connsiteY3" fmla="*/ 529389 h 529389"/>
            </a:gdLst>
            <a:ahLst/>
            <a:cxnLst>
              <a:cxn ang="0">
                <a:pos x="connsiteX0" y="connsiteY0"/>
              </a:cxn>
              <a:cxn ang="0">
                <a:pos x="connsiteX1" y="connsiteY1"/>
              </a:cxn>
              <a:cxn ang="0">
                <a:pos x="connsiteX2" y="connsiteY2"/>
              </a:cxn>
              <a:cxn ang="0">
                <a:pos x="connsiteX3" y="connsiteY3"/>
              </a:cxn>
            </a:cxnLst>
            <a:rect l="l" t="t" r="r" b="b"/>
            <a:pathLst>
              <a:path w="19251" h="529389">
                <a:moveTo>
                  <a:pt x="19251" y="0"/>
                </a:moveTo>
                <a:lnTo>
                  <a:pt x="19251" y="0"/>
                </a:lnTo>
                <a:lnTo>
                  <a:pt x="19251" y="519764"/>
                </a:lnTo>
                <a:lnTo>
                  <a:pt x="0" y="529389"/>
                </a:lnTo>
              </a:path>
            </a:pathLst>
          </a:cu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7687" name="Rectangle 7"/>
          <p:cNvSpPr>
            <a:spLocks noChangeArrowheads="1"/>
          </p:cNvSpPr>
          <p:nvPr/>
        </p:nvSpPr>
        <p:spPr bwMode="gray">
          <a:xfrm>
            <a:off x="266582" y="2941823"/>
            <a:ext cx="1653028" cy="679752"/>
          </a:xfrm>
          <a:prstGeom prst="rect">
            <a:avLst/>
          </a:prstGeom>
          <a:solidFill>
            <a:schemeClr val="tx2"/>
          </a:solidFill>
          <a:ln w="22225">
            <a:noFill/>
            <a:miter lim="800000"/>
            <a:headEnd/>
            <a:tailEnd/>
          </a:ln>
          <a:effectLst/>
        </p:spPr>
        <p:txBody>
          <a:bodyPr anchor="ctr"/>
          <a:lstStyle/>
          <a:p>
            <a:pPr algn="ctr" eaLnBrk="0" hangingPunct="0">
              <a:lnSpc>
                <a:spcPct val="85000"/>
              </a:lnSpc>
              <a:defRPr/>
            </a:pPr>
            <a:r>
              <a:rPr lang="en-US" sz="1600" b="1" dirty="0">
                <a:solidFill>
                  <a:schemeClr val="bg1"/>
                </a:solidFill>
                <a:effectLst>
                  <a:outerShdw blurRad="38100" dist="38100" dir="2700000" algn="tl">
                    <a:srgbClr val="000000">
                      <a:alpha val="43137"/>
                    </a:srgbClr>
                  </a:outerShdw>
                </a:effectLst>
              </a:rPr>
              <a:t>DTE Electric</a:t>
            </a:r>
          </a:p>
        </p:txBody>
      </p:sp>
      <p:sp>
        <p:nvSpPr>
          <p:cNvPr id="327688" name="Rectangle 8"/>
          <p:cNvSpPr>
            <a:spLocks noChangeArrowheads="1"/>
          </p:cNvSpPr>
          <p:nvPr/>
        </p:nvSpPr>
        <p:spPr bwMode="gray">
          <a:xfrm>
            <a:off x="3746359" y="2941823"/>
            <a:ext cx="1653028" cy="679752"/>
          </a:xfrm>
          <a:prstGeom prst="rect">
            <a:avLst/>
          </a:prstGeom>
          <a:solidFill>
            <a:schemeClr val="tx2"/>
          </a:solidFill>
          <a:ln w="22225">
            <a:noFill/>
            <a:miter lim="800000"/>
            <a:headEnd/>
            <a:tailEnd/>
          </a:ln>
          <a:effectLst/>
        </p:spPr>
        <p:txBody>
          <a:bodyPr anchor="ctr"/>
          <a:lstStyle/>
          <a:p>
            <a:pPr algn="ctr" eaLnBrk="0" hangingPunct="0">
              <a:lnSpc>
                <a:spcPct val="75000"/>
              </a:lnSpc>
              <a:defRPr/>
            </a:pPr>
            <a:r>
              <a:rPr lang="en-US" sz="1600" b="1" dirty="0">
                <a:solidFill>
                  <a:schemeClr val="bg1"/>
                </a:solidFill>
                <a:effectLst>
                  <a:outerShdw blurRad="38100" dist="38100" dir="2700000" algn="tl">
                    <a:srgbClr val="000000">
                      <a:alpha val="43137"/>
                    </a:srgbClr>
                  </a:outerShdw>
                </a:effectLst>
              </a:rPr>
              <a:t>Gas Storage &amp; Pipelines</a:t>
            </a:r>
          </a:p>
        </p:txBody>
      </p:sp>
      <p:sp>
        <p:nvSpPr>
          <p:cNvPr id="327689" name="Rectangle 9"/>
          <p:cNvSpPr>
            <a:spLocks noChangeArrowheads="1"/>
          </p:cNvSpPr>
          <p:nvPr/>
        </p:nvSpPr>
        <p:spPr bwMode="gray">
          <a:xfrm>
            <a:off x="7186172" y="2941823"/>
            <a:ext cx="1653028" cy="679752"/>
          </a:xfrm>
          <a:prstGeom prst="rect">
            <a:avLst/>
          </a:prstGeom>
          <a:solidFill>
            <a:schemeClr val="tx2"/>
          </a:solidFill>
          <a:ln w="22225">
            <a:noFill/>
            <a:miter lim="800000"/>
            <a:headEnd/>
            <a:tailEnd/>
          </a:ln>
          <a:effectLst/>
        </p:spPr>
        <p:txBody>
          <a:bodyPr anchor="ctr"/>
          <a:lstStyle/>
          <a:p>
            <a:pPr algn="ctr" eaLnBrk="0" hangingPunct="0">
              <a:lnSpc>
                <a:spcPct val="85000"/>
              </a:lnSpc>
              <a:defRPr/>
            </a:pPr>
            <a:r>
              <a:rPr lang="en-US" sz="1600" b="1" dirty="0">
                <a:solidFill>
                  <a:schemeClr val="bg1"/>
                </a:solidFill>
                <a:effectLst>
                  <a:outerShdw blurRad="38100" dist="38100" dir="2700000" algn="tl">
                    <a:srgbClr val="000000">
                      <a:alpha val="43137"/>
                    </a:srgbClr>
                  </a:outerShdw>
                </a:effectLst>
              </a:rPr>
              <a:t>Energy Trading</a:t>
            </a:r>
          </a:p>
        </p:txBody>
      </p:sp>
      <p:sp>
        <p:nvSpPr>
          <p:cNvPr id="25" name="Rectangle 5"/>
          <p:cNvSpPr>
            <a:spLocks noChangeArrowheads="1"/>
          </p:cNvSpPr>
          <p:nvPr/>
        </p:nvSpPr>
        <p:spPr bwMode="gray">
          <a:xfrm>
            <a:off x="1997236" y="2941823"/>
            <a:ext cx="1651515" cy="679752"/>
          </a:xfrm>
          <a:prstGeom prst="rect">
            <a:avLst/>
          </a:prstGeom>
          <a:solidFill>
            <a:schemeClr val="tx2"/>
          </a:solidFill>
          <a:ln w="22225">
            <a:noFill/>
            <a:miter lim="800000"/>
            <a:headEnd/>
            <a:tailEnd/>
          </a:ln>
          <a:effectLst/>
        </p:spPr>
        <p:txBody>
          <a:bodyPr anchor="ctr"/>
          <a:lstStyle/>
          <a:p>
            <a:pPr algn="ctr" eaLnBrk="0" hangingPunct="0">
              <a:lnSpc>
                <a:spcPct val="85000"/>
              </a:lnSpc>
              <a:defRPr/>
            </a:pPr>
            <a:r>
              <a:rPr lang="en-US" sz="1600" b="1" dirty="0">
                <a:solidFill>
                  <a:schemeClr val="bg1"/>
                </a:solidFill>
                <a:effectLst>
                  <a:outerShdw blurRad="38100" dist="38100" dir="2700000" algn="tl">
                    <a:srgbClr val="000000">
                      <a:alpha val="43137"/>
                    </a:srgbClr>
                  </a:outerShdw>
                </a:effectLst>
              </a:rPr>
              <a:t>DTE Gas</a:t>
            </a:r>
          </a:p>
        </p:txBody>
      </p:sp>
      <p:sp>
        <p:nvSpPr>
          <p:cNvPr id="4" name="TextBox 3"/>
          <p:cNvSpPr txBox="1"/>
          <p:nvPr/>
        </p:nvSpPr>
        <p:spPr>
          <a:xfrm>
            <a:off x="265900" y="4702904"/>
            <a:ext cx="1656224" cy="1398588"/>
          </a:xfrm>
          <a:prstGeom prst="rect">
            <a:avLst/>
          </a:prstGeom>
          <a:noFill/>
        </p:spPr>
        <p:txBody>
          <a:bodyPr wrap="square" rtlCol="0">
            <a:spAutoFit/>
          </a:bodyPr>
          <a:lstStyle/>
          <a:p>
            <a:pPr marL="57150" indent="-57150">
              <a:lnSpc>
                <a:spcPct val="85000"/>
              </a:lnSpc>
              <a:spcBef>
                <a:spcPts val="600"/>
              </a:spcBef>
              <a:spcAft>
                <a:spcPts val="0"/>
              </a:spcAft>
              <a:buClr>
                <a:srgbClr val="0070C0"/>
              </a:buClr>
              <a:buFont typeface="Arial" panose="020B0604020202020204" pitchFamily="34" charset="0"/>
              <a:buChar char="•"/>
            </a:pPr>
            <a:r>
              <a:rPr lang="en-US" sz="1100" dirty="0"/>
              <a:t>10th largest U.S. electric </a:t>
            </a:r>
            <a:r>
              <a:rPr lang="en-US" sz="1100" dirty="0" smtClean="0"/>
              <a:t>utility in the US</a:t>
            </a:r>
            <a:endParaRPr lang="en-US" sz="1100" dirty="0"/>
          </a:p>
          <a:p>
            <a:pPr marL="57150" indent="-57150">
              <a:lnSpc>
                <a:spcPct val="85000"/>
              </a:lnSpc>
              <a:spcBef>
                <a:spcPts val="600"/>
              </a:spcBef>
              <a:spcAft>
                <a:spcPts val="0"/>
              </a:spcAft>
              <a:buClr>
                <a:srgbClr val="0070C0"/>
              </a:buClr>
              <a:buFont typeface="Arial" panose="020B0604020202020204" pitchFamily="34" charset="0"/>
              <a:buChar char="•"/>
            </a:pPr>
            <a:r>
              <a:rPr lang="en-US" sz="1100" dirty="0"/>
              <a:t>2.1 million distribution customers in                                         southeast Michigan</a:t>
            </a:r>
          </a:p>
          <a:p>
            <a:pPr marL="57150" indent="-57150">
              <a:lnSpc>
                <a:spcPct val="85000"/>
              </a:lnSpc>
              <a:spcBef>
                <a:spcPts val="600"/>
              </a:spcBef>
              <a:spcAft>
                <a:spcPts val="0"/>
              </a:spcAft>
              <a:buClr>
                <a:srgbClr val="0070C0"/>
              </a:buClr>
              <a:buFont typeface="Arial" panose="020B0604020202020204" pitchFamily="34" charset="0"/>
              <a:buChar char="•"/>
            </a:pPr>
            <a:r>
              <a:rPr lang="en-US" sz="1100" dirty="0"/>
              <a:t>Fully regulated by the Michigan Public                                          Service Commission</a:t>
            </a:r>
          </a:p>
        </p:txBody>
      </p:sp>
      <p:sp>
        <p:nvSpPr>
          <p:cNvPr id="52" name="TextBox 51"/>
          <p:cNvSpPr txBox="1"/>
          <p:nvPr/>
        </p:nvSpPr>
        <p:spPr>
          <a:xfrm>
            <a:off x="1916390" y="4702904"/>
            <a:ext cx="1827076" cy="1838965"/>
          </a:xfrm>
          <a:prstGeom prst="rect">
            <a:avLst/>
          </a:prstGeom>
          <a:solidFill>
            <a:srgbClr val="FFFFFF">
              <a:alpha val="34902"/>
            </a:srgbClr>
          </a:solidFill>
        </p:spPr>
        <p:txBody>
          <a:bodyPr wrap="square" rtlCol="0">
            <a:spAutoFit/>
          </a:bodyPr>
          <a:lstStyle/>
          <a:p>
            <a:pPr marL="57150" indent="-57150">
              <a:lnSpc>
                <a:spcPct val="85000"/>
              </a:lnSpc>
              <a:spcBef>
                <a:spcPts val="600"/>
              </a:spcBef>
              <a:spcAft>
                <a:spcPts val="0"/>
              </a:spcAft>
              <a:buClr>
                <a:srgbClr val="0070C0"/>
              </a:buClr>
              <a:buFont typeface="Arial" panose="020B0604020202020204" pitchFamily="34" charset="0"/>
              <a:buChar char="•"/>
            </a:pPr>
            <a:r>
              <a:rPr lang="en-US" sz="1100" dirty="0"/>
              <a:t>11th largest U.S. gas utility</a:t>
            </a:r>
          </a:p>
          <a:p>
            <a:pPr marL="57150" indent="-57150">
              <a:lnSpc>
                <a:spcPct val="85000"/>
              </a:lnSpc>
              <a:spcBef>
                <a:spcPts val="600"/>
              </a:spcBef>
              <a:spcAft>
                <a:spcPts val="0"/>
              </a:spcAft>
              <a:buClr>
                <a:srgbClr val="0070C0"/>
              </a:buClr>
              <a:buFont typeface="Arial" panose="020B0604020202020204" pitchFamily="34" charset="0"/>
              <a:buChar char="•"/>
            </a:pPr>
            <a:r>
              <a:rPr lang="en-US" sz="1100" dirty="0"/>
              <a:t>138 Bcf of working gas storage capacity;                                                                  purchases 120 – 150 </a:t>
            </a:r>
            <a:r>
              <a:rPr lang="en-US" sz="1100" dirty="0" smtClean="0"/>
              <a:t>Bcf/yr</a:t>
            </a:r>
            <a:endParaRPr lang="en-US" sz="1100" dirty="0"/>
          </a:p>
          <a:p>
            <a:pPr marL="57150" indent="-57150">
              <a:lnSpc>
                <a:spcPct val="85000"/>
              </a:lnSpc>
              <a:spcBef>
                <a:spcPts val="600"/>
              </a:spcBef>
              <a:buClr>
                <a:srgbClr val="0070C0"/>
              </a:buClr>
              <a:buFont typeface="Arial" panose="020B0604020202020204" pitchFamily="34" charset="0"/>
              <a:buChar char="•"/>
            </a:pPr>
            <a:r>
              <a:rPr lang="en-US" sz="1100" dirty="0"/>
              <a:t>900 Bcf annual throughput</a:t>
            </a:r>
          </a:p>
          <a:p>
            <a:pPr marL="57150" indent="-57150">
              <a:lnSpc>
                <a:spcPct val="85000"/>
              </a:lnSpc>
              <a:spcBef>
                <a:spcPts val="600"/>
              </a:spcBef>
              <a:spcAft>
                <a:spcPts val="0"/>
              </a:spcAft>
              <a:buClr>
                <a:srgbClr val="0070C0"/>
              </a:buClr>
              <a:buFont typeface="Arial" panose="020B0604020202020204" pitchFamily="34" charset="0"/>
              <a:buChar char="•"/>
            </a:pPr>
            <a:r>
              <a:rPr lang="en-US" sz="1100" dirty="0" smtClean="0"/>
              <a:t>1.2 </a:t>
            </a:r>
            <a:r>
              <a:rPr lang="en-US" sz="1100" dirty="0"/>
              <a:t>million distribution customers </a:t>
            </a:r>
            <a:endParaRPr lang="en-US" sz="1100" dirty="0" smtClean="0"/>
          </a:p>
          <a:p>
            <a:pPr marL="57150" indent="-57150">
              <a:lnSpc>
                <a:spcPct val="85000"/>
              </a:lnSpc>
              <a:spcBef>
                <a:spcPts val="600"/>
              </a:spcBef>
              <a:spcAft>
                <a:spcPts val="0"/>
              </a:spcAft>
              <a:buClr>
                <a:srgbClr val="0070C0"/>
              </a:buClr>
              <a:buFont typeface="Arial" panose="020B0604020202020204" pitchFamily="34" charset="0"/>
              <a:buChar char="•"/>
            </a:pPr>
            <a:r>
              <a:rPr lang="en-US" sz="1100" dirty="0" smtClean="0"/>
              <a:t>Fully </a:t>
            </a:r>
            <a:r>
              <a:rPr lang="en-US" sz="1100" dirty="0"/>
              <a:t>regulated by the Michigan Public Service </a:t>
            </a:r>
            <a:r>
              <a:rPr lang="en-US" sz="1100" dirty="0" smtClean="0"/>
              <a:t>Commission</a:t>
            </a:r>
            <a:endParaRPr lang="en-US" sz="1100" dirty="0"/>
          </a:p>
        </p:txBody>
      </p:sp>
      <p:sp>
        <p:nvSpPr>
          <p:cNvPr id="55" name="TextBox 54"/>
          <p:cNvSpPr txBox="1"/>
          <p:nvPr/>
        </p:nvSpPr>
        <p:spPr>
          <a:xfrm>
            <a:off x="7204700" y="4706986"/>
            <a:ext cx="1767849" cy="1058238"/>
          </a:xfrm>
          <a:prstGeom prst="rect">
            <a:avLst/>
          </a:prstGeom>
          <a:noFill/>
        </p:spPr>
        <p:txBody>
          <a:bodyPr wrap="square" rtlCol="0">
            <a:spAutoFit/>
          </a:bodyPr>
          <a:lstStyle/>
          <a:p>
            <a:pPr marL="57150" indent="-57150" eaLnBrk="0" hangingPunct="0">
              <a:lnSpc>
                <a:spcPct val="85000"/>
              </a:lnSpc>
              <a:spcBef>
                <a:spcPts val="400"/>
              </a:spcBef>
              <a:buClr>
                <a:srgbClr val="0070C0"/>
              </a:buClr>
              <a:buFont typeface="Arial" panose="020B0604020202020204" pitchFamily="34" charset="0"/>
              <a:buChar char="•"/>
              <a:defRPr/>
            </a:pPr>
            <a:r>
              <a:rPr lang="en-US" sz="1100" kern="0" dirty="0"/>
              <a:t>Transports gas on more than 60 pipelines</a:t>
            </a:r>
          </a:p>
          <a:p>
            <a:pPr marL="57150" indent="-57150" eaLnBrk="0" hangingPunct="0">
              <a:lnSpc>
                <a:spcPct val="85000"/>
              </a:lnSpc>
              <a:spcBef>
                <a:spcPts val="400"/>
              </a:spcBef>
              <a:buClr>
                <a:srgbClr val="0070C0"/>
              </a:buClr>
              <a:buFont typeface="Arial" panose="020B0604020202020204" pitchFamily="34" charset="0"/>
              <a:buChar char="•"/>
              <a:defRPr/>
            </a:pPr>
            <a:r>
              <a:rPr lang="en-US" sz="1100" kern="0" dirty="0"/>
              <a:t>Asset management and sales to major utilities</a:t>
            </a:r>
          </a:p>
          <a:p>
            <a:pPr marL="57150" indent="-57150" eaLnBrk="0" hangingPunct="0">
              <a:lnSpc>
                <a:spcPct val="85000"/>
              </a:lnSpc>
              <a:spcBef>
                <a:spcPts val="400"/>
              </a:spcBef>
              <a:buClr>
                <a:srgbClr val="0070C0"/>
              </a:buClr>
              <a:buFont typeface="Arial" panose="020B0604020202020204" pitchFamily="34" charset="0"/>
              <a:buChar char="•"/>
              <a:defRPr/>
            </a:pPr>
            <a:r>
              <a:rPr lang="en-US" sz="1100" kern="0" dirty="0"/>
              <a:t>Producer services, including risk management</a:t>
            </a:r>
          </a:p>
        </p:txBody>
      </p:sp>
      <p:sp>
        <p:nvSpPr>
          <p:cNvPr id="327685" name="Rectangle 5"/>
          <p:cNvSpPr>
            <a:spLocks noChangeArrowheads="1"/>
          </p:cNvSpPr>
          <p:nvPr/>
        </p:nvSpPr>
        <p:spPr bwMode="gray">
          <a:xfrm>
            <a:off x="5452628" y="2941823"/>
            <a:ext cx="1651515" cy="679752"/>
          </a:xfrm>
          <a:prstGeom prst="rect">
            <a:avLst/>
          </a:prstGeom>
          <a:solidFill>
            <a:schemeClr val="tx2"/>
          </a:solidFill>
          <a:ln w="22225">
            <a:noFill/>
            <a:miter lim="800000"/>
            <a:headEnd/>
            <a:tailEnd/>
          </a:ln>
          <a:effectLst/>
        </p:spPr>
        <p:txBody>
          <a:bodyPr lIns="0" rIns="0" anchor="ctr"/>
          <a:lstStyle/>
          <a:p>
            <a:pPr algn="ctr" eaLnBrk="0" hangingPunct="0">
              <a:lnSpc>
                <a:spcPct val="85000"/>
              </a:lnSpc>
              <a:defRPr/>
            </a:pPr>
            <a:r>
              <a:rPr lang="en-US" sz="1600" b="1" dirty="0">
                <a:solidFill>
                  <a:schemeClr val="bg1"/>
                </a:solidFill>
                <a:effectLst>
                  <a:outerShdw blurRad="38100" dist="38100" dir="2700000" algn="tl">
                    <a:srgbClr val="000000">
                      <a:alpha val="43137"/>
                    </a:srgbClr>
                  </a:outerShdw>
                </a:effectLst>
              </a:rPr>
              <a:t>Power &amp; </a:t>
            </a:r>
            <a:r>
              <a:rPr lang="en-US" sz="1600" b="1" dirty="0" smtClean="0">
                <a:solidFill>
                  <a:schemeClr val="bg1"/>
                </a:solidFill>
                <a:effectLst>
                  <a:outerShdw blurRad="38100" dist="38100" dir="2700000" algn="tl">
                    <a:srgbClr val="000000">
                      <a:alpha val="43137"/>
                    </a:srgbClr>
                  </a:outerShdw>
                </a:effectLst>
              </a:rPr>
              <a:t>  Industrial </a:t>
            </a:r>
            <a:r>
              <a:rPr lang="en-US" sz="1600" b="1" dirty="0">
                <a:solidFill>
                  <a:schemeClr val="bg1"/>
                </a:solidFill>
                <a:effectLst>
                  <a:outerShdw blurRad="38100" dist="38100" dir="2700000" algn="tl">
                    <a:srgbClr val="000000">
                      <a:alpha val="43137"/>
                    </a:srgbClr>
                  </a:outerShdw>
                </a:effectLst>
              </a:rPr>
              <a:t>Projects</a:t>
            </a:r>
          </a:p>
        </p:txBody>
      </p:sp>
      <p:sp>
        <p:nvSpPr>
          <p:cNvPr id="56" name="TextBox 55"/>
          <p:cNvSpPr txBox="1"/>
          <p:nvPr/>
        </p:nvSpPr>
        <p:spPr>
          <a:xfrm>
            <a:off x="5457861" y="4702904"/>
            <a:ext cx="1650424" cy="1008225"/>
          </a:xfrm>
          <a:prstGeom prst="rect">
            <a:avLst/>
          </a:prstGeom>
          <a:noFill/>
        </p:spPr>
        <p:txBody>
          <a:bodyPr wrap="square" rtlCol="0">
            <a:spAutoFit/>
          </a:bodyPr>
          <a:lstStyle/>
          <a:p>
            <a:pPr marL="57150" indent="-57150" eaLnBrk="0" hangingPunct="0">
              <a:lnSpc>
                <a:spcPct val="85000"/>
              </a:lnSpc>
              <a:spcBef>
                <a:spcPts val="200"/>
              </a:spcBef>
              <a:buClr>
                <a:srgbClr val="0070C0"/>
              </a:buClr>
              <a:buFont typeface="Arial" panose="020B0604020202020204" pitchFamily="34" charset="0"/>
              <a:buChar char="•"/>
              <a:defRPr/>
            </a:pPr>
            <a:r>
              <a:rPr lang="en-US" sz="1100" kern="0" dirty="0"/>
              <a:t>Owns and operates energy assets</a:t>
            </a:r>
          </a:p>
          <a:p>
            <a:pPr marL="228600" lvl="1" indent="-111125" eaLnBrk="0" hangingPunct="0">
              <a:lnSpc>
                <a:spcPct val="85000"/>
              </a:lnSpc>
              <a:spcBef>
                <a:spcPts val="200"/>
              </a:spcBef>
              <a:buFont typeface="Calibri" panose="020F0502020204030204" pitchFamily="34" charset="0"/>
              <a:buChar char="–"/>
              <a:defRPr/>
            </a:pPr>
            <a:r>
              <a:rPr lang="en-US" sz="1100" kern="0" dirty="0"/>
              <a:t>Industrial / utility solid fuels</a:t>
            </a:r>
          </a:p>
          <a:p>
            <a:pPr marL="228600" lvl="1" indent="-111125" eaLnBrk="0" hangingPunct="0">
              <a:lnSpc>
                <a:spcPct val="85000"/>
              </a:lnSpc>
              <a:spcBef>
                <a:spcPts val="200"/>
              </a:spcBef>
              <a:buFont typeface="Calibri" panose="020F0502020204030204" pitchFamily="34" charset="0"/>
              <a:buChar char="–"/>
              <a:defRPr/>
            </a:pPr>
            <a:r>
              <a:rPr lang="en-US" sz="1100" kern="0" dirty="0"/>
              <a:t>Utility services and renewable energy</a:t>
            </a:r>
          </a:p>
        </p:txBody>
      </p:sp>
      <p:sp>
        <p:nvSpPr>
          <p:cNvPr id="51" name="TextBox 50"/>
          <p:cNvSpPr txBox="1"/>
          <p:nvPr/>
        </p:nvSpPr>
        <p:spPr>
          <a:xfrm>
            <a:off x="3743466" y="4702904"/>
            <a:ext cx="1647861" cy="719171"/>
          </a:xfrm>
          <a:prstGeom prst="rect">
            <a:avLst/>
          </a:prstGeom>
          <a:noFill/>
        </p:spPr>
        <p:txBody>
          <a:bodyPr wrap="square" rtlCol="0">
            <a:spAutoFit/>
          </a:bodyPr>
          <a:lstStyle/>
          <a:p>
            <a:pPr marL="57150" indent="-57150" eaLnBrk="0" hangingPunct="0">
              <a:lnSpc>
                <a:spcPct val="85000"/>
              </a:lnSpc>
              <a:spcBef>
                <a:spcPts val="400"/>
              </a:spcBef>
              <a:buClr>
                <a:srgbClr val="0070C0"/>
              </a:buClr>
              <a:buFont typeface="Arial" panose="020B0604020202020204" pitchFamily="34" charset="0"/>
              <a:buChar char="•"/>
              <a:defRPr/>
            </a:pPr>
            <a:r>
              <a:rPr lang="en-US" sz="1100" kern="0" dirty="0"/>
              <a:t>Transports and stores natural gas</a:t>
            </a:r>
          </a:p>
          <a:p>
            <a:pPr marL="57150" lvl="1" indent="-57150" eaLnBrk="0" hangingPunct="0">
              <a:lnSpc>
                <a:spcPct val="85000"/>
              </a:lnSpc>
              <a:spcBef>
                <a:spcPts val="400"/>
              </a:spcBef>
              <a:buClr>
                <a:srgbClr val="0070C0"/>
              </a:buClr>
              <a:buFont typeface="Arial" panose="020B0604020202020204" pitchFamily="34" charset="0"/>
              <a:buChar char="•"/>
              <a:defRPr/>
            </a:pPr>
            <a:r>
              <a:rPr lang="en-US" sz="1100" kern="0" dirty="0"/>
              <a:t>91 Bcf of gas storage; 535 miles of </a:t>
            </a:r>
            <a:r>
              <a:rPr lang="en-US" sz="1100" kern="0" dirty="0" smtClean="0"/>
              <a:t>pipeline</a:t>
            </a:r>
            <a:endParaRPr lang="en-US" sz="1100" kern="0" dirty="0"/>
          </a:p>
        </p:txBody>
      </p:sp>
      <p:grpSp>
        <p:nvGrpSpPr>
          <p:cNvPr id="2" name="Group 26"/>
          <p:cNvGrpSpPr/>
          <p:nvPr/>
        </p:nvGrpSpPr>
        <p:grpSpPr>
          <a:xfrm>
            <a:off x="7744387" y="320196"/>
            <a:ext cx="900098" cy="487243"/>
            <a:chOff x="2481269" y="2260606"/>
            <a:chExt cx="4225930" cy="2287592"/>
          </a:xfrm>
          <a:solidFill>
            <a:schemeClr val="bg1"/>
          </a:solidFill>
          <a:effectLst/>
        </p:grpSpPr>
        <p:sp>
          <p:nvSpPr>
            <p:cNvPr id="34" name="Freeform 7"/>
            <p:cNvSpPr>
              <a:spLocks noEditPoints="1"/>
            </p:cNvSpPr>
            <p:nvPr/>
          </p:nvSpPr>
          <p:spPr bwMode="auto">
            <a:xfrm>
              <a:off x="3133730" y="2959107"/>
              <a:ext cx="614365" cy="749302"/>
            </a:xfrm>
            <a:custGeom>
              <a:avLst/>
              <a:gdLst/>
              <a:ahLst/>
              <a:cxnLst>
                <a:cxn ang="0">
                  <a:pos x="37" y="22"/>
                </a:cxn>
                <a:cxn ang="0">
                  <a:pos x="40" y="4"/>
                </a:cxn>
                <a:cxn ang="0">
                  <a:pos x="74" y="4"/>
                </a:cxn>
                <a:cxn ang="0">
                  <a:pos x="70" y="22"/>
                </a:cxn>
                <a:cxn ang="0">
                  <a:pos x="71" y="22"/>
                </a:cxn>
                <a:cxn ang="0">
                  <a:pos x="113" y="0"/>
                </a:cxn>
                <a:cxn ang="0">
                  <a:pos x="164" y="57"/>
                </a:cxn>
                <a:cxn ang="0">
                  <a:pos x="91" y="147"/>
                </a:cxn>
                <a:cxn ang="0">
                  <a:pos x="53" y="122"/>
                </a:cxn>
                <a:cxn ang="0">
                  <a:pos x="52" y="122"/>
                </a:cxn>
                <a:cxn ang="0">
                  <a:pos x="36" y="200"/>
                </a:cxn>
                <a:cxn ang="0">
                  <a:pos x="0" y="200"/>
                </a:cxn>
                <a:cxn ang="0">
                  <a:pos x="37" y="22"/>
                </a:cxn>
                <a:cxn ang="0">
                  <a:pos x="100" y="29"/>
                </a:cxn>
                <a:cxn ang="0">
                  <a:pos x="62" y="86"/>
                </a:cxn>
                <a:cxn ang="0">
                  <a:pos x="86" y="118"/>
                </a:cxn>
                <a:cxn ang="0">
                  <a:pos x="126" y="59"/>
                </a:cxn>
                <a:cxn ang="0">
                  <a:pos x="100" y="29"/>
                </a:cxn>
              </a:cxnLst>
              <a:rect l="0" t="0" r="r" b="b"/>
              <a:pathLst>
                <a:path w="164" h="200">
                  <a:moveTo>
                    <a:pt x="37" y="22"/>
                  </a:moveTo>
                  <a:cubicBezTo>
                    <a:pt x="38" y="15"/>
                    <a:pt x="39" y="10"/>
                    <a:pt x="40" y="4"/>
                  </a:cubicBezTo>
                  <a:cubicBezTo>
                    <a:pt x="74" y="4"/>
                    <a:pt x="74" y="4"/>
                    <a:pt x="74" y="4"/>
                  </a:cubicBezTo>
                  <a:cubicBezTo>
                    <a:pt x="70" y="22"/>
                    <a:pt x="70" y="22"/>
                    <a:pt x="70" y="22"/>
                  </a:cubicBezTo>
                  <a:cubicBezTo>
                    <a:pt x="71" y="22"/>
                    <a:pt x="71" y="22"/>
                    <a:pt x="71" y="22"/>
                  </a:cubicBezTo>
                  <a:cubicBezTo>
                    <a:pt x="81" y="7"/>
                    <a:pt x="94" y="0"/>
                    <a:pt x="113" y="0"/>
                  </a:cubicBezTo>
                  <a:cubicBezTo>
                    <a:pt x="147" y="0"/>
                    <a:pt x="164" y="24"/>
                    <a:pt x="164" y="57"/>
                  </a:cubicBezTo>
                  <a:cubicBezTo>
                    <a:pt x="164" y="101"/>
                    <a:pt x="140" y="147"/>
                    <a:pt x="91" y="147"/>
                  </a:cubicBezTo>
                  <a:cubicBezTo>
                    <a:pt x="75" y="147"/>
                    <a:pt x="59" y="141"/>
                    <a:pt x="53" y="122"/>
                  </a:cubicBezTo>
                  <a:cubicBezTo>
                    <a:pt x="52" y="122"/>
                    <a:pt x="52" y="122"/>
                    <a:pt x="52" y="122"/>
                  </a:cubicBezTo>
                  <a:cubicBezTo>
                    <a:pt x="36" y="200"/>
                    <a:pt x="36" y="200"/>
                    <a:pt x="36" y="200"/>
                  </a:cubicBezTo>
                  <a:cubicBezTo>
                    <a:pt x="0" y="200"/>
                    <a:pt x="0" y="200"/>
                    <a:pt x="0" y="200"/>
                  </a:cubicBezTo>
                  <a:lnTo>
                    <a:pt x="37" y="22"/>
                  </a:lnTo>
                  <a:close/>
                  <a:moveTo>
                    <a:pt x="100" y="29"/>
                  </a:moveTo>
                  <a:cubicBezTo>
                    <a:pt x="76" y="29"/>
                    <a:pt x="62" y="61"/>
                    <a:pt x="62" y="86"/>
                  </a:cubicBezTo>
                  <a:cubicBezTo>
                    <a:pt x="62" y="104"/>
                    <a:pt x="68" y="118"/>
                    <a:pt x="86" y="118"/>
                  </a:cubicBezTo>
                  <a:cubicBezTo>
                    <a:pt x="116" y="118"/>
                    <a:pt x="126" y="80"/>
                    <a:pt x="126" y="59"/>
                  </a:cubicBezTo>
                  <a:cubicBezTo>
                    <a:pt x="126" y="41"/>
                    <a:pt x="117" y="29"/>
                    <a:pt x="100"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EditPoints="1"/>
            </p:cNvSpPr>
            <p:nvPr/>
          </p:nvSpPr>
          <p:spPr bwMode="auto">
            <a:xfrm>
              <a:off x="3792547" y="2959107"/>
              <a:ext cx="514350" cy="550864"/>
            </a:xfrm>
            <a:custGeom>
              <a:avLst/>
              <a:gdLst/>
              <a:ahLst/>
              <a:cxnLst>
                <a:cxn ang="0">
                  <a:pos x="35" y="85"/>
                </a:cxn>
                <a:cxn ang="0">
                  <a:pos x="74" y="120"/>
                </a:cxn>
                <a:cxn ang="0">
                  <a:pos x="117" y="110"/>
                </a:cxn>
                <a:cxn ang="0">
                  <a:pos x="112" y="139"/>
                </a:cxn>
                <a:cxn ang="0">
                  <a:pos x="68" y="147"/>
                </a:cxn>
                <a:cxn ang="0">
                  <a:pos x="0" y="86"/>
                </a:cxn>
                <a:cxn ang="0">
                  <a:pos x="80" y="0"/>
                </a:cxn>
                <a:cxn ang="0">
                  <a:pos x="137" y="54"/>
                </a:cxn>
                <a:cxn ang="0">
                  <a:pos x="134" y="85"/>
                </a:cxn>
                <a:cxn ang="0">
                  <a:pos x="35" y="85"/>
                </a:cxn>
                <a:cxn ang="0">
                  <a:pos x="102" y="60"/>
                </a:cxn>
                <a:cxn ang="0">
                  <a:pos x="102" y="50"/>
                </a:cxn>
                <a:cxn ang="0">
                  <a:pos x="79" y="27"/>
                </a:cxn>
                <a:cxn ang="0">
                  <a:pos x="40" y="60"/>
                </a:cxn>
                <a:cxn ang="0">
                  <a:pos x="102" y="60"/>
                </a:cxn>
              </a:cxnLst>
              <a:rect l="0" t="0" r="r" b="b"/>
              <a:pathLst>
                <a:path w="137" h="147">
                  <a:moveTo>
                    <a:pt x="35" y="85"/>
                  </a:moveTo>
                  <a:cubicBezTo>
                    <a:pt x="35" y="111"/>
                    <a:pt x="49" y="120"/>
                    <a:pt x="74" y="120"/>
                  </a:cubicBezTo>
                  <a:cubicBezTo>
                    <a:pt x="89" y="120"/>
                    <a:pt x="103" y="116"/>
                    <a:pt x="117" y="110"/>
                  </a:cubicBezTo>
                  <a:cubicBezTo>
                    <a:pt x="112" y="139"/>
                    <a:pt x="112" y="139"/>
                    <a:pt x="112" y="139"/>
                  </a:cubicBezTo>
                  <a:cubicBezTo>
                    <a:pt x="98" y="143"/>
                    <a:pt x="83" y="147"/>
                    <a:pt x="68" y="147"/>
                  </a:cubicBezTo>
                  <a:cubicBezTo>
                    <a:pt x="28" y="147"/>
                    <a:pt x="0" y="127"/>
                    <a:pt x="0" y="86"/>
                  </a:cubicBezTo>
                  <a:cubicBezTo>
                    <a:pt x="0" y="42"/>
                    <a:pt x="34" y="0"/>
                    <a:pt x="80" y="0"/>
                  </a:cubicBezTo>
                  <a:cubicBezTo>
                    <a:pt x="114" y="0"/>
                    <a:pt x="137" y="18"/>
                    <a:pt x="137" y="54"/>
                  </a:cubicBezTo>
                  <a:cubicBezTo>
                    <a:pt x="137" y="64"/>
                    <a:pt x="136" y="75"/>
                    <a:pt x="134" y="85"/>
                  </a:cubicBezTo>
                  <a:lnTo>
                    <a:pt x="35" y="85"/>
                  </a:lnTo>
                  <a:close/>
                  <a:moveTo>
                    <a:pt x="102" y="60"/>
                  </a:moveTo>
                  <a:cubicBezTo>
                    <a:pt x="102" y="57"/>
                    <a:pt x="102" y="54"/>
                    <a:pt x="102" y="50"/>
                  </a:cubicBezTo>
                  <a:cubicBezTo>
                    <a:pt x="102" y="35"/>
                    <a:pt x="95" y="27"/>
                    <a:pt x="79" y="27"/>
                  </a:cubicBezTo>
                  <a:cubicBezTo>
                    <a:pt x="57" y="27"/>
                    <a:pt x="47" y="41"/>
                    <a:pt x="40" y="60"/>
                  </a:cubicBezTo>
                  <a:lnTo>
                    <a:pt x="102"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p:cNvSpPr>
            <p:nvPr/>
          </p:nvSpPr>
          <p:spPr bwMode="auto">
            <a:xfrm>
              <a:off x="4808548" y="2816231"/>
              <a:ext cx="379414" cy="693740"/>
            </a:xfrm>
            <a:custGeom>
              <a:avLst/>
              <a:gdLst/>
              <a:ahLst/>
              <a:cxnLst>
                <a:cxn ang="0">
                  <a:pos x="6" y="42"/>
                </a:cxn>
                <a:cxn ang="0">
                  <a:pos x="32" y="42"/>
                </a:cxn>
                <a:cxn ang="0">
                  <a:pos x="38" y="13"/>
                </a:cxn>
                <a:cxn ang="0">
                  <a:pos x="77" y="0"/>
                </a:cxn>
                <a:cxn ang="0">
                  <a:pos x="68" y="42"/>
                </a:cxn>
                <a:cxn ang="0">
                  <a:pos x="101" y="42"/>
                </a:cxn>
                <a:cxn ang="0">
                  <a:pos x="95" y="68"/>
                </a:cxn>
                <a:cxn ang="0">
                  <a:pos x="63" y="68"/>
                </a:cxn>
                <a:cxn ang="0">
                  <a:pos x="49" y="129"/>
                </a:cxn>
                <a:cxn ang="0">
                  <a:pos x="48" y="143"/>
                </a:cxn>
                <a:cxn ang="0">
                  <a:pos x="62" y="156"/>
                </a:cxn>
                <a:cxn ang="0">
                  <a:pos x="79" y="153"/>
                </a:cxn>
                <a:cxn ang="0">
                  <a:pos x="73" y="181"/>
                </a:cxn>
                <a:cxn ang="0">
                  <a:pos x="53" y="185"/>
                </a:cxn>
                <a:cxn ang="0">
                  <a:pos x="11" y="148"/>
                </a:cxn>
                <a:cxn ang="0">
                  <a:pos x="16" y="115"/>
                </a:cxn>
                <a:cxn ang="0">
                  <a:pos x="26" y="68"/>
                </a:cxn>
                <a:cxn ang="0">
                  <a:pos x="0" y="68"/>
                </a:cxn>
                <a:cxn ang="0">
                  <a:pos x="6" y="42"/>
                </a:cxn>
              </a:cxnLst>
              <a:rect l="0" t="0" r="r" b="b"/>
              <a:pathLst>
                <a:path w="101" h="185">
                  <a:moveTo>
                    <a:pt x="6" y="42"/>
                  </a:moveTo>
                  <a:cubicBezTo>
                    <a:pt x="32" y="42"/>
                    <a:pt x="32" y="42"/>
                    <a:pt x="32" y="42"/>
                  </a:cubicBezTo>
                  <a:cubicBezTo>
                    <a:pt x="38" y="13"/>
                    <a:pt x="38" y="13"/>
                    <a:pt x="38" y="13"/>
                  </a:cubicBezTo>
                  <a:cubicBezTo>
                    <a:pt x="77" y="0"/>
                    <a:pt x="77" y="0"/>
                    <a:pt x="77" y="0"/>
                  </a:cubicBezTo>
                  <a:cubicBezTo>
                    <a:pt x="68" y="42"/>
                    <a:pt x="68" y="42"/>
                    <a:pt x="68" y="42"/>
                  </a:cubicBezTo>
                  <a:cubicBezTo>
                    <a:pt x="101" y="42"/>
                    <a:pt x="101" y="42"/>
                    <a:pt x="101" y="42"/>
                  </a:cubicBezTo>
                  <a:cubicBezTo>
                    <a:pt x="95" y="68"/>
                    <a:pt x="95" y="68"/>
                    <a:pt x="95" y="68"/>
                  </a:cubicBezTo>
                  <a:cubicBezTo>
                    <a:pt x="63" y="68"/>
                    <a:pt x="63" y="68"/>
                    <a:pt x="63" y="68"/>
                  </a:cubicBezTo>
                  <a:cubicBezTo>
                    <a:pt x="49" y="129"/>
                    <a:pt x="49" y="129"/>
                    <a:pt x="49" y="129"/>
                  </a:cubicBezTo>
                  <a:cubicBezTo>
                    <a:pt x="48" y="133"/>
                    <a:pt x="48" y="137"/>
                    <a:pt x="48" y="143"/>
                  </a:cubicBezTo>
                  <a:cubicBezTo>
                    <a:pt x="48" y="151"/>
                    <a:pt x="53" y="156"/>
                    <a:pt x="62" y="156"/>
                  </a:cubicBezTo>
                  <a:cubicBezTo>
                    <a:pt x="68" y="156"/>
                    <a:pt x="75" y="155"/>
                    <a:pt x="79" y="153"/>
                  </a:cubicBezTo>
                  <a:cubicBezTo>
                    <a:pt x="73" y="181"/>
                    <a:pt x="73" y="181"/>
                    <a:pt x="73" y="181"/>
                  </a:cubicBezTo>
                  <a:cubicBezTo>
                    <a:pt x="67" y="183"/>
                    <a:pt x="60" y="185"/>
                    <a:pt x="53" y="185"/>
                  </a:cubicBezTo>
                  <a:cubicBezTo>
                    <a:pt x="29" y="185"/>
                    <a:pt x="11" y="175"/>
                    <a:pt x="11" y="148"/>
                  </a:cubicBezTo>
                  <a:cubicBezTo>
                    <a:pt x="11" y="137"/>
                    <a:pt x="14" y="127"/>
                    <a:pt x="16" y="115"/>
                  </a:cubicBezTo>
                  <a:cubicBezTo>
                    <a:pt x="26" y="68"/>
                    <a:pt x="26" y="68"/>
                    <a:pt x="26" y="68"/>
                  </a:cubicBezTo>
                  <a:cubicBezTo>
                    <a:pt x="0" y="68"/>
                    <a:pt x="0" y="68"/>
                    <a:pt x="0" y="68"/>
                  </a:cubicBezTo>
                  <a:lnTo>
                    <a:pt x="6"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p:cNvSpPr>
            <p:nvPr/>
          </p:nvSpPr>
          <p:spPr bwMode="auto">
            <a:xfrm>
              <a:off x="5149861" y="2970220"/>
              <a:ext cx="423862" cy="523877"/>
            </a:xfrm>
            <a:custGeom>
              <a:avLst/>
              <a:gdLst/>
              <a:ahLst/>
              <a:cxnLst>
                <a:cxn ang="0">
                  <a:pos x="25" y="19"/>
                </a:cxn>
                <a:cxn ang="0">
                  <a:pos x="28" y="1"/>
                </a:cxn>
                <a:cxn ang="0">
                  <a:pos x="63" y="1"/>
                </a:cxn>
                <a:cxn ang="0">
                  <a:pos x="58" y="27"/>
                </a:cxn>
                <a:cxn ang="0">
                  <a:pos x="58" y="27"/>
                </a:cxn>
                <a:cxn ang="0">
                  <a:pos x="99" y="1"/>
                </a:cxn>
                <a:cxn ang="0">
                  <a:pos x="113" y="2"/>
                </a:cxn>
                <a:cxn ang="0">
                  <a:pos x="106" y="34"/>
                </a:cxn>
                <a:cxn ang="0">
                  <a:pos x="92" y="32"/>
                </a:cxn>
                <a:cxn ang="0">
                  <a:pos x="49" y="78"/>
                </a:cxn>
                <a:cxn ang="0">
                  <a:pos x="36" y="140"/>
                </a:cxn>
                <a:cxn ang="0">
                  <a:pos x="0" y="140"/>
                </a:cxn>
                <a:cxn ang="0">
                  <a:pos x="25" y="19"/>
                </a:cxn>
              </a:cxnLst>
              <a:rect l="0" t="0" r="r" b="b"/>
              <a:pathLst>
                <a:path w="113" h="140">
                  <a:moveTo>
                    <a:pt x="25" y="19"/>
                  </a:moveTo>
                  <a:cubicBezTo>
                    <a:pt x="26" y="13"/>
                    <a:pt x="27" y="7"/>
                    <a:pt x="28" y="1"/>
                  </a:cubicBezTo>
                  <a:cubicBezTo>
                    <a:pt x="63" y="1"/>
                    <a:pt x="63" y="1"/>
                    <a:pt x="63" y="1"/>
                  </a:cubicBezTo>
                  <a:cubicBezTo>
                    <a:pt x="58" y="27"/>
                    <a:pt x="58" y="27"/>
                    <a:pt x="58" y="27"/>
                  </a:cubicBezTo>
                  <a:cubicBezTo>
                    <a:pt x="58" y="27"/>
                    <a:pt x="58" y="27"/>
                    <a:pt x="58" y="27"/>
                  </a:cubicBezTo>
                  <a:cubicBezTo>
                    <a:pt x="65" y="12"/>
                    <a:pt x="82" y="1"/>
                    <a:pt x="99" y="1"/>
                  </a:cubicBezTo>
                  <a:cubicBezTo>
                    <a:pt x="103" y="0"/>
                    <a:pt x="108" y="1"/>
                    <a:pt x="113" y="2"/>
                  </a:cubicBezTo>
                  <a:cubicBezTo>
                    <a:pt x="106" y="34"/>
                    <a:pt x="106" y="34"/>
                    <a:pt x="106" y="34"/>
                  </a:cubicBezTo>
                  <a:cubicBezTo>
                    <a:pt x="102" y="33"/>
                    <a:pt x="97" y="32"/>
                    <a:pt x="92" y="32"/>
                  </a:cubicBezTo>
                  <a:cubicBezTo>
                    <a:pt x="66" y="32"/>
                    <a:pt x="54" y="55"/>
                    <a:pt x="49" y="78"/>
                  </a:cubicBezTo>
                  <a:cubicBezTo>
                    <a:pt x="36" y="140"/>
                    <a:pt x="36" y="140"/>
                    <a:pt x="36" y="140"/>
                  </a:cubicBezTo>
                  <a:cubicBezTo>
                    <a:pt x="0" y="140"/>
                    <a:pt x="0" y="140"/>
                    <a:pt x="0" y="140"/>
                  </a:cubicBezTo>
                  <a:lnTo>
                    <a:pt x="25"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p:cNvSpPr>
            <p:nvPr/>
          </p:nvSpPr>
          <p:spPr bwMode="auto">
            <a:xfrm>
              <a:off x="4127508" y="3798896"/>
              <a:ext cx="423862" cy="520703"/>
            </a:xfrm>
            <a:custGeom>
              <a:avLst/>
              <a:gdLst/>
              <a:ahLst/>
              <a:cxnLst>
                <a:cxn ang="0">
                  <a:pos x="25" y="18"/>
                </a:cxn>
                <a:cxn ang="0">
                  <a:pos x="28" y="0"/>
                </a:cxn>
                <a:cxn ang="0">
                  <a:pos x="63" y="0"/>
                </a:cxn>
                <a:cxn ang="0">
                  <a:pos x="58" y="26"/>
                </a:cxn>
                <a:cxn ang="0">
                  <a:pos x="58" y="26"/>
                </a:cxn>
                <a:cxn ang="0">
                  <a:pos x="99" y="0"/>
                </a:cxn>
                <a:cxn ang="0">
                  <a:pos x="113" y="1"/>
                </a:cxn>
                <a:cxn ang="0">
                  <a:pos x="106" y="33"/>
                </a:cxn>
                <a:cxn ang="0">
                  <a:pos x="92" y="31"/>
                </a:cxn>
                <a:cxn ang="0">
                  <a:pos x="49" y="77"/>
                </a:cxn>
                <a:cxn ang="0">
                  <a:pos x="36" y="139"/>
                </a:cxn>
                <a:cxn ang="0">
                  <a:pos x="0" y="139"/>
                </a:cxn>
                <a:cxn ang="0">
                  <a:pos x="25" y="18"/>
                </a:cxn>
              </a:cxnLst>
              <a:rect l="0" t="0" r="r" b="b"/>
              <a:pathLst>
                <a:path w="113" h="139">
                  <a:moveTo>
                    <a:pt x="25" y="18"/>
                  </a:moveTo>
                  <a:cubicBezTo>
                    <a:pt x="26" y="12"/>
                    <a:pt x="27" y="6"/>
                    <a:pt x="28" y="0"/>
                  </a:cubicBezTo>
                  <a:cubicBezTo>
                    <a:pt x="63" y="0"/>
                    <a:pt x="63" y="0"/>
                    <a:pt x="63" y="0"/>
                  </a:cubicBezTo>
                  <a:cubicBezTo>
                    <a:pt x="58" y="26"/>
                    <a:pt x="58" y="26"/>
                    <a:pt x="58" y="26"/>
                  </a:cubicBezTo>
                  <a:cubicBezTo>
                    <a:pt x="58" y="26"/>
                    <a:pt x="58" y="26"/>
                    <a:pt x="58" y="26"/>
                  </a:cubicBezTo>
                  <a:cubicBezTo>
                    <a:pt x="65" y="11"/>
                    <a:pt x="82" y="0"/>
                    <a:pt x="99" y="0"/>
                  </a:cubicBezTo>
                  <a:cubicBezTo>
                    <a:pt x="103" y="0"/>
                    <a:pt x="108" y="0"/>
                    <a:pt x="113" y="1"/>
                  </a:cubicBezTo>
                  <a:cubicBezTo>
                    <a:pt x="106" y="33"/>
                    <a:pt x="106" y="33"/>
                    <a:pt x="106" y="33"/>
                  </a:cubicBezTo>
                  <a:cubicBezTo>
                    <a:pt x="102" y="32"/>
                    <a:pt x="97" y="31"/>
                    <a:pt x="92" y="31"/>
                  </a:cubicBezTo>
                  <a:cubicBezTo>
                    <a:pt x="66" y="31"/>
                    <a:pt x="54" y="54"/>
                    <a:pt x="49" y="77"/>
                  </a:cubicBezTo>
                  <a:cubicBezTo>
                    <a:pt x="36" y="139"/>
                    <a:pt x="36" y="139"/>
                    <a:pt x="36" y="139"/>
                  </a:cubicBezTo>
                  <a:cubicBezTo>
                    <a:pt x="0" y="139"/>
                    <a:pt x="0" y="139"/>
                    <a:pt x="0" y="139"/>
                  </a:cubicBezTo>
                  <a:lnTo>
                    <a:pt x="25"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EditPoints="1"/>
            </p:cNvSpPr>
            <p:nvPr/>
          </p:nvSpPr>
          <p:spPr bwMode="auto">
            <a:xfrm>
              <a:off x="5502283" y="2959107"/>
              <a:ext cx="495302" cy="550864"/>
            </a:xfrm>
            <a:custGeom>
              <a:avLst/>
              <a:gdLst/>
              <a:ahLst/>
              <a:cxnLst>
                <a:cxn ang="0">
                  <a:pos x="88" y="122"/>
                </a:cxn>
                <a:cxn ang="0">
                  <a:pos x="88" y="122"/>
                </a:cxn>
                <a:cxn ang="0">
                  <a:pos x="43" y="147"/>
                </a:cxn>
                <a:cxn ang="0">
                  <a:pos x="0" y="107"/>
                </a:cxn>
                <a:cxn ang="0">
                  <a:pos x="85" y="57"/>
                </a:cxn>
                <a:cxn ang="0">
                  <a:pos x="98" y="57"/>
                </a:cxn>
                <a:cxn ang="0">
                  <a:pos x="99" y="45"/>
                </a:cxn>
                <a:cxn ang="0">
                  <a:pos x="71" y="27"/>
                </a:cxn>
                <a:cxn ang="0">
                  <a:pos x="25" y="38"/>
                </a:cxn>
                <a:cxn ang="0">
                  <a:pos x="32" y="6"/>
                </a:cxn>
                <a:cxn ang="0">
                  <a:pos x="78" y="0"/>
                </a:cxn>
                <a:cxn ang="0">
                  <a:pos x="132" y="44"/>
                </a:cxn>
                <a:cxn ang="0">
                  <a:pos x="115" y="143"/>
                </a:cxn>
                <a:cxn ang="0">
                  <a:pos x="84" y="143"/>
                </a:cxn>
                <a:cxn ang="0">
                  <a:pos x="88" y="122"/>
                </a:cxn>
                <a:cxn ang="0">
                  <a:pos x="53" y="120"/>
                </a:cxn>
                <a:cxn ang="0">
                  <a:pos x="94" y="79"/>
                </a:cxn>
                <a:cxn ang="0">
                  <a:pos x="81" y="79"/>
                </a:cxn>
                <a:cxn ang="0">
                  <a:pos x="34" y="105"/>
                </a:cxn>
                <a:cxn ang="0">
                  <a:pos x="53" y="120"/>
                </a:cxn>
              </a:cxnLst>
              <a:rect l="0" t="0" r="r" b="b"/>
              <a:pathLst>
                <a:path w="132" h="147">
                  <a:moveTo>
                    <a:pt x="88" y="122"/>
                  </a:moveTo>
                  <a:cubicBezTo>
                    <a:pt x="88" y="122"/>
                    <a:pt x="88" y="122"/>
                    <a:pt x="88" y="122"/>
                  </a:cubicBezTo>
                  <a:cubicBezTo>
                    <a:pt x="75" y="138"/>
                    <a:pt x="63" y="147"/>
                    <a:pt x="43" y="147"/>
                  </a:cubicBezTo>
                  <a:cubicBezTo>
                    <a:pt x="17" y="147"/>
                    <a:pt x="0" y="133"/>
                    <a:pt x="0" y="107"/>
                  </a:cubicBezTo>
                  <a:cubicBezTo>
                    <a:pt x="0" y="61"/>
                    <a:pt x="51" y="57"/>
                    <a:pt x="85" y="57"/>
                  </a:cubicBezTo>
                  <a:cubicBezTo>
                    <a:pt x="98" y="57"/>
                    <a:pt x="98" y="57"/>
                    <a:pt x="98" y="57"/>
                  </a:cubicBezTo>
                  <a:cubicBezTo>
                    <a:pt x="99" y="53"/>
                    <a:pt x="99" y="49"/>
                    <a:pt x="99" y="45"/>
                  </a:cubicBezTo>
                  <a:cubicBezTo>
                    <a:pt x="99" y="31"/>
                    <a:pt x="84" y="27"/>
                    <a:pt x="71" y="27"/>
                  </a:cubicBezTo>
                  <a:cubicBezTo>
                    <a:pt x="55" y="27"/>
                    <a:pt x="40" y="31"/>
                    <a:pt x="25" y="38"/>
                  </a:cubicBezTo>
                  <a:cubicBezTo>
                    <a:pt x="32" y="6"/>
                    <a:pt x="32" y="6"/>
                    <a:pt x="32" y="6"/>
                  </a:cubicBezTo>
                  <a:cubicBezTo>
                    <a:pt x="47" y="1"/>
                    <a:pt x="62" y="0"/>
                    <a:pt x="78" y="0"/>
                  </a:cubicBezTo>
                  <a:cubicBezTo>
                    <a:pt x="106" y="0"/>
                    <a:pt x="132" y="11"/>
                    <a:pt x="132" y="44"/>
                  </a:cubicBezTo>
                  <a:cubicBezTo>
                    <a:pt x="132" y="62"/>
                    <a:pt x="118" y="117"/>
                    <a:pt x="115" y="143"/>
                  </a:cubicBezTo>
                  <a:cubicBezTo>
                    <a:pt x="84" y="143"/>
                    <a:pt x="84" y="143"/>
                    <a:pt x="84" y="143"/>
                  </a:cubicBezTo>
                  <a:lnTo>
                    <a:pt x="88" y="122"/>
                  </a:lnTo>
                  <a:close/>
                  <a:moveTo>
                    <a:pt x="53" y="120"/>
                  </a:moveTo>
                  <a:cubicBezTo>
                    <a:pt x="80" y="120"/>
                    <a:pt x="88" y="101"/>
                    <a:pt x="94" y="79"/>
                  </a:cubicBezTo>
                  <a:cubicBezTo>
                    <a:pt x="81" y="79"/>
                    <a:pt x="81" y="79"/>
                    <a:pt x="81" y="79"/>
                  </a:cubicBezTo>
                  <a:cubicBezTo>
                    <a:pt x="64" y="79"/>
                    <a:pt x="34" y="82"/>
                    <a:pt x="34" y="105"/>
                  </a:cubicBezTo>
                  <a:cubicBezTo>
                    <a:pt x="34" y="115"/>
                    <a:pt x="44" y="120"/>
                    <a:pt x="53"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p:cNvSpPr>
            <p:nvPr/>
          </p:nvSpPr>
          <p:spPr bwMode="auto">
            <a:xfrm>
              <a:off x="2481269" y="3611572"/>
              <a:ext cx="569912" cy="708027"/>
            </a:xfrm>
            <a:custGeom>
              <a:avLst/>
              <a:gdLst/>
              <a:ahLst/>
              <a:cxnLst>
                <a:cxn ang="0">
                  <a:pos x="94" y="0"/>
                </a:cxn>
                <a:cxn ang="0">
                  <a:pos x="359" y="0"/>
                </a:cxn>
                <a:cxn ang="0">
                  <a:pos x="347" y="71"/>
                </a:cxn>
                <a:cxn ang="0">
                  <a:pos x="170" y="71"/>
                </a:cxn>
                <a:cxn ang="0">
                  <a:pos x="146" y="182"/>
                </a:cxn>
                <a:cxn ang="0">
                  <a:pos x="304" y="182"/>
                </a:cxn>
                <a:cxn ang="0">
                  <a:pos x="290" y="250"/>
                </a:cxn>
                <a:cxn ang="0">
                  <a:pos x="132" y="250"/>
                </a:cxn>
                <a:cxn ang="0">
                  <a:pos x="106" y="378"/>
                </a:cxn>
                <a:cxn ang="0">
                  <a:pos x="283" y="378"/>
                </a:cxn>
                <a:cxn ang="0">
                  <a:pos x="269" y="446"/>
                </a:cxn>
                <a:cxn ang="0">
                  <a:pos x="0" y="446"/>
                </a:cxn>
                <a:cxn ang="0">
                  <a:pos x="94" y="0"/>
                </a:cxn>
              </a:cxnLst>
              <a:rect l="0" t="0" r="r" b="b"/>
              <a:pathLst>
                <a:path w="359" h="446">
                  <a:moveTo>
                    <a:pt x="94" y="0"/>
                  </a:moveTo>
                  <a:lnTo>
                    <a:pt x="359" y="0"/>
                  </a:lnTo>
                  <a:lnTo>
                    <a:pt x="347" y="71"/>
                  </a:lnTo>
                  <a:lnTo>
                    <a:pt x="170" y="71"/>
                  </a:lnTo>
                  <a:lnTo>
                    <a:pt x="146" y="182"/>
                  </a:lnTo>
                  <a:lnTo>
                    <a:pt x="304" y="182"/>
                  </a:lnTo>
                  <a:lnTo>
                    <a:pt x="290" y="250"/>
                  </a:lnTo>
                  <a:lnTo>
                    <a:pt x="132" y="250"/>
                  </a:lnTo>
                  <a:lnTo>
                    <a:pt x="106" y="378"/>
                  </a:lnTo>
                  <a:lnTo>
                    <a:pt x="283" y="378"/>
                  </a:lnTo>
                  <a:lnTo>
                    <a:pt x="269" y="446"/>
                  </a:lnTo>
                  <a:lnTo>
                    <a:pt x="0" y="446"/>
                  </a:lnTo>
                  <a:lnTo>
                    <a:pt x="9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p:cNvSpPr>
            <p:nvPr/>
          </p:nvSpPr>
          <p:spPr bwMode="auto">
            <a:xfrm>
              <a:off x="3001971" y="3783022"/>
              <a:ext cx="555625" cy="536577"/>
            </a:xfrm>
            <a:custGeom>
              <a:avLst/>
              <a:gdLst/>
              <a:ahLst/>
              <a:cxnLst>
                <a:cxn ang="0">
                  <a:pos x="26" y="24"/>
                </a:cxn>
                <a:cxn ang="0">
                  <a:pos x="30" y="4"/>
                </a:cxn>
                <a:cxn ang="0">
                  <a:pos x="65" y="4"/>
                </a:cxn>
                <a:cxn ang="0">
                  <a:pos x="63" y="17"/>
                </a:cxn>
                <a:cxn ang="0">
                  <a:pos x="63" y="17"/>
                </a:cxn>
                <a:cxn ang="0">
                  <a:pos x="103" y="0"/>
                </a:cxn>
                <a:cxn ang="0">
                  <a:pos x="148" y="45"/>
                </a:cxn>
                <a:cxn ang="0">
                  <a:pos x="144" y="76"/>
                </a:cxn>
                <a:cxn ang="0">
                  <a:pos x="129" y="143"/>
                </a:cxn>
                <a:cxn ang="0">
                  <a:pos x="93" y="143"/>
                </a:cxn>
                <a:cxn ang="0">
                  <a:pos x="106" y="77"/>
                </a:cxn>
                <a:cxn ang="0">
                  <a:pos x="111" y="48"/>
                </a:cxn>
                <a:cxn ang="0">
                  <a:pos x="91" y="29"/>
                </a:cxn>
                <a:cxn ang="0">
                  <a:pos x="52" y="73"/>
                </a:cxn>
                <a:cxn ang="0">
                  <a:pos x="37" y="143"/>
                </a:cxn>
                <a:cxn ang="0">
                  <a:pos x="0" y="143"/>
                </a:cxn>
                <a:cxn ang="0">
                  <a:pos x="26" y="24"/>
                </a:cxn>
              </a:cxnLst>
              <a:rect l="0" t="0" r="r" b="b"/>
              <a:pathLst>
                <a:path w="148" h="143">
                  <a:moveTo>
                    <a:pt x="26" y="24"/>
                  </a:moveTo>
                  <a:cubicBezTo>
                    <a:pt x="28" y="15"/>
                    <a:pt x="29" y="8"/>
                    <a:pt x="30" y="4"/>
                  </a:cubicBezTo>
                  <a:cubicBezTo>
                    <a:pt x="65" y="4"/>
                    <a:pt x="65" y="4"/>
                    <a:pt x="65" y="4"/>
                  </a:cubicBezTo>
                  <a:cubicBezTo>
                    <a:pt x="63" y="17"/>
                    <a:pt x="63" y="17"/>
                    <a:pt x="63" y="17"/>
                  </a:cubicBezTo>
                  <a:cubicBezTo>
                    <a:pt x="63" y="17"/>
                    <a:pt x="63" y="17"/>
                    <a:pt x="63" y="17"/>
                  </a:cubicBezTo>
                  <a:cubicBezTo>
                    <a:pt x="73" y="8"/>
                    <a:pt x="87" y="0"/>
                    <a:pt x="103" y="0"/>
                  </a:cubicBezTo>
                  <a:cubicBezTo>
                    <a:pt x="130" y="0"/>
                    <a:pt x="148" y="18"/>
                    <a:pt x="148" y="45"/>
                  </a:cubicBezTo>
                  <a:cubicBezTo>
                    <a:pt x="148" y="56"/>
                    <a:pt x="146" y="67"/>
                    <a:pt x="144" y="76"/>
                  </a:cubicBezTo>
                  <a:cubicBezTo>
                    <a:pt x="129" y="143"/>
                    <a:pt x="129" y="143"/>
                    <a:pt x="129" y="143"/>
                  </a:cubicBezTo>
                  <a:cubicBezTo>
                    <a:pt x="93" y="143"/>
                    <a:pt x="93" y="143"/>
                    <a:pt x="93" y="143"/>
                  </a:cubicBezTo>
                  <a:cubicBezTo>
                    <a:pt x="106" y="77"/>
                    <a:pt x="106" y="77"/>
                    <a:pt x="106" y="77"/>
                  </a:cubicBezTo>
                  <a:cubicBezTo>
                    <a:pt x="108" y="68"/>
                    <a:pt x="111" y="59"/>
                    <a:pt x="111" y="48"/>
                  </a:cubicBezTo>
                  <a:cubicBezTo>
                    <a:pt x="111" y="37"/>
                    <a:pt x="102" y="29"/>
                    <a:pt x="91" y="29"/>
                  </a:cubicBezTo>
                  <a:cubicBezTo>
                    <a:pt x="65" y="29"/>
                    <a:pt x="56" y="52"/>
                    <a:pt x="52" y="73"/>
                  </a:cubicBezTo>
                  <a:cubicBezTo>
                    <a:pt x="37" y="143"/>
                    <a:pt x="37" y="143"/>
                    <a:pt x="37" y="143"/>
                  </a:cubicBezTo>
                  <a:cubicBezTo>
                    <a:pt x="0" y="143"/>
                    <a:pt x="0" y="143"/>
                    <a:pt x="0" y="143"/>
                  </a:cubicBezTo>
                  <a:lnTo>
                    <a:pt x="26"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EditPoints="1"/>
            </p:cNvSpPr>
            <p:nvPr/>
          </p:nvSpPr>
          <p:spPr bwMode="auto">
            <a:xfrm>
              <a:off x="3602044" y="3783022"/>
              <a:ext cx="514350" cy="550864"/>
            </a:xfrm>
            <a:custGeom>
              <a:avLst/>
              <a:gdLst/>
              <a:ahLst/>
              <a:cxnLst>
                <a:cxn ang="0">
                  <a:pos x="35" y="85"/>
                </a:cxn>
                <a:cxn ang="0">
                  <a:pos x="74" y="120"/>
                </a:cxn>
                <a:cxn ang="0">
                  <a:pos x="117" y="110"/>
                </a:cxn>
                <a:cxn ang="0">
                  <a:pos x="112" y="139"/>
                </a:cxn>
                <a:cxn ang="0">
                  <a:pos x="68" y="147"/>
                </a:cxn>
                <a:cxn ang="0">
                  <a:pos x="0" y="86"/>
                </a:cxn>
                <a:cxn ang="0">
                  <a:pos x="80" y="0"/>
                </a:cxn>
                <a:cxn ang="0">
                  <a:pos x="137" y="54"/>
                </a:cxn>
                <a:cxn ang="0">
                  <a:pos x="134" y="85"/>
                </a:cxn>
                <a:cxn ang="0">
                  <a:pos x="35" y="85"/>
                </a:cxn>
                <a:cxn ang="0">
                  <a:pos x="102" y="60"/>
                </a:cxn>
                <a:cxn ang="0">
                  <a:pos x="102" y="50"/>
                </a:cxn>
                <a:cxn ang="0">
                  <a:pos x="79" y="27"/>
                </a:cxn>
                <a:cxn ang="0">
                  <a:pos x="40" y="60"/>
                </a:cxn>
                <a:cxn ang="0">
                  <a:pos x="102" y="60"/>
                </a:cxn>
              </a:cxnLst>
              <a:rect l="0" t="0" r="r" b="b"/>
              <a:pathLst>
                <a:path w="137" h="147">
                  <a:moveTo>
                    <a:pt x="35" y="85"/>
                  </a:moveTo>
                  <a:cubicBezTo>
                    <a:pt x="35" y="111"/>
                    <a:pt x="49" y="120"/>
                    <a:pt x="74" y="120"/>
                  </a:cubicBezTo>
                  <a:cubicBezTo>
                    <a:pt x="89" y="120"/>
                    <a:pt x="103" y="116"/>
                    <a:pt x="117" y="110"/>
                  </a:cubicBezTo>
                  <a:cubicBezTo>
                    <a:pt x="112" y="139"/>
                    <a:pt x="112" y="139"/>
                    <a:pt x="112" y="139"/>
                  </a:cubicBezTo>
                  <a:cubicBezTo>
                    <a:pt x="98" y="143"/>
                    <a:pt x="83" y="147"/>
                    <a:pt x="68" y="147"/>
                  </a:cubicBezTo>
                  <a:cubicBezTo>
                    <a:pt x="28" y="147"/>
                    <a:pt x="0" y="127"/>
                    <a:pt x="0" y="86"/>
                  </a:cubicBezTo>
                  <a:cubicBezTo>
                    <a:pt x="0" y="42"/>
                    <a:pt x="34" y="0"/>
                    <a:pt x="80" y="0"/>
                  </a:cubicBezTo>
                  <a:cubicBezTo>
                    <a:pt x="114" y="0"/>
                    <a:pt x="137" y="18"/>
                    <a:pt x="137" y="54"/>
                  </a:cubicBezTo>
                  <a:cubicBezTo>
                    <a:pt x="137" y="64"/>
                    <a:pt x="136" y="75"/>
                    <a:pt x="134" y="85"/>
                  </a:cubicBezTo>
                  <a:lnTo>
                    <a:pt x="35" y="85"/>
                  </a:lnTo>
                  <a:close/>
                  <a:moveTo>
                    <a:pt x="102" y="60"/>
                  </a:moveTo>
                  <a:cubicBezTo>
                    <a:pt x="102" y="57"/>
                    <a:pt x="102" y="54"/>
                    <a:pt x="102" y="50"/>
                  </a:cubicBezTo>
                  <a:cubicBezTo>
                    <a:pt x="102" y="35"/>
                    <a:pt x="94" y="27"/>
                    <a:pt x="79" y="27"/>
                  </a:cubicBezTo>
                  <a:cubicBezTo>
                    <a:pt x="57" y="27"/>
                    <a:pt x="47" y="41"/>
                    <a:pt x="40" y="60"/>
                  </a:cubicBezTo>
                  <a:lnTo>
                    <a:pt x="102"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EditPoints="1"/>
            </p:cNvSpPr>
            <p:nvPr/>
          </p:nvSpPr>
          <p:spPr bwMode="auto">
            <a:xfrm>
              <a:off x="4486282" y="3783022"/>
              <a:ext cx="611186" cy="765176"/>
            </a:xfrm>
            <a:custGeom>
              <a:avLst/>
              <a:gdLst/>
              <a:ahLst/>
              <a:cxnLst>
                <a:cxn ang="0">
                  <a:pos x="9" y="165"/>
                </a:cxn>
                <a:cxn ang="0">
                  <a:pos x="53" y="175"/>
                </a:cxn>
                <a:cxn ang="0">
                  <a:pos x="106" y="117"/>
                </a:cxn>
                <a:cxn ang="0">
                  <a:pos x="106" y="117"/>
                </a:cxn>
                <a:cxn ang="0">
                  <a:pos x="59" y="143"/>
                </a:cxn>
                <a:cxn ang="0">
                  <a:pos x="10" y="84"/>
                </a:cxn>
                <a:cxn ang="0">
                  <a:pos x="81" y="0"/>
                </a:cxn>
                <a:cxn ang="0">
                  <a:pos x="124" y="24"/>
                </a:cxn>
                <a:cxn ang="0">
                  <a:pos x="128" y="4"/>
                </a:cxn>
                <a:cxn ang="0">
                  <a:pos x="163" y="4"/>
                </a:cxn>
                <a:cxn ang="0">
                  <a:pos x="158" y="23"/>
                </a:cxn>
                <a:cxn ang="0">
                  <a:pos x="136" y="128"/>
                </a:cxn>
                <a:cxn ang="0">
                  <a:pos x="56" y="204"/>
                </a:cxn>
                <a:cxn ang="0">
                  <a:pos x="0" y="194"/>
                </a:cxn>
                <a:cxn ang="0">
                  <a:pos x="9" y="165"/>
                </a:cxn>
                <a:cxn ang="0">
                  <a:pos x="86" y="29"/>
                </a:cxn>
                <a:cxn ang="0">
                  <a:pos x="48" y="84"/>
                </a:cxn>
                <a:cxn ang="0">
                  <a:pos x="71" y="115"/>
                </a:cxn>
                <a:cxn ang="0">
                  <a:pos x="112" y="58"/>
                </a:cxn>
                <a:cxn ang="0">
                  <a:pos x="86" y="29"/>
                </a:cxn>
              </a:cxnLst>
              <a:rect l="0" t="0" r="r" b="b"/>
              <a:pathLst>
                <a:path w="163" h="204">
                  <a:moveTo>
                    <a:pt x="9" y="165"/>
                  </a:moveTo>
                  <a:cubicBezTo>
                    <a:pt x="24" y="171"/>
                    <a:pt x="38" y="175"/>
                    <a:pt x="53" y="175"/>
                  </a:cubicBezTo>
                  <a:cubicBezTo>
                    <a:pt x="92" y="175"/>
                    <a:pt x="98" y="149"/>
                    <a:pt x="106" y="117"/>
                  </a:cubicBezTo>
                  <a:cubicBezTo>
                    <a:pt x="106" y="117"/>
                    <a:pt x="106" y="117"/>
                    <a:pt x="106" y="117"/>
                  </a:cubicBezTo>
                  <a:cubicBezTo>
                    <a:pt x="97" y="134"/>
                    <a:pt x="79" y="143"/>
                    <a:pt x="59" y="143"/>
                  </a:cubicBezTo>
                  <a:cubicBezTo>
                    <a:pt x="25" y="143"/>
                    <a:pt x="10" y="115"/>
                    <a:pt x="10" y="84"/>
                  </a:cubicBezTo>
                  <a:cubicBezTo>
                    <a:pt x="10" y="43"/>
                    <a:pt x="36" y="0"/>
                    <a:pt x="81" y="0"/>
                  </a:cubicBezTo>
                  <a:cubicBezTo>
                    <a:pt x="99" y="0"/>
                    <a:pt x="115" y="9"/>
                    <a:pt x="124" y="24"/>
                  </a:cubicBezTo>
                  <a:cubicBezTo>
                    <a:pt x="128" y="4"/>
                    <a:pt x="128" y="4"/>
                    <a:pt x="128" y="4"/>
                  </a:cubicBezTo>
                  <a:cubicBezTo>
                    <a:pt x="163" y="4"/>
                    <a:pt x="163" y="4"/>
                    <a:pt x="163" y="4"/>
                  </a:cubicBezTo>
                  <a:cubicBezTo>
                    <a:pt x="162" y="8"/>
                    <a:pt x="160" y="14"/>
                    <a:pt x="158" y="23"/>
                  </a:cubicBezTo>
                  <a:cubicBezTo>
                    <a:pt x="136" y="128"/>
                    <a:pt x="136" y="128"/>
                    <a:pt x="136" y="128"/>
                  </a:cubicBezTo>
                  <a:cubicBezTo>
                    <a:pt x="127" y="174"/>
                    <a:pt x="107" y="204"/>
                    <a:pt x="56" y="204"/>
                  </a:cubicBezTo>
                  <a:cubicBezTo>
                    <a:pt x="37" y="204"/>
                    <a:pt x="18" y="201"/>
                    <a:pt x="0" y="194"/>
                  </a:cubicBezTo>
                  <a:lnTo>
                    <a:pt x="9" y="165"/>
                  </a:lnTo>
                  <a:close/>
                  <a:moveTo>
                    <a:pt x="86" y="29"/>
                  </a:moveTo>
                  <a:cubicBezTo>
                    <a:pt x="60" y="29"/>
                    <a:pt x="48" y="63"/>
                    <a:pt x="48" y="84"/>
                  </a:cubicBezTo>
                  <a:cubicBezTo>
                    <a:pt x="48" y="101"/>
                    <a:pt x="55" y="115"/>
                    <a:pt x="71" y="115"/>
                  </a:cubicBezTo>
                  <a:cubicBezTo>
                    <a:pt x="100" y="115"/>
                    <a:pt x="112" y="85"/>
                    <a:pt x="112" y="58"/>
                  </a:cubicBezTo>
                  <a:cubicBezTo>
                    <a:pt x="112" y="42"/>
                    <a:pt x="103" y="29"/>
                    <a:pt x="86"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p:cNvSpPr>
            <p:nvPr/>
          </p:nvSpPr>
          <p:spPr bwMode="auto">
            <a:xfrm>
              <a:off x="5041907" y="3798896"/>
              <a:ext cx="663574" cy="749302"/>
            </a:xfrm>
            <a:custGeom>
              <a:avLst/>
              <a:gdLst/>
              <a:ahLst/>
              <a:cxnLst>
                <a:cxn ang="0">
                  <a:pos x="68" y="0"/>
                </a:cxn>
                <a:cxn ang="0">
                  <a:pos x="81" y="104"/>
                </a:cxn>
                <a:cxn ang="0">
                  <a:pos x="82" y="104"/>
                </a:cxn>
                <a:cxn ang="0">
                  <a:pos x="137" y="0"/>
                </a:cxn>
                <a:cxn ang="0">
                  <a:pos x="177" y="0"/>
                </a:cxn>
                <a:cxn ang="0">
                  <a:pos x="83" y="161"/>
                </a:cxn>
                <a:cxn ang="0">
                  <a:pos x="27" y="200"/>
                </a:cxn>
                <a:cxn ang="0">
                  <a:pos x="0" y="196"/>
                </a:cxn>
                <a:cxn ang="0">
                  <a:pos x="8" y="168"/>
                </a:cxn>
                <a:cxn ang="0">
                  <a:pos x="24" y="171"/>
                </a:cxn>
                <a:cxn ang="0">
                  <a:pos x="56" y="146"/>
                </a:cxn>
                <a:cxn ang="0">
                  <a:pos x="31" y="0"/>
                </a:cxn>
                <a:cxn ang="0">
                  <a:pos x="68" y="0"/>
                </a:cxn>
              </a:cxnLst>
              <a:rect l="0" t="0" r="r" b="b"/>
              <a:pathLst>
                <a:path w="177" h="200">
                  <a:moveTo>
                    <a:pt x="68" y="0"/>
                  </a:moveTo>
                  <a:cubicBezTo>
                    <a:pt x="81" y="104"/>
                    <a:pt x="81" y="104"/>
                    <a:pt x="81" y="104"/>
                  </a:cubicBezTo>
                  <a:cubicBezTo>
                    <a:pt x="82" y="104"/>
                    <a:pt x="82" y="104"/>
                    <a:pt x="82" y="104"/>
                  </a:cubicBezTo>
                  <a:cubicBezTo>
                    <a:pt x="137" y="0"/>
                    <a:pt x="137" y="0"/>
                    <a:pt x="137" y="0"/>
                  </a:cubicBezTo>
                  <a:cubicBezTo>
                    <a:pt x="177" y="0"/>
                    <a:pt x="177" y="0"/>
                    <a:pt x="177" y="0"/>
                  </a:cubicBezTo>
                  <a:cubicBezTo>
                    <a:pt x="83" y="161"/>
                    <a:pt x="83" y="161"/>
                    <a:pt x="83" y="161"/>
                  </a:cubicBezTo>
                  <a:cubicBezTo>
                    <a:pt x="72" y="180"/>
                    <a:pt x="58" y="200"/>
                    <a:pt x="27" y="200"/>
                  </a:cubicBezTo>
                  <a:cubicBezTo>
                    <a:pt x="18" y="200"/>
                    <a:pt x="9" y="198"/>
                    <a:pt x="0" y="196"/>
                  </a:cubicBezTo>
                  <a:cubicBezTo>
                    <a:pt x="8" y="168"/>
                    <a:pt x="8" y="168"/>
                    <a:pt x="8" y="168"/>
                  </a:cubicBezTo>
                  <a:cubicBezTo>
                    <a:pt x="12" y="170"/>
                    <a:pt x="17" y="171"/>
                    <a:pt x="24" y="171"/>
                  </a:cubicBezTo>
                  <a:cubicBezTo>
                    <a:pt x="35" y="171"/>
                    <a:pt x="43" y="166"/>
                    <a:pt x="56" y="146"/>
                  </a:cubicBezTo>
                  <a:cubicBezTo>
                    <a:pt x="31" y="0"/>
                    <a:pt x="31" y="0"/>
                    <a:pt x="31" y="0"/>
                  </a:cubicBez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8"/>
            <p:cNvSpPr>
              <a:spLocks/>
            </p:cNvSpPr>
            <p:nvPr/>
          </p:nvSpPr>
          <p:spPr bwMode="auto">
            <a:xfrm>
              <a:off x="4344998" y="2959107"/>
              <a:ext cx="438149" cy="550864"/>
            </a:xfrm>
            <a:custGeom>
              <a:avLst/>
              <a:gdLst/>
              <a:ahLst/>
              <a:cxnLst>
                <a:cxn ang="0">
                  <a:pos x="94" y="113"/>
                </a:cxn>
                <a:cxn ang="0">
                  <a:pos x="69" y="118"/>
                </a:cxn>
                <a:cxn ang="0">
                  <a:pos x="39" y="82"/>
                </a:cxn>
                <a:cxn ang="0">
                  <a:pos x="86" y="29"/>
                </a:cxn>
                <a:cxn ang="0">
                  <a:pos x="111" y="35"/>
                </a:cxn>
                <a:cxn ang="0">
                  <a:pos x="117" y="5"/>
                </a:cxn>
                <a:cxn ang="0">
                  <a:pos x="86" y="0"/>
                </a:cxn>
                <a:cxn ang="0">
                  <a:pos x="1" y="86"/>
                </a:cxn>
                <a:cxn ang="0">
                  <a:pos x="58" y="147"/>
                </a:cxn>
                <a:cxn ang="0">
                  <a:pos x="87" y="143"/>
                </a:cxn>
                <a:cxn ang="0">
                  <a:pos x="94" y="113"/>
                </a:cxn>
              </a:cxnLst>
              <a:rect l="0" t="0" r="r" b="b"/>
              <a:pathLst>
                <a:path w="117" h="147">
                  <a:moveTo>
                    <a:pt x="94" y="113"/>
                  </a:moveTo>
                  <a:cubicBezTo>
                    <a:pt x="85" y="117"/>
                    <a:pt x="76" y="118"/>
                    <a:pt x="69" y="118"/>
                  </a:cubicBezTo>
                  <a:cubicBezTo>
                    <a:pt x="44" y="118"/>
                    <a:pt x="38" y="100"/>
                    <a:pt x="39" y="82"/>
                  </a:cubicBezTo>
                  <a:cubicBezTo>
                    <a:pt x="40" y="56"/>
                    <a:pt x="57" y="29"/>
                    <a:pt x="86" y="29"/>
                  </a:cubicBezTo>
                  <a:cubicBezTo>
                    <a:pt x="95" y="29"/>
                    <a:pt x="104" y="31"/>
                    <a:pt x="111" y="35"/>
                  </a:cubicBezTo>
                  <a:cubicBezTo>
                    <a:pt x="117" y="5"/>
                    <a:pt x="117" y="5"/>
                    <a:pt x="117" y="5"/>
                  </a:cubicBezTo>
                  <a:cubicBezTo>
                    <a:pt x="108" y="2"/>
                    <a:pt x="97" y="0"/>
                    <a:pt x="86" y="0"/>
                  </a:cubicBezTo>
                  <a:cubicBezTo>
                    <a:pt x="36" y="0"/>
                    <a:pt x="2" y="38"/>
                    <a:pt x="1" y="86"/>
                  </a:cubicBezTo>
                  <a:cubicBezTo>
                    <a:pt x="0" y="123"/>
                    <a:pt x="22" y="147"/>
                    <a:pt x="58" y="147"/>
                  </a:cubicBezTo>
                  <a:cubicBezTo>
                    <a:pt x="68" y="147"/>
                    <a:pt x="78" y="146"/>
                    <a:pt x="87" y="143"/>
                  </a:cubicBezTo>
                  <a:lnTo>
                    <a:pt x="94" y="1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9"/>
            <p:cNvSpPr>
              <a:spLocks/>
            </p:cNvSpPr>
            <p:nvPr/>
          </p:nvSpPr>
          <p:spPr bwMode="auto">
            <a:xfrm>
              <a:off x="2660658" y="2774956"/>
              <a:ext cx="539751" cy="735014"/>
            </a:xfrm>
            <a:custGeom>
              <a:avLst/>
              <a:gdLst/>
              <a:ahLst/>
              <a:cxnLst>
                <a:cxn ang="0">
                  <a:pos x="95" y="30"/>
                </a:cxn>
                <a:cxn ang="0">
                  <a:pos x="135" y="39"/>
                </a:cxn>
                <a:cxn ang="0">
                  <a:pos x="144" y="8"/>
                </a:cxn>
                <a:cxn ang="0">
                  <a:pos x="95" y="0"/>
                </a:cxn>
                <a:cxn ang="0">
                  <a:pos x="24" y="57"/>
                </a:cxn>
                <a:cxn ang="0">
                  <a:pos x="89" y="136"/>
                </a:cxn>
                <a:cxn ang="0">
                  <a:pos x="52" y="166"/>
                </a:cxn>
                <a:cxn ang="0">
                  <a:pos x="7" y="153"/>
                </a:cxn>
                <a:cxn ang="0">
                  <a:pos x="0" y="186"/>
                </a:cxn>
                <a:cxn ang="0">
                  <a:pos x="50" y="196"/>
                </a:cxn>
                <a:cxn ang="0">
                  <a:pos x="128" y="132"/>
                </a:cxn>
                <a:cxn ang="0">
                  <a:pos x="64" y="51"/>
                </a:cxn>
                <a:cxn ang="0">
                  <a:pos x="95" y="30"/>
                </a:cxn>
              </a:cxnLst>
              <a:rect l="0" t="0" r="r" b="b"/>
              <a:pathLst>
                <a:path w="144" h="196">
                  <a:moveTo>
                    <a:pt x="95" y="30"/>
                  </a:moveTo>
                  <a:cubicBezTo>
                    <a:pt x="109" y="30"/>
                    <a:pt x="124" y="34"/>
                    <a:pt x="135" y="39"/>
                  </a:cubicBezTo>
                  <a:cubicBezTo>
                    <a:pt x="144" y="8"/>
                    <a:pt x="144" y="8"/>
                    <a:pt x="144" y="8"/>
                  </a:cubicBezTo>
                  <a:cubicBezTo>
                    <a:pt x="128" y="2"/>
                    <a:pt x="111" y="0"/>
                    <a:pt x="95" y="0"/>
                  </a:cubicBezTo>
                  <a:cubicBezTo>
                    <a:pt x="58" y="0"/>
                    <a:pt x="24" y="17"/>
                    <a:pt x="24" y="57"/>
                  </a:cubicBezTo>
                  <a:cubicBezTo>
                    <a:pt x="24" y="108"/>
                    <a:pt x="89" y="102"/>
                    <a:pt x="89" y="136"/>
                  </a:cubicBezTo>
                  <a:cubicBezTo>
                    <a:pt x="89" y="157"/>
                    <a:pt x="71" y="166"/>
                    <a:pt x="52" y="166"/>
                  </a:cubicBezTo>
                  <a:cubicBezTo>
                    <a:pt x="36" y="166"/>
                    <a:pt x="21" y="160"/>
                    <a:pt x="7" y="153"/>
                  </a:cubicBezTo>
                  <a:cubicBezTo>
                    <a:pt x="0" y="186"/>
                    <a:pt x="0" y="186"/>
                    <a:pt x="0" y="186"/>
                  </a:cubicBezTo>
                  <a:cubicBezTo>
                    <a:pt x="16" y="192"/>
                    <a:pt x="33" y="196"/>
                    <a:pt x="50" y="196"/>
                  </a:cubicBezTo>
                  <a:cubicBezTo>
                    <a:pt x="92" y="196"/>
                    <a:pt x="128" y="179"/>
                    <a:pt x="128" y="132"/>
                  </a:cubicBezTo>
                  <a:cubicBezTo>
                    <a:pt x="128" y="80"/>
                    <a:pt x="64" y="82"/>
                    <a:pt x="64" y="51"/>
                  </a:cubicBezTo>
                  <a:cubicBezTo>
                    <a:pt x="64" y="35"/>
                    <a:pt x="82" y="30"/>
                    <a:pt x="95"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20"/>
            <p:cNvSpPr>
              <a:spLocks/>
            </p:cNvSpPr>
            <p:nvPr/>
          </p:nvSpPr>
          <p:spPr bwMode="auto">
            <a:xfrm>
              <a:off x="5795974" y="2260606"/>
              <a:ext cx="911225" cy="1541464"/>
            </a:xfrm>
            <a:custGeom>
              <a:avLst/>
              <a:gdLst/>
              <a:ahLst/>
              <a:cxnLst>
                <a:cxn ang="0">
                  <a:pos x="2" y="16"/>
                </a:cxn>
                <a:cxn ang="0">
                  <a:pos x="0" y="17"/>
                </a:cxn>
                <a:cxn ang="0">
                  <a:pos x="182" y="186"/>
                </a:cxn>
                <a:cxn ang="0">
                  <a:pos x="17" y="410"/>
                </a:cxn>
                <a:cxn ang="0">
                  <a:pos x="59" y="408"/>
                </a:cxn>
                <a:cxn ang="0">
                  <a:pos x="227" y="184"/>
                </a:cxn>
                <a:cxn ang="0">
                  <a:pos x="2" y="16"/>
                </a:cxn>
              </a:cxnLst>
              <a:rect l="0" t="0" r="r" b="b"/>
              <a:pathLst>
                <a:path w="243" h="411">
                  <a:moveTo>
                    <a:pt x="2" y="16"/>
                  </a:moveTo>
                  <a:cubicBezTo>
                    <a:pt x="1" y="16"/>
                    <a:pt x="1" y="17"/>
                    <a:pt x="0" y="17"/>
                  </a:cubicBezTo>
                  <a:cubicBezTo>
                    <a:pt x="91" y="23"/>
                    <a:pt x="168" y="92"/>
                    <a:pt x="182" y="186"/>
                  </a:cubicBezTo>
                  <a:cubicBezTo>
                    <a:pt x="198" y="293"/>
                    <a:pt x="124" y="393"/>
                    <a:pt x="17" y="410"/>
                  </a:cubicBezTo>
                  <a:cubicBezTo>
                    <a:pt x="31" y="411"/>
                    <a:pt x="45" y="411"/>
                    <a:pt x="59" y="408"/>
                  </a:cubicBezTo>
                  <a:cubicBezTo>
                    <a:pt x="168" y="393"/>
                    <a:pt x="243" y="292"/>
                    <a:pt x="227" y="184"/>
                  </a:cubicBezTo>
                  <a:cubicBezTo>
                    <a:pt x="211" y="75"/>
                    <a:pt x="110" y="0"/>
                    <a:pt x="2"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21"/>
            <p:cNvSpPr>
              <a:spLocks/>
            </p:cNvSpPr>
            <p:nvPr/>
          </p:nvSpPr>
          <p:spPr bwMode="auto">
            <a:xfrm>
              <a:off x="5184783" y="2373316"/>
              <a:ext cx="1228725" cy="1133476"/>
            </a:xfrm>
            <a:custGeom>
              <a:avLst/>
              <a:gdLst/>
              <a:ahLst/>
              <a:cxnLst>
                <a:cxn ang="0">
                  <a:pos x="124" y="13"/>
                </a:cxn>
                <a:cxn ang="0">
                  <a:pos x="0" y="97"/>
                </a:cxn>
                <a:cxn ang="0">
                  <a:pos x="102" y="43"/>
                </a:cxn>
                <a:cxn ang="0">
                  <a:pos x="298" y="189"/>
                </a:cxn>
                <a:cxn ang="0">
                  <a:pos x="276" y="302"/>
                </a:cxn>
                <a:cxn ang="0">
                  <a:pos x="320" y="159"/>
                </a:cxn>
                <a:cxn ang="0">
                  <a:pos x="124" y="13"/>
                </a:cxn>
              </a:cxnLst>
              <a:rect l="0" t="0" r="r" b="b"/>
              <a:pathLst>
                <a:path w="328" h="302">
                  <a:moveTo>
                    <a:pt x="124" y="13"/>
                  </a:moveTo>
                  <a:cubicBezTo>
                    <a:pt x="70" y="21"/>
                    <a:pt x="26" y="53"/>
                    <a:pt x="0" y="97"/>
                  </a:cubicBezTo>
                  <a:cubicBezTo>
                    <a:pt x="26" y="69"/>
                    <a:pt x="61" y="49"/>
                    <a:pt x="102" y="43"/>
                  </a:cubicBezTo>
                  <a:cubicBezTo>
                    <a:pt x="196" y="29"/>
                    <a:pt x="284" y="95"/>
                    <a:pt x="298" y="189"/>
                  </a:cubicBezTo>
                  <a:cubicBezTo>
                    <a:pt x="304" y="229"/>
                    <a:pt x="295" y="269"/>
                    <a:pt x="276" y="302"/>
                  </a:cubicBezTo>
                  <a:cubicBezTo>
                    <a:pt x="310" y="265"/>
                    <a:pt x="328" y="213"/>
                    <a:pt x="320" y="159"/>
                  </a:cubicBezTo>
                  <a:cubicBezTo>
                    <a:pt x="306" y="65"/>
                    <a:pt x="218" y="0"/>
                    <a:pt x="124"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22"/>
            <p:cNvSpPr>
              <a:spLocks noEditPoints="1"/>
            </p:cNvSpPr>
            <p:nvPr/>
          </p:nvSpPr>
          <p:spPr bwMode="auto">
            <a:xfrm>
              <a:off x="5551487" y="4165601"/>
              <a:ext cx="157163" cy="157163"/>
            </a:xfrm>
            <a:custGeom>
              <a:avLst/>
              <a:gdLst/>
              <a:ahLst/>
              <a:cxnLst>
                <a:cxn ang="0">
                  <a:pos x="42" y="21"/>
                </a:cxn>
                <a:cxn ang="0">
                  <a:pos x="21" y="42"/>
                </a:cxn>
                <a:cxn ang="0">
                  <a:pos x="0" y="21"/>
                </a:cxn>
                <a:cxn ang="0">
                  <a:pos x="21" y="0"/>
                </a:cxn>
                <a:cxn ang="0">
                  <a:pos x="42" y="21"/>
                </a:cxn>
                <a:cxn ang="0">
                  <a:pos x="2" y="21"/>
                </a:cxn>
                <a:cxn ang="0">
                  <a:pos x="21" y="40"/>
                </a:cxn>
                <a:cxn ang="0">
                  <a:pos x="40" y="21"/>
                </a:cxn>
                <a:cxn ang="0">
                  <a:pos x="21" y="2"/>
                </a:cxn>
                <a:cxn ang="0">
                  <a:pos x="2" y="21"/>
                </a:cxn>
                <a:cxn ang="0">
                  <a:pos x="13" y="9"/>
                </a:cxn>
                <a:cxn ang="0">
                  <a:pos x="23" y="9"/>
                </a:cxn>
                <a:cxn ang="0">
                  <a:pos x="31" y="15"/>
                </a:cxn>
                <a:cxn ang="0">
                  <a:pos x="24" y="22"/>
                </a:cxn>
                <a:cxn ang="0">
                  <a:pos x="32" y="33"/>
                </a:cxn>
                <a:cxn ang="0">
                  <a:pos x="29" y="33"/>
                </a:cxn>
                <a:cxn ang="0">
                  <a:pos x="22" y="22"/>
                </a:cxn>
                <a:cxn ang="0">
                  <a:pos x="16" y="22"/>
                </a:cxn>
                <a:cxn ang="0">
                  <a:pos x="16" y="33"/>
                </a:cxn>
                <a:cxn ang="0">
                  <a:pos x="13" y="33"/>
                </a:cxn>
                <a:cxn ang="0">
                  <a:pos x="13" y="9"/>
                </a:cxn>
                <a:cxn ang="0">
                  <a:pos x="16" y="20"/>
                </a:cxn>
                <a:cxn ang="0">
                  <a:pos x="21" y="20"/>
                </a:cxn>
                <a:cxn ang="0">
                  <a:pos x="29" y="15"/>
                </a:cxn>
                <a:cxn ang="0">
                  <a:pos x="22" y="10"/>
                </a:cxn>
                <a:cxn ang="0">
                  <a:pos x="16" y="10"/>
                </a:cxn>
                <a:cxn ang="0">
                  <a:pos x="16" y="20"/>
                </a:cxn>
              </a:cxnLst>
              <a:rect l="0" t="0" r="r" b="b"/>
              <a:pathLst>
                <a:path w="42" h="42">
                  <a:moveTo>
                    <a:pt x="42" y="21"/>
                  </a:moveTo>
                  <a:cubicBezTo>
                    <a:pt x="42" y="33"/>
                    <a:pt x="33" y="42"/>
                    <a:pt x="21" y="42"/>
                  </a:cubicBezTo>
                  <a:cubicBezTo>
                    <a:pt x="9" y="42"/>
                    <a:pt x="0" y="33"/>
                    <a:pt x="0" y="21"/>
                  </a:cubicBezTo>
                  <a:cubicBezTo>
                    <a:pt x="0" y="9"/>
                    <a:pt x="9" y="0"/>
                    <a:pt x="21" y="0"/>
                  </a:cubicBezTo>
                  <a:cubicBezTo>
                    <a:pt x="33" y="0"/>
                    <a:pt x="42" y="9"/>
                    <a:pt x="42" y="21"/>
                  </a:cubicBezTo>
                  <a:close/>
                  <a:moveTo>
                    <a:pt x="2" y="21"/>
                  </a:moveTo>
                  <a:cubicBezTo>
                    <a:pt x="2" y="32"/>
                    <a:pt x="10" y="40"/>
                    <a:pt x="21" y="40"/>
                  </a:cubicBezTo>
                  <a:cubicBezTo>
                    <a:pt x="32" y="40"/>
                    <a:pt x="40" y="32"/>
                    <a:pt x="40" y="21"/>
                  </a:cubicBezTo>
                  <a:cubicBezTo>
                    <a:pt x="40" y="10"/>
                    <a:pt x="32" y="2"/>
                    <a:pt x="21" y="2"/>
                  </a:cubicBezTo>
                  <a:cubicBezTo>
                    <a:pt x="10" y="2"/>
                    <a:pt x="2" y="10"/>
                    <a:pt x="2" y="21"/>
                  </a:cubicBezTo>
                  <a:close/>
                  <a:moveTo>
                    <a:pt x="13" y="9"/>
                  </a:moveTo>
                  <a:cubicBezTo>
                    <a:pt x="23" y="9"/>
                    <a:pt x="23" y="9"/>
                    <a:pt x="23" y="9"/>
                  </a:cubicBezTo>
                  <a:cubicBezTo>
                    <a:pt x="28" y="9"/>
                    <a:pt x="31" y="11"/>
                    <a:pt x="31" y="15"/>
                  </a:cubicBezTo>
                  <a:cubicBezTo>
                    <a:pt x="31" y="19"/>
                    <a:pt x="28" y="21"/>
                    <a:pt x="24" y="22"/>
                  </a:cubicBezTo>
                  <a:cubicBezTo>
                    <a:pt x="32" y="33"/>
                    <a:pt x="32" y="33"/>
                    <a:pt x="32" y="33"/>
                  </a:cubicBezTo>
                  <a:cubicBezTo>
                    <a:pt x="29" y="33"/>
                    <a:pt x="29" y="33"/>
                    <a:pt x="29" y="33"/>
                  </a:cubicBezTo>
                  <a:cubicBezTo>
                    <a:pt x="22" y="22"/>
                    <a:pt x="22" y="22"/>
                    <a:pt x="22" y="22"/>
                  </a:cubicBezTo>
                  <a:cubicBezTo>
                    <a:pt x="16" y="22"/>
                    <a:pt x="16" y="22"/>
                    <a:pt x="16" y="22"/>
                  </a:cubicBezTo>
                  <a:cubicBezTo>
                    <a:pt x="16" y="33"/>
                    <a:pt x="16" y="33"/>
                    <a:pt x="16" y="33"/>
                  </a:cubicBezTo>
                  <a:cubicBezTo>
                    <a:pt x="13" y="33"/>
                    <a:pt x="13" y="33"/>
                    <a:pt x="13" y="33"/>
                  </a:cubicBezTo>
                  <a:lnTo>
                    <a:pt x="13" y="9"/>
                  </a:lnTo>
                  <a:close/>
                  <a:moveTo>
                    <a:pt x="16" y="20"/>
                  </a:moveTo>
                  <a:cubicBezTo>
                    <a:pt x="21" y="20"/>
                    <a:pt x="21" y="20"/>
                    <a:pt x="21" y="20"/>
                  </a:cubicBezTo>
                  <a:cubicBezTo>
                    <a:pt x="25" y="20"/>
                    <a:pt x="29" y="20"/>
                    <a:pt x="29" y="15"/>
                  </a:cubicBezTo>
                  <a:cubicBezTo>
                    <a:pt x="29" y="12"/>
                    <a:pt x="25" y="10"/>
                    <a:pt x="22" y="10"/>
                  </a:cubicBezTo>
                  <a:cubicBezTo>
                    <a:pt x="16" y="10"/>
                    <a:pt x="16" y="10"/>
                    <a:pt x="16" y="10"/>
                  </a:cubicBezTo>
                  <a:lnTo>
                    <a:pt x="16"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62" name="Picture 61" descr="dteLogo.png"/>
          <p:cNvPicPr>
            <a:picLocks noChangeAspect="1"/>
          </p:cNvPicPr>
          <p:nvPr/>
        </p:nvPicPr>
        <p:blipFill rotWithShape="1">
          <a:blip r:embed="rId9" cstate="print"/>
          <a:srcRect t="-26929"/>
          <a:stretch/>
        </p:blipFill>
        <p:spPr bwMode="black">
          <a:xfrm>
            <a:off x="6612702" y="228601"/>
            <a:ext cx="2257336" cy="644610"/>
          </a:xfrm>
          <a:prstGeom prst="rect">
            <a:avLst/>
          </a:prstGeom>
          <a:solidFill>
            <a:schemeClr val="tx2"/>
          </a:solidFill>
        </p:spPr>
      </p:pic>
      <p:pic>
        <p:nvPicPr>
          <p:cNvPr id="3074" name="Picture 2" descr="http://thinkenergy.org/wp-content/uploads/2011/11/DTE-LOGO-COLOR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197"/>
          <a:stretch/>
        </p:blipFill>
        <p:spPr bwMode="auto">
          <a:xfrm>
            <a:off x="2988130" y="1600200"/>
            <a:ext cx="2785050" cy="8349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6297" y="1529834"/>
            <a:ext cx="1981976" cy="798680"/>
          </a:xfrm>
          <a:prstGeom prst="rect">
            <a:avLst/>
          </a:prstGeom>
        </p:spPr>
        <p:txBody>
          <a:bodyPr wrap="square">
            <a:spAutoFit/>
          </a:bodyPr>
          <a:lstStyle/>
          <a:p>
            <a:pPr algn="ctr">
              <a:lnSpc>
                <a:spcPct val="85000"/>
              </a:lnSpc>
              <a:defRPr/>
            </a:pPr>
            <a:r>
              <a:rPr lang="en-US" dirty="0">
                <a:solidFill>
                  <a:srgbClr val="00B0F0"/>
                </a:solidFill>
              </a:rPr>
              <a:t>Strong, Stable and Growing </a:t>
            </a:r>
            <a:r>
              <a:rPr lang="en-US" dirty="0" smtClean="0">
                <a:solidFill>
                  <a:srgbClr val="00B0F0"/>
                </a:solidFill>
              </a:rPr>
              <a:t>Utilities</a:t>
            </a:r>
          </a:p>
          <a:p>
            <a:pPr algn="ctr">
              <a:lnSpc>
                <a:spcPct val="85000"/>
              </a:lnSpc>
              <a:defRPr/>
            </a:pPr>
            <a:r>
              <a:rPr lang="en-US" b="1" i="1" dirty="0" smtClean="0">
                <a:solidFill>
                  <a:srgbClr val="00B0F0"/>
                </a:solidFill>
              </a:rPr>
              <a:t>~80% of earnings</a:t>
            </a:r>
            <a:endParaRPr lang="en-US" b="1" i="1" dirty="0">
              <a:solidFill>
                <a:srgbClr val="00B0F0"/>
              </a:solidFill>
            </a:endParaRPr>
          </a:p>
        </p:txBody>
      </p:sp>
      <p:sp>
        <p:nvSpPr>
          <p:cNvPr id="65" name="Rectangle 64"/>
          <p:cNvSpPr/>
          <p:nvPr/>
        </p:nvSpPr>
        <p:spPr>
          <a:xfrm>
            <a:off x="6327084" y="1529834"/>
            <a:ext cx="2319028" cy="798680"/>
          </a:xfrm>
          <a:prstGeom prst="rect">
            <a:avLst/>
          </a:prstGeom>
        </p:spPr>
        <p:txBody>
          <a:bodyPr wrap="square">
            <a:spAutoFit/>
          </a:bodyPr>
          <a:lstStyle/>
          <a:p>
            <a:pPr algn="ctr">
              <a:lnSpc>
                <a:spcPct val="85000"/>
              </a:lnSpc>
              <a:defRPr/>
            </a:pPr>
            <a:r>
              <a:rPr lang="en-US" dirty="0">
                <a:solidFill>
                  <a:schemeClr val="accent6"/>
                </a:solidFill>
              </a:rPr>
              <a:t>Complementary </a:t>
            </a:r>
            <a:r>
              <a:rPr lang="en-US" dirty="0" smtClean="0">
                <a:solidFill>
                  <a:schemeClr val="accent6"/>
                </a:solidFill>
              </a:rPr>
              <a:t>   Non-Utility </a:t>
            </a:r>
            <a:r>
              <a:rPr lang="en-US" dirty="0">
                <a:solidFill>
                  <a:schemeClr val="accent6"/>
                </a:solidFill>
              </a:rPr>
              <a:t>Businesses</a:t>
            </a:r>
          </a:p>
          <a:p>
            <a:pPr algn="ctr">
              <a:lnSpc>
                <a:spcPct val="85000"/>
              </a:lnSpc>
              <a:defRPr/>
            </a:pPr>
            <a:r>
              <a:rPr lang="en-US" b="1" i="1" dirty="0" smtClean="0">
                <a:solidFill>
                  <a:schemeClr val="accent6"/>
                </a:solidFill>
              </a:rPr>
              <a:t>~20% of earnings</a:t>
            </a:r>
            <a:endParaRPr lang="en-US" b="1" i="1" dirty="0">
              <a:solidFill>
                <a:schemeClr val="accent6"/>
              </a:solidFill>
            </a:endParaRPr>
          </a:p>
        </p:txBody>
      </p:sp>
      <p:cxnSp>
        <p:nvCxnSpPr>
          <p:cNvPr id="8" name="Straight Connector 7"/>
          <p:cNvCxnSpPr/>
          <p:nvPr/>
        </p:nvCxnSpPr>
        <p:spPr>
          <a:xfrm>
            <a:off x="7391400" y="2328514"/>
            <a:ext cx="0" cy="508178"/>
          </a:xfrm>
          <a:prstGeom prst="line">
            <a:avLst/>
          </a:prstGeom>
          <a:solidFill>
            <a:schemeClr val="accent6">
              <a:lumMod val="20000"/>
              <a:lumOff val="80000"/>
            </a:schemeClr>
          </a:solid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a:off x="1524000" y="2328481"/>
            <a:ext cx="0" cy="508178"/>
          </a:xfrm>
          <a:prstGeom prst="line">
            <a:avLst/>
          </a:prstGeom>
          <a:solidFill>
            <a:schemeClr val="accent5">
              <a:lumMod val="20000"/>
              <a:lumOff val="80000"/>
            </a:schemeClr>
          </a:solid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3191303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7" descr="1201-16029_SE NA Trans-Storage Map_Jan-03-12.png"/>
          <p:cNvPicPr>
            <a:picLocks noChangeAspect="1"/>
          </p:cNvPicPr>
          <p:nvPr/>
        </p:nvPicPr>
        <p:blipFill rotWithShape="1">
          <a:blip r:embed="rId3" cstate="print"/>
          <a:srcRect l="2601" t="90" b="3952"/>
          <a:stretch/>
        </p:blipFill>
        <p:spPr bwMode="gray">
          <a:xfrm>
            <a:off x="-8295" y="1317657"/>
            <a:ext cx="7134225" cy="5540343"/>
          </a:xfrm>
          <a:prstGeom prst="rect">
            <a:avLst/>
          </a:prstGeom>
          <a:noFill/>
          <a:ln w="9525">
            <a:noFill/>
            <a:miter lim="800000"/>
            <a:headEnd/>
            <a:tailEnd/>
          </a:ln>
        </p:spPr>
      </p:pic>
      <p:sp>
        <p:nvSpPr>
          <p:cNvPr id="20485" name="Title 1"/>
          <p:cNvSpPr>
            <a:spLocks noGrp="1"/>
          </p:cNvSpPr>
          <p:nvPr>
            <p:ph type="title"/>
          </p:nvPr>
        </p:nvSpPr>
        <p:spPr/>
        <p:txBody>
          <a:bodyPr/>
          <a:lstStyle/>
          <a:p>
            <a:r>
              <a:rPr lang="en-US" dirty="0" smtClean="0"/>
              <a:t>Appalachian Shale Supply</a:t>
            </a:r>
          </a:p>
        </p:txBody>
      </p:sp>
      <p:sp>
        <p:nvSpPr>
          <p:cNvPr id="43" name="Slide Number Placeholder 42"/>
          <p:cNvSpPr>
            <a:spLocks noGrp="1"/>
          </p:cNvSpPr>
          <p:nvPr>
            <p:ph type="sldNum" sz="quarter" idx="4294967295"/>
          </p:nvPr>
        </p:nvSpPr>
        <p:spPr>
          <a:xfrm>
            <a:off x="8494059" y="6469250"/>
            <a:ext cx="403412" cy="365125"/>
          </a:xfrm>
          <a:prstGeom prst="rect">
            <a:avLst/>
          </a:prstGeom>
        </p:spPr>
        <p:txBody>
          <a:bodyPr/>
          <a:lstStyle/>
          <a:p>
            <a:fld id="{8F30F094-4E91-4E2E-911E-667F01D926F3}" type="slidenum">
              <a:rPr lang="en-US" smtClean="0"/>
              <a:pPr/>
              <a:t>6</a:t>
            </a:fld>
            <a:endParaRPr lang="en-US" dirty="0"/>
          </a:p>
        </p:txBody>
      </p:sp>
      <p:sp>
        <p:nvSpPr>
          <p:cNvPr id="46" name="Freeform 45"/>
          <p:cNvSpPr/>
          <p:nvPr/>
        </p:nvSpPr>
        <p:spPr bwMode="blackWhite">
          <a:xfrm rot="19146237" flipV="1">
            <a:off x="3941807" y="2027597"/>
            <a:ext cx="1813279" cy="483165"/>
          </a:xfrm>
          <a:custGeom>
            <a:avLst/>
            <a:gdLst>
              <a:gd name="connsiteX0" fmla="*/ 0 w 2656573"/>
              <a:gd name="connsiteY0" fmla="*/ 28876 h 1010652"/>
              <a:gd name="connsiteX1" fmla="*/ 2040556 w 2656573"/>
              <a:gd name="connsiteY1" fmla="*/ 404261 h 1010652"/>
              <a:gd name="connsiteX2" fmla="*/ 1934678 w 2656573"/>
              <a:gd name="connsiteY2" fmla="*/ 0 h 1010652"/>
              <a:gd name="connsiteX3" fmla="*/ 2656573 w 2656573"/>
              <a:gd name="connsiteY3" fmla="*/ 606391 h 1010652"/>
              <a:gd name="connsiteX4" fmla="*/ 1905802 w 2656573"/>
              <a:gd name="connsiteY4" fmla="*/ 1010652 h 1010652"/>
              <a:gd name="connsiteX5" fmla="*/ 2040556 w 2656573"/>
              <a:gd name="connsiteY5" fmla="*/ 616017 h 1010652"/>
              <a:gd name="connsiteX6" fmla="*/ 0 w 2656573"/>
              <a:gd name="connsiteY6" fmla="*/ 28876 h 1010652"/>
              <a:gd name="connsiteX0" fmla="*/ 0 w 2656573"/>
              <a:gd name="connsiteY0" fmla="*/ 0 h 981776"/>
              <a:gd name="connsiteX1" fmla="*/ 2040556 w 2656573"/>
              <a:gd name="connsiteY1" fmla="*/ 375385 h 981776"/>
              <a:gd name="connsiteX2" fmla="*/ 2027722 w 2656573"/>
              <a:gd name="connsiteY2" fmla="*/ 163629 h 981776"/>
              <a:gd name="connsiteX3" fmla="*/ 2656573 w 2656573"/>
              <a:gd name="connsiteY3" fmla="*/ 577515 h 981776"/>
              <a:gd name="connsiteX4" fmla="*/ 1905802 w 2656573"/>
              <a:gd name="connsiteY4" fmla="*/ 981776 h 981776"/>
              <a:gd name="connsiteX5" fmla="*/ 2040556 w 2656573"/>
              <a:gd name="connsiteY5" fmla="*/ 587141 h 981776"/>
              <a:gd name="connsiteX6" fmla="*/ 0 w 2656573"/>
              <a:gd name="connsiteY6" fmla="*/ 0 h 981776"/>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51522 w 2656573"/>
              <a:gd name="connsiteY4" fmla="*/ 773229 h 801259"/>
              <a:gd name="connsiteX5" fmla="*/ 2040556 w 2656573"/>
              <a:gd name="connsiteY5" fmla="*/ 587141 h 801259"/>
              <a:gd name="connsiteX6" fmla="*/ 0 w 2656573"/>
              <a:gd name="connsiteY6" fmla="*/ 0 h 80125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85503 w 2656573"/>
              <a:gd name="connsiteY4" fmla="*/ 778378 h 801259"/>
              <a:gd name="connsiteX5" fmla="*/ 2040556 w 2656573"/>
              <a:gd name="connsiteY5" fmla="*/ 587141 h 801259"/>
              <a:gd name="connsiteX6" fmla="*/ 0 w 2656573"/>
              <a:gd name="connsiteY6" fmla="*/ 0 h 801259"/>
              <a:gd name="connsiteX0" fmla="*/ 0 w 2656573"/>
              <a:gd name="connsiteY0" fmla="*/ 0 h 832151"/>
              <a:gd name="connsiteX1" fmla="*/ 2040556 w 2656573"/>
              <a:gd name="connsiteY1" fmla="*/ 375385 h 832151"/>
              <a:gd name="connsiteX2" fmla="*/ 2027722 w 2656573"/>
              <a:gd name="connsiteY2" fmla="*/ 16362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56573"/>
              <a:gd name="connsiteY0" fmla="*/ 0 h 832151"/>
              <a:gd name="connsiteX1" fmla="*/ 2040556 w 2656573"/>
              <a:gd name="connsiteY1" fmla="*/ 375385 h 832151"/>
              <a:gd name="connsiteX2" fmla="*/ 2064792 w 2656573"/>
              <a:gd name="connsiteY2" fmla="*/ 20378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19503"/>
              <a:gd name="connsiteY0" fmla="*/ 0 h 832151"/>
              <a:gd name="connsiteX1" fmla="*/ 2040556 w 2619503"/>
              <a:gd name="connsiteY1" fmla="*/ 375385 h 832151"/>
              <a:gd name="connsiteX2" fmla="*/ 2064792 w 2619503"/>
              <a:gd name="connsiteY2" fmla="*/ 203789 h 832151"/>
              <a:gd name="connsiteX3" fmla="*/ 2619503 w 2619503"/>
              <a:gd name="connsiteY3" fmla="*/ 548683 h 832151"/>
              <a:gd name="connsiteX4" fmla="*/ 1985503 w 2619503"/>
              <a:gd name="connsiteY4" fmla="*/ 778378 h 832151"/>
              <a:gd name="connsiteX5" fmla="*/ 2034378 w 2619503"/>
              <a:gd name="connsiteY5" fmla="*/ 618033 h 832151"/>
              <a:gd name="connsiteX6" fmla="*/ 0 w 2619503"/>
              <a:gd name="connsiteY6" fmla="*/ 0 h 832151"/>
              <a:gd name="connsiteX0" fmla="*/ 0 w 2619503"/>
              <a:gd name="connsiteY0" fmla="*/ 0 h 838329"/>
              <a:gd name="connsiteX1" fmla="*/ 2040556 w 2619503"/>
              <a:gd name="connsiteY1" fmla="*/ 375385 h 838329"/>
              <a:gd name="connsiteX2" fmla="*/ 2064792 w 2619503"/>
              <a:gd name="connsiteY2" fmla="*/ 203789 h 838329"/>
              <a:gd name="connsiteX3" fmla="*/ 2619503 w 2619503"/>
              <a:gd name="connsiteY3" fmla="*/ 548683 h 838329"/>
              <a:gd name="connsiteX4" fmla="*/ 1985503 w 2619503"/>
              <a:gd name="connsiteY4" fmla="*/ 778378 h 838329"/>
              <a:gd name="connsiteX5" fmla="*/ 2012754 w 2619503"/>
              <a:gd name="connsiteY5" fmla="*/ 624211 h 838329"/>
              <a:gd name="connsiteX6" fmla="*/ 0 w 2619503"/>
              <a:gd name="connsiteY6" fmla="*/ 0 h 838329"/>
              <a:gd name="connsiteX0" fmla="*/ 0 w 2639068"/>
              <a:gd name="connsiteY0" fmla="*/ 0 h 838329"/>
              <a:gd name="connsiteX1" fmla="*/ 2040556 w 2639068"/>
              <a:gd name="connsiteY1" fmla="*/ 375385 h 838329"/>
              <a:gd name="connsiteX2" fmla="*/ 2064792 w 2639068"/>
              <a:gd name="connsiteY2" fmla="*/ 203789 h 838329"/>
              <a:gd name="connsiteX3" fmla="*/ 2639068 w 2639068"/>
              <a:gd name="connsiteY3" fmla="*/ 447769 h 838329"/>
              <a:gd name="connsiteX4" fmla="*/ 1985503 w 2639068"/>
              <a:gd name="connsiteY4" fmla="*/ 778378 h 838329"/>
              <a:gd name="connsiteX5" fmla="*/ 2012754 w 2639068"/>
              <a:gd name="connsiteY5" fmla="*/ 624211 h 838329"/>
              <a:gd name="connsiteX6" fmla="*/ 0 w 2639068"/>
              <a:gd name="connsiteY6" fmla="*/ 0 h 838329"/>
              <a:gd name="connsiteX0" fmla="*/ 1 w 2662332"/>
              <a:gd name="connsiteY0" fmla="*/ 0 h 653680"/>
              <a:gd name="connsiteX1" fmla="*/ 2063820 w 2662332"/>
              <a:gd name="connsiteY1" fmla="*/ 190736 h 653680"/>
              <a:gd name="connsiteX2" fmla="*/ 2088056 w 2662332"/>
              <a:gd name="connsiteY2" fmla="*/ 19140 h 653680"/>
              <a:gd name="connsiteX3" fmla="*/ 2662332 w 2662332"/>
              <a:gd name="connsiteY3" fmla="*/ 263120 h 653680"/>
              <a:gd name="connsiteX4" fmla="*/ 2008767 w 2662332"/>
              <a:gd name="connsiteY4" fmla="*/ 593729 h 653680"/>
              <a:gd name="connsiteX5" fmla="*/ 2036018 w 2662332"/>
              <a:gd name="connsiteY5" fmla="*/ 439562 h 653680"/>
              <a:gd name="connsiteX6" fmla="*/ 1 w 2662332"/>
              <a:gd name="connsiteY6" fmla="*/ 0 h 653680"/>
              <a:gd name="connsiteX0" fmla="*/ 0 w 2662331"/>
              <a:gd name="connsiteY0" fmla="*/ 0 h 653680"/>
              <a:gd name="connsiteX1" fmla="*/ 2063819 w 2662331"/>
              <a:gd name="connsiteY1" fmla="*/ 190736 h 653680"/>
              <a:gd name="connsiteX2" fmla="*/ 2088055 w 2662331"/>
              <a:gd name="connsiteY2" fmla="*/ 19140 h 653680"/>
              <a:gd name="connsiteX3" fmla="*/ 2662331 w 2662331"/>
              <a:gd name="connsiteY3" fmla="*/ 263120 h 653680"/>
              <a:gd name="connsiteX4" fmla="*/ 2008766 w 2662331"/>
              <a:gd name="connsiteY4" fmla="*/ 593729 h 653680"/>
              <a:gd name="connsiteX5" fmla="*/ 2036017 w 2662331"/>
              <a:gd name="connsiteY5" fmla="*/ 439562 h 653680"/>
              <a:gd name="connsiteX6" fmla="*/ 0 w 2662331"/>
              <a:gd name="connsiteY6" fmla="*/ 0 h 653680"/>
              <a:gd name="connsiteX0" fmla="*/ 0 w 2488472"/>
              <a:gd name="connsiteY0" fmla="*/ 1 h 842390"/>
              <a:gd name="connsiteX1" fmla="*/ 1889960 w 2488472"/>
              <a:gd name="connsiteY1" fmla="*/ 379446 h 842390"/>
              <a:gd name="connsiteX2" fmla="*/ 1914196 w 2488472"/>
              <a:gd name="connsiteY2" fmla="*/ 207850 h 842390"/>
              <a:gd name="connsiteX3" fmla="*/ 2488472 w 2488472"/>
              <a:gd name="connsiteY3" fmla="*/ 451830 h 842390"/>
              <a:gd name="connsiteX4" fmla="*/ 1834907 w 2488472"/>
              <a:gd name="connsiteY4" fmla="*/ 782439 h 842390"/>
              <a:gd name="connsiteX5" fmla="*/ 1862158 w 2488472"/>
              <a:gd name="connsiteY5" fmla="*/ 628272 h 842390"/>
              <a:gd name="connsiteX6" fmla="*/ 0 w 2488472"/>
              <a:gd name="connsiteY6" fmla="*/ 1 h 842390"/>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3390918"/>
              <a:gd name="connsiteY0" fmla="*/ 0 h 1270009"/>
              <a:gd name="connsiteX1" fmla="*/ 2157324 w 3390918"/>
              <a:gd name="connsiteY1" fmla="*/ 807065 h 1270009"/>
              <a:gd name="connsiteX2" fmla="*/ 2181560 w 3390918"/>
              <a:gd name="connsiteY2" fmla="*/ 635469 h 1270009"/>
              <a:gd name="connsiteX3" fmla="*/ 3390918 w 3390918"/>
              <a:gd name="connsiteY3" fmla="*/ 701279 h 1270009"/>
              <a:gd name="connsiteX4" fmla="*/ 2102271 w 3390918"/>
              <a:gd name="connsiteY4" fmla="*/ 1210058 h 1270009"/>
              <a:gd name="connsiteX5" fmla="*/ 2129522 w 3390918"/>
              <a:gd name="connsiteY5" fmla="*/ 1055891 h 1270009"/>
              <a:gd name="connsiteX6" fmla="*/ 0 w 3390918"/>
              <a:gd name="connsiteY6" fmla="*/ 0 h 127000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129522 w 3390918"/>
              <a:gd name="connsiteY5" fmla="*/ 1055891 h 1424729"/>
              <a:gd name="connsiteX6" fmla="*/ 0 w 3390918"/>
              <a:gd name="connsiteY6" fmla="*/ 0 h 142472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157324 w 3390918"/>
              <a:gd name="connsiteY1" fmla="*/ 807065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789640 w 3380157"/>
              <a:gd name="connsiteY5" fmla="*/ 861748 h 1320701"/>
              <a:gd name="connsiteX6" fmla="*/ 0 w 3380157"/>
              <a:gd name="connsiteY6" fmla="*/ 0 h 1320701"/>
              <a:gd name="connsiteX0" fmla="*/ 0 w 3380157"/>
              <a:gd name="connsiteY0" fmla="*/ 0 h 1075866"/>
              <a:gd name="connsiteX1" fmla="*/ 2379648 w 3380157"/>
              <a:gd name="connsiteY1" fmla="*/ 387165 h 1075866"/>
              <a:gd name="connsiteX2" fmla="*/ 2337378 w 3380157"/>
              <a:gd name="connsiteY2" fmla="*/ 21169 h 1075866"/>
              <a:gd name="connsiteX3" fmla="*/ 3380157 w 3380157"/>
              <a:gd name="connsiteY3" fmla="*/ 597251 h 1075866"/>
              <a:gd name="connsiteX4" fmla="*/ 2898642 w 3380157"/>
              <a:gd name="connsiteY4" fmla="*/ 1049223 h 1075866"/>
              <a:gd name="connsiteX5" fmla="*/ 2789640 w 3380157"/>
              <a:gd name="connsiteY5" fmla="*/ 861748 h 1075866"/>
              <a:gd name="connsiteX6" fmla="*/ 0 w 3380157"/>
              <a:gd name="connsiteY6" fmla="*/ 0 h 1075866"/>
              <a:gd name="connsiteX0" fmla="*/ 0 w 3380157"/>
              <a:gd name="connsiteY0" fmla="*/ 0 h 1075866"/>
              <a:gd name="connsiteX1" fmla="*/ 2836941 w 3380157"/>
              <a:gd name="connsiteY1" fmla="*/ 558670 h 1075866"/>
              <a:gd name="connsiteX2" fmla="*/ 2337378 w 3380157"/>
              <a:gd name="connsiteY2" fmla="*/ 21169 h 1075866"/>
              <a:gd name="connsiteX3" fmla="*/ 3380157 w 3380157"/>
              <a:gd name="connsiteY3" fmla="*/ 597251 h 1075866"/>
              <a:gd name="connsiteX4" fmla="*/ 2898642 w 3380157"/>
              <a:gd name="connsiteY4" fmla="*/ 1049223 h 1075866"/>
              <a:gd name="connsiteX5" fmla="*/ 2789640 w 3380157"/>
              <a:gd name="connsiteY5" fmla="*/ 861748 h 1075866"/>
              <a:gd name="connsiteX6" fmla="*/ 0 w 3380157"/>
              <a:gd name="connsiteY6" fmla="*/ 0 h 1075866"/>
              <a:gd name="connsiteX0" fmla="*/ 0 w 3380157"/>
              <a:gd name="connsiteY0" fmla="*/ 0 h 1075866"/>
              <a:gd name="connsiteX1" fmla="*/ 2836941 w 3380157"/>
              <a:gd name="connsiteY1" fmla="*/ 558670 h 1075866"/>
              <a:gd name="connsiteX2" fmla="*/ 2884173 w 3380157"/>
              <a:gd name="connsiteY2" fmla="*/ 365780 h 1075866"/>
              <a:gd name="connsiteX3" fmla="*/ 3380157 w 3380157"/>
              <a:gd name="connsiteY3" fmla="*/ 597251 h 1075866"/>
              <a:gd name="connsiteX4" fmla="*/ 2898642 w 3380157"/>
              <a:gd name="connsiteY4" fmla="*/ 1049223 h 1075866"/>
              <a:gd name="connsiteX5" fmla="*/ 2789640 w 3380157"/>
              <a:gd name="connsiteY5" fmla="*/ 861748 h 1075866"/>
              <a:gd name="connsiteX6" fmla="*/ 0 w 3380157"/>
              <a:gd name="connsiteY6" fmla="*/ 0 h 1075866"/>
              <a:gd name="connsiteX0" fmla="*/ 0 w 3380157"/>
              <a:gd name="connsiteY0" fmla="*/ 0 h 1075866"/>
              <a:gd name="connsiteX1" fmla="*/ 2836941 w 3380157"/>
              <a:gd name="connsiteY1" fmla="*/ 558670 h 1075866"/>
              <a:gd name="connsiteX2" fmla="*/ 2884173 w 3380157"/>
              <a:gd name="connsiteY2" fmla="*/ 365780 h 1075866"/>
              <a:gd name="connsiteX3" fmla="*/ 3380157 w 3380157"/>
              <a:gd name="connsiteY3" fmla="*/ 597251 h 1075866"/>
              <a:gd name="connsiteX4" fmla="*/ 2898642 w 3380157"/>
              <a:gd name="connsiteY4" fmla="*/ 1049223 h 1075866"/>
              <a:gd name="connsiteX5" fmla="*/ 2789640 w 3380157"/>
              <a:gd name="connsiteY5" fmla="*/ 861748 h 1075866"/>
              <a:gd name="connsiteX6" fmla="*/ 0 w 3380157"/>
              <a:gd name="connsiteY6" fmla="*/ 0 h 1075866"/>
              <a:gd name="connsiteX0" fmla="*/ 0 w 3380157"/>
              <a:gd name="connsiteY0" fmla="*/ 0 h 1089150"/>
              <a:gd name="connsiteX1" fmla="*/ 2836941 w 3380157"/>
              <a:gd name="connsiteY1" fmla="*/ 558670 h 1089150"/>
              <a:gd name="connsiteX2" fmla="*/ 2884173 w 3380157"/>
              <a:gd name="connsiteY2" fmla="*/ 365780 h 1089150"/>
              <a:gd name="connsiteX3" fmla="*/ 3380157 w 3380157"/>
              <a:gd name="connsiteY3" fmla="*/ 597251 h 1089150"/>
              <a:gd name="connsiteX4" fmla="*/ 2898642 w 3380157"/>
              <a:gd name="connsiteY4" fmla="*/ 1049223 h 1089150"/>
              <a:gd name="connsiteX5" fmla="*/ 2852598 w 3380157"/>
              <a:gd name="connsiteY5" fmla="*/ 875031 h 1089150"/>
              <a:gd name="connsiteX6" fmla="*/ 0 w 3380157"/>
              <a:gd name="connsiteY6" fmla="*/ 0 h 108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157" h="1089150">
                <a:moveTo>
                  <a:pt x="0" y="0"/>
                </a:moveTo>
                <a:cubicBezTo>
                  <a:pt x="560721" y="582435"/>
                  <a:pt x="2077024" y="794926"/>
                  <a:pt x="2836941" y="558670"/>
                </a:cubicBezTo>
                <a:lnTo>
                  <a:pt x="2884173" y="365780"/>
                </a:lnTo>
                <a:lnTo>
                  <a:pt x="3380157" y="597251"/>
                </a:lnTo>
                <a:lnTo>
                  <a:pt x="2898642" y="1049223"/>
                </a:lnTo>
                <a:lnTo>
                  <a:pt x="2852598" y="875031"/>
                </a:lnTo>
                <a:cubicBezTo>
                  <a:pt x="2222870" y="1089149"/>
                  <a:pt x="376512" y="869614"/>
                  <a:pt x="0" y="0"/>
                </a:cubicBezTo>
                <a:close/>
              </a:path>
            </a:pathLst>
          </a:custGeom>
          <a:solidFill>
            <a:srgbClr val="00B0F0">
              <a:alpha val="47059"/>
            </a:srgbClr>
          </a:solidFill>
          <a:ln w="12700">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en-US" dirty="0"/>
          </a:p>
        </p:txBody>
      </p:sp>
      <p:sp>
        <p:nvSpPr>
          <p:cNvPr id="47" name="Freeform 46"/>
          <p:cNvSpPr/>
          <p:nvPr/>
        </p:nvSpPr>
        <p:spPr bwMode="blackWhite">
          <a:xfrm flipV="1">
            <a:off x="3458805" y="3059595"/>
            <a:ext cx="894430" cy="276475"/>
          </a:xfrm>
          <a:custGeom>
            <a:avLst/>
            <a:gdLst>
              <a:gd name="connsiteX0" fmla="*/ 0 w 2656573"/>
              <a:gd name="connsiteY0" fmla="*/ 28876 h 1010652"/>
              <a:gd name="connsiteX1" fmla="*/ 2040556 w 2656573"/>
              <a:gd name="connsiteY1" fmla="*/ 404261 h 1010652"/>
              <a:gd name="connsiteX2" fmla="*/ 1934678 w 2656573"/>
              <a:gd name="connsiteY2" fmla="*/ 0 h 1010652"/>
              <a:gd name="connsiteX3" fmla="*/ 2656573 w 2656573"/>
              <a:gd name="connsiteY3" fmla="*/ 606391 h 1010652"/>
              <a:gd name="connsiteX4" fmla="*/ 1905802 w 2656573"/>
              <a:gd name="connsiteY4" fmla="*/ 1010652 h 1010652"/>
              <a:gd name="connsiteX5" fmla="*/ 2040556 w 2656573"/>
              <a:gd name="connsiteY5" fmla="*/ 616017 h 1010652"/>
              <a:gd name="connsiteX6" fmla="*/ 0 w 2656573"/>
              <a:gd name="connsiteY6" fmla="*/ 28876 h 1010652"/>
              <a:gd name="connsiteX0" fmla="*/ 0 w 2656573"/>
              <a:gd name="connsiteY0" fmla="*/ 0 h 981776"/>
              <a:gd name="connsiteX1" fmla="*/ 2040556 w 2656573"/>
              <a:gd name="connsiteY1" fmla="*/ 375385 h 981776"/>
              <a:gd name="connsiteX2" fmla="*/ 2027722 w 2656573"/>
              <a:gd name="connsiteY2" fmla="*/ 163629 h 981776"/>
              <a:gd name="connsiteX3" fmla="*/ 2656573 w 2656573"/>
              <a:gd name="connsiteY3" fmla="*/ 577515 h 981776"/>
              <a:gd name="connsiteX4" fmla="*/ 1905802 w 2656573"/>
              <a:gd name="connsiteY4" fmla="*/ 981776 h 981776"/>
              <a:gd name="connsiteX5" fmla="*/ 2040556 w 2656573"/>
              <a:gd name="connsiteY5" fmla="*/ 587141 h 981776"/>
              <a:gd name="connsiteX6" fmla="*/ 0 w 2656573"/>
              <a:gd name="connsiteY6" fmla="*/ 0 h 981776"/>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51522 w 2656573"/>
              <a:gd name="connsiteY4" fmla="*/ 773229 h 801259"/>
              <a:gd name="connsiteX5" fmla="*/ 2040556 w 2656573"/>
              <a:gd name="connsiteY5" fmla="*/ 587141 h 801259"/>
              <a:gd name="connsiteX6" fmla="*/ 0 w 2656573"/>
              <a:gd name="connsiteY6" fmla="*/ 0 h 80125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85503 w 2656573"/>
              <a:gd name="connsiteY4" fmla="*/ 778378 h 801259"/>
              <a:gd name="connsiteX5" fmla="*/ 2040556 w 2656573"/>
              <a:gd name="connsiteY5" fmla="*/ 587141 h 801259"/>
              <a:gd name="connsiteX6" fmla="*/ 0 w 2656573"/>
              <a:gd name="connsiteY6" fmla="*/ 0 h 801259"/>
              <a:gd name="connsiteX0" fmla="*/ 0 w 2656573"/>
              <a:gd name="connsiteY0" fmla="*/ 0 h 832151"/>
              <a:gd name="connsiteX1" fmla="*/ 2040556 w 2656573"/>
              <a:gd name="connsiteY1" fmla="*/ 375385 h 832151"/>
              <a:gd name="connsiteX2" fmla="*/ 2027722 w 2656573"/>
              <a:gd name="connsiteY2" fmla="*/ 16362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56573"/>
              <a:gd name="connsiteY0" fmla="*/ 0 h 832151"/>
              <a:gd name="connsiteX1" fmla="*/ 2040556 w 2656573"/>
              <a:gd name="connsiteY1" fmla="*/ 375385 h 832151"/>
              <a:gd name="connsiteX2" fmla="*/ 2064792 w 2656573"/>
              <a:gd name="connsiteY2" fmla="*/ 20378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19503"/>
              <a:gd name="connsiteY0" fmla="*/ 0 h 832151"/>
              <a:gd name="connsiteX1" fmla="*/ 2040556 w 2619503"/>
              <a:gd name="connsiteY1" fmla="*/ 375385 h 832151"/>
              <a:gd name="connsiteX2" fmla="*/ 2064792 w 2619503"/>
              <a:gd name="connsiteY2" fmla="*/ 203789 h 832151"/>
              <a:gd name="connsiteX3" fmla="*/ 2619503 w 2619503"/>
              <a:gd name="connsiteY3" fmla="*/ 548683 h 832151"/>
              <a:gd name="connsiteX4" fmla="*/ 1985503 w 2619503"/>
              <a:gd name="connsiteY4" fmla="*/ 778378 h 832151"/>
              <a:gd name="connsiteX5" fmla="*/ 2034378 w 2619503"/>
              <a:gd name="connsiteY5" fmla="*/ 618033 h 832151"/>
              <a:gd name="connsiteX6" fmla="*/ 0 w 2619503"/>
              <a:gd name="connsiteY6" fmla="*/ 0 h 832151"/>
              <a:gd name="connsiteX0" fmla="*/ 0 w 2619503"/>
              <a:gd name="connsiteY0" fmla="*/ 0 h 838329"/>
              <a:gd name="connsiteX1" fmla="*/ 2040556 w 2619503"/>
              <a:gd name="connsiteY1" fmla="*/ 375385 h 838329"/>
              <a:gd name="connsiteX2" fmla="*/ 2064792 w 2619503"/>
              <a:gd name="connsiteY2" fmla="*/ 203789 h 838329"/>
              <a:gd name="connsiteX3" fmla="*/ 2619503 w 2619503"/>
              <a:gd name="connsiteY3" fmla="*/ 548683 h 838329"/>
              <a:gd name="connsiteX4" fmla="*/ 1985503 w 2619503"/>
              <a:gd name="connsiteY4" fmla="*/ 778378 h 838329"/>
              <a:gd name="connsiteX5" fmla="*/ 2012754 w 2619503"/>
              <a:gd name="connsiteY5" fmla="*/ 624211 h 838329"/>
              <a:gd name="connsiteX6" fmla="*/ 0 w 2619503"/>
              <a:gd name="connsiteY6" fmla="*/ 0 h 838329"/>
              <a:gd name="connsiteX0" fmla="*/ 0 w 2639068"/>
              <a:gd name="connsiteY0" fmla="*/ 0 h 838329"/>
              <a:gd name="connsiteX1" fmla="*/ 2040556 w 2639068"/>
              <a:gd name="connsiteY1" fmla="*/ 375385 h 838329"/>
              <a:gd name="connsiteX2" fmla="*/ 2064792 w 2639068"/>
              <a:gd name="connsiteY2" fmla="*/ 203789 h 838329"/>
              <a:gd name="connsiteX3" fmla="*/ 2639068 w 2639068"/>
              <a:gd name="connsiteY3" fmla="*/ 447769 h 838329"/>
              <a:gd name="connsiteX4" fmla="*/ 1985503 w 2639068"/>
              <a:gd name="connsiteY4" fmla="*/ 778378 h 838329"/>
              <a:gd name="connsiteX5" fmla="*/ 2012754 w 2639068"/>
              <a:gd name="connsiteY5" fmla="*/ 624211 h 838329"/>
              <a:gd name="connsiteX6" fmla="*/ 0 w 2639068"/>
              <a:gd name="connsiteY6" fmla="*/ 0 h 838329"/>
              <a:gd name="connsiteX0" fmla="*/ 1 w 2662332"/>
              <a:gd name="connsiteY0" fmla="*/ 0 h 653680"/>
              <a:gd name="connsiteX1" fmla="*/ 2063820 w 2662332"/>
              <a:gd name="connsiteY1" fmla="*/ 190736 h 653680"/>
              <a:gd name="connsiteX2" fmla="*/ 2088056 w 2662332"/>
              <a:gd name="connsiteY2" fmla="*/ 19140 h 653680"/>
              <a:gd name="connsiteX3" fmla="*/ 2662332 w 2662332"/>
              <a:gd name="connsiteY3" fmla="*/ 263120 h 653680"/>
              <a:gd name="connsiteX4" fmla="*/ 2008767 w 2662332"/>
              <a:gd name="connsiteY4" fmla="*/ 593729 h 653680"/>
              <a:gd name="connsiteX5" fmla="*/ 2036018 w 2662332"/>
              <a:gd name="connsiteY5" fmla="*/ 439562 h 653680"/>
              <a:gd name="connsiteX6" fmla="*/ 1 w 2662332"/>
              <a:gd name="connsiteY6" fmla="*/ 0 h 653680"/>
              <a:gd name="connsiteX0" fmla="*/ 0 w 2662331"/>
              <a:gd name="connsiteY0" fmla="*/ 0 h 653680"/>
              <a:gd name="connsiteX1" fmla="*/ 2063819 w 2662331"/>
              <a:gd name="connsiteY1" fmla="*/ 190736 h 653680"/>
              <a:gd name="connsiteX2" fmla="*/ 2088055 w 2662331"/>
              <a:gd name="connsiteY2" fmla="*/ 19140 h 653680"/>
              <a:gd name="connsiteX3" fmla="*/ 2662331 w 2662331"/>
              <a:gd name="connsiteY3" fmla="*/ 263120 h 653680"/>
              <a:gd name="connsiteX4" fmla="*/ 2008766 w 2662331"/>
              <a:gd name="connsiteY4" fmla="*/ 593729 h 653680"/>
              <a:gd name="connsiteX5" fmla="*/ 2036017 w 2662331"/>
              <a:gd name="connsiteY5" fmla="*/ 439562 h 653680"/>
              <a:gd name="connsiteX6" fmla="*/ 0 w 2662331"/>
              <a:gd name="connsiteY6" fmla="*/ 0 h 653680"/>
              <a:gd name="connsiteX0" fmla="*/ 0 w 2488472"/>
              <a:gd name="connsiteY0" fmla="*/ 1 h 842390"/>
              <a:gd name="connsiteX1" fmla="*/ 1889960 w 2488472"/>
              <a:gd name="connsiteY1" fmla="*/ 379446 h 842390"/>
              <a:gd name="connsiteX2" fmla="*/ 1914196 w 2488472"/>
              <a:gd name="connsiteY2" fmla="*/ 207850 h 842390"/>
              <a:gd name="connsiteX3" fmla="*/ 2488472 w 2488472"/>
              <a:gd name="connsiteY3" fmla="*/ 451830 h 842390"/>
              <a:gd name="connsiteX4" fmla="*/ 1834907 w 2488472"/>
              <a:gd name="connsiteY4" fmla="*/ 782439 h 842390"/>
              <a:gd name="connsiteX5" fmla="*/ 1862158 w 2488472"/>
              <a:gd name="connsiteY5" fmla="*/ 628272 h 842390"/>
              <a:gd name="connsiteX6" fmla="*/ 0 w 2488472"/>
              <a:gd name="connsiteY6" fmla="*/ 1 h 842390"/>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3390918"/>
              <a:gd name="connsiteY0" fmla="*/ 0 h 1270009"/>
              <a:gd name="connsiteX1" fmla="*/ 2157324 w 3390918"/>
              <a:gd name="connsiteY1" fmla="*/ 807065 h 1270009"/>
              <a:gd name="connsiteX2" fmla="*/ 2181560 w 3390918"/>
              <a:gd name="connsiteY2" fmla="*/ 635469 h 1270009"/>
              <a:gd name="connsiteX3" fmla="*/ 3390918 w 3390918"/>
              <a:gd name="connsiteY3" fmla="*/ 701279 h 1270009"/>
              <a:gd name="connsiteX4" fmla="*/ 2102271 w 3390918"/>
              <a:gd name="connsiteY4" fmla="*/ 1210058 h 1270009"/>
              <a:gd name="connsiteX5" fmla="*/ 2129522 w 3390918"/>
              <a:gd name="connsiteY5" fmla="*/ 1055891 h 1270009"/>
              <a:gd name="connsiteX6" fmla="*/ 0 w 3390918"/>
              <a:gd name="connsiteY6" fmla="*/ 0 h 127000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129522 w 3390918"/>
              <a:gd name="connsiteY5" fmla="*/ 1055891 h 1424729"/>
              <a:gd name="connsiteX6" fmla="*/ 0 w 3390918"/>
              <a:gd name="connsiteY6" fmla="*/ 0 h 142472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157324 w 3390918"/>
              <a:gd name="connsiteY1" fmla="*/ 807065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157" h="1320701">
                <a:moveTo>
                  <a:pt x="0" y="0"/>
                </a:moveTo>
                <a:cubicBezTo>
                  <a:pt x="796252" y="458754"/>
                  <a:pt x="1619731" y="623421"/>
                  <a:pt x="2379648" y="387165"/>
                </a:cubicBezTo>
                <a:lnTo>
                  <a:pt x="2337378" y="21169"/>
                </a:lnTo>
                <a:lnTo>
                  <a:pt x="3380157" y="597251"/>
                </a:lnTo>
                <a:lnTo>
                  <a:pt x="2589675" y="1320701"/>
                </a:lnTo>
                <a:lnTo>
                  <a:pt x="2482746" y="989291"/>
                </a:lnTo>
                <a:cubicBezTo>
                  <a:pt x="1853018" y="1203409"/>
                  <a:pt x="376512" y="869614"/>
                  <a:pt x="0" y="0"/>
                </a:cubicBezTo>
                <a:close/>
              </a:path>
            </a:pathLst>
          </a:custGeom>
          <a:solidFill>
            <a:srgbClr val="00B0F0">
              <a:alpha val="47059"/>
            </a:srgbClr>
          </a:solidFill>
          <a:ln w="12700">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en-US" dirty="0"/>
          </a:p>
        </p:txBody>
      </p:sp>
      <p:sp>
        <p:nvSpPr>
          <p:cNvPr id="58" name="Freeform 57"/>
          <p:cNvSpPr/>
          <p:nvPr/>
        </p:nvSpPr>
        <p:spPr bwMode="blackWhite">
          <a:xfrm rot="17386842" flipH="1" flipV="1">
            <a:off x="1125690" y="3863920"/>
            <a:ext cx="2729157" cy="1170806"/>
          </a:xfrm>
          <a:custGeom>
            <a:avLst/>
            <a:gdLst>
              <a:gd name="connsiteX0" fmla="*/ 0 w 2656573"/>
              <a:gd name="connsiteY0" fmla="*/ 28876 h 1010652"/>
              <a:gd name="connsiteX1" fmla="*/ 2040556 w 2656573"/>
              <a:gd name="connsiteY1" fmla="*/ 404261 h 1010652"/>
              <a:gd name="connsiteX2" fmla="*/ 1934678 w 2656573"/>
              <a:gd name="connsiteY2" fmla="*/ 0 h 1010652"/>
              <a:gd name="connsiteX3" fmla="*/ 2656573 w 2656573"/>
              <a:gd name="connsiteY3" fmla="*/ 606391 h 1010652"/>
              <a:gd name="connsiteX4" fmla="*/ 1905802 w 2656573"/>
              <a:gd name="connsiteY4" fmla="*/ 1010652 h 1010652"/>
              <a:gd name="connsiteX5" fmla="*/ 2040556 w 2656573"/>
              <a:gd name="connsiteY5" fmla="*/ 616017 h 1010652"/>
              <a:gd name="connsiteX6" fmla="*/ 0 w 2656573"/>
              <a:gd name="connsiteY6" fmla="*/ 28876 h 1010652"/>
              <a:gd name="connsiteX0" fmla="*/ 0 w 2656573"/>
              <a:gd name="connsiteY0" fmla="*/ 0 h 981776"/>
              <a:gd name="connsiteX1" fmla="*/ 2040556 w 2656573"/>
              <a:gd name="connsiteY1" fmla="*/ 375385 h 981776"/>
              <a:gd name="connsiteX2" fmla="*/ 2027722 w 2656573"/>
              <a:gd name="connsiteY2" fmla="*/ 163629 h 981776"/>
              <a:gd name="connsiteX3" fmla="*/ 2656573 w 2656573"/>
              <a:gd name="connsiteY3" fmla="*/ 577515 h 981776"/>
              <a:gd name="connsiteX4" fmla="*/ 1905802 w 2656573"/>
              <a:gd name="connsiteY4" fmla="*/ 981776 h 981776"/>
              <a:gd name="connsiteX5" fmla="*/ 2040556 w 2656573"/>
              <a:gd name="connsiteY5" fmla="*/ 587141 h 981776"/>
              <a:gd name="connsiteX6" fmla="*/ 0 w 2656573"/>
              <a:gd name="connsiteY6" fmla="*/ 0 h 981776"/>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51522 w 2656573"/>
              <a:gd name="connsiteY4" fmla="*/ 773229 h 801259"/>
              <a:gd name="connsiteX5" fmla="*/ 2040556 w 2656573"/>
              <a:gd name="connsiteY5" fmla="*/ 587141 h 801259"/>
              <a:gd name="connsiteX6" fmla="*/ 0 w 2656573"/>
              <a:gd name="connsiteY6" fmla="*/ 0 h 80125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85503 w 2656573"/>
              <a:gd name="connsiteY4" fmla="*/ 778378 h 801259"/>
              <a:gd name="connsiteX5" fmla="*/ 2040556 w 2656573"/>
              <a:gd name="connsiteY5" fmla="*/ 587141 h 801259"/>
              <a:gd name="connsiteX6" fmla="*/ 0 w 2656573"/>
              <a:gd name="connsiteY6" fmla="*/ 0 h 801259"/>
              <a:gd name="connsiteX0" fmla="*/ 0 w 2656573"/>
              <a:gd name="connsiteY0" fmla="*/ 0 h 832151"/>
              <a:gd name="connsiteX1" fmla="*/ 2040556 w 2656573"/>
              <a:gd name="connsiteY1" fmla="*/ 375385 h 832151"/>
              <a:gd name="connsiteX2" fmla="*/ 2027722 w 2656573"/>
              <a:gd name="connsiteY2" fmla="*/ 16362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56573"/>
              <a:gd name="connsiteY0" fmla="*/ 0 h 832151"/>
              <a:gd name="connsiteX1" fmla="*/ 2040556 w 2656573"/>
              <a:gd name="connsiteY1" fmla="*/ 375385 h 832151"/>
              <a:gd name="connsiteX2" fmla="*/ 2064792 w 2656573"/>
              <a:gd name="connsiteY2" fmla="*/ 20378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19503"/>
              <a:gd name="connsiteY0" fmla="*/ 0 h 832151"/>
              <a:gd name="connsiteX1" fmla="*/ 2040556 w 2619503"/>
              <a:gd name="connsiteY1" fmla="*/ 375385 h 832151"/>
              <a:gd name="connsiteX2" fmla="*/ 2064792 w 2619503"/>
              <a:gd name="connsiteY2" fmla="*/ 203789 h 832151"/>
              <a:gd name="connsiteX3" fmla="*/ 2619503 w 2619503"/>
              <a:gd name="connsiteY3" fmla="*/ 548683 h 832151"/>
              <a:gd name="connsiteX4" fmla="*/ 1985503 w 2619503"/>
              <a:gd name="connsiteY4" fmla="*/ 778378 h 832151"/>
              <a:gd name="connsiteX5" fmla="*/ 2034378 w 2619503"/>
              <a:gd name="connsiteY5" fmla="*/ 618033 h 832151"/>
              <a:gd name="connsiteX6" fmla="*/ 0 w 2619503"/>
              <a:gd name="connsiteY6" fmla="*/ 0 h 832151"/>
              <a:gd name="connsiteX0" fmla="*/ 0 w 2619503"/>
              <a:gd name="connsiteY0" fmla="*/ 0 h 838329"/>
              <a:gd name="connsiteX1" fmla="*/ 2040556 w 2619503"/>
              <a:gd name="connsiteY1" fmla="*/ 375385 h 838329"/>
              <a:gd name="connsiteX2" fmla="*/ 2064792 w 2619503"/>
              <a:gd name="connsiteY2" fmla="*/ 203789 h 838329"/>
              <a:gd name="connsiteX3" fmla="*/ 2619503 w 2619503"/>
              <a:gd name="connsiteY3" fmla="*/ 548683 h 838329"/>
              <a:gd name="connsiteX4" fmla="*/ 1985503 w 2619503"/>
              <a:gd name="connsiteY4" fmla="*/ 778378 h 838329"/>
              <a:gd name="connsiteX5" fmla="*/ 2012754 w 2619503"/>
              <a:gd name="connsiteY5" fmla="*/ 624211 h 838329"/>
              <a:gd name="connsiteX6" fmla="*/ 0 w 2619503"/>
              <a:gd name="connsiteY6" fmla="*/ 0 h 838329"/>
              <a:gd name="connsiteX0" fmla="*/ 0 w 2639068"/>
              <a:gd name="connsiteY0" fmla="*/ 0 h 838329"/>
              <a:gd name="connsiteX1" fmla="*/ 2040556 w 2639068"/>
              <a:gd name="connsiteY1" fmla="*/ 375385 h 838329"/>
              <a:gd name="connsiteX2" fmla="*/ 2064792 w 2639068"/>
              <a:gd name="connsiteY2" fmla="*/ 203789 h 838329"/>
              <a:gd name="connsiteX3" fmla="*/ 2639068 w 2639068"/>
              <a:gd name="connsiteY3" fmla="*/ 447769 h 838329"/>
              <a:gd name="connsiteX4" fmla="*/ 1985503 w 2639068"/>
              <a:gd name="connsiteY4" fmla="*/ 778378 h 838329"/>
              <a:gd name="connsiteX5" fmla="*/ 2012754 w 2639068"/>
              <a:gd name="connsiteY5" fmla="*/ 624211 h 838329"/>
              <a:gd name="connsiteX6" fmla="*/ 0 w 2639068"/>
              <a:gd name="connsiteY6" fmla="*/ 0 h 838329"/>
              <a:gd name="connsiteX0" fmla="*/ 1 w 2662332"/>
              <a:gd name="connsiteY0" fmla="*/ 0 h 653680"/>
              <a:gd name="connsiteX1" fmla="*/ 2063820 w 2662332"/>
              <a:gd name="connsiteY1" fmla="*/ 190736 h 653680"/>
              <a:gd name="connsiteX2" fmla="*/ 2088056 w 2662332"/>
              <a:gd name="connsiteY2" fmla="*/ 19140 h 653680"/>
              <a:gd name="connsiteX3" fmla="*/ 2662332 w 2662332"/>
              <a:gd name="connsiteY3" fmla="*/ 263120 h 653680"/>
              <a:gd name="connsiteX4" fmla="*/ 2008767 w 2662332"/>
              <a:gd name="connsiteY4" fmla="*/ 593729 h 653680"/>
              <a:gd name="connsiteX5" fmla="*/ 2036018 w 2662332"/>
              <a:gd name="connsiteY5" fmla="*/ 439562 h 653680"/>
              <a:gd name="connsiteX6" fmla="*/ 1 w 2662332"/>
              <a:gd name="connsiteY6" fmla="*/ 0 h 653680"/>
              <a:gd name="connsiteX0" fmla="*/ 0 w 2662331"/>
              <a:gd name="connsiteY0" fmla="*/ 0 h 653680"/>
              <a:gd name="connsiteX1" fmla="*/ 2063819 w 2662331"/>
              <a:gd name="connsiteY1" fmla="*/ 190736 h 653680"/>
              <a:gd name="connsiteX2" fmla="*/ 2088055 w 2662331"/>
              <a:gd name="connsiteY2" fmla="*/ 19140 h 653680"/>
              <a:gd name="connsiteX3" fmla="*/ 2662331 w 2662331"/>
              <a:gd name="connsiteY3" fmla="*/ 263120 h 653680"/>
              <a:gd name="connsiteX4" fmla="*/ 2008766 w 2662331"/>
              <a:gd name="connsiteY4" fmla="*/ 593729 h 653680"/>
              <a:gd name="connsiteX5" fmla="*/ 2036017 w 2662331"/>
              <a:gd name="connsiteY5" fmla="*/ 439562 h 653680"/>
              <a:gd name="connsiteX6" fmla="*/ 0 w 2662331"/>
              <a:gd name="connsiteY6" fmla="*/ 0 h 653680"/>
              <a:gd name="connsiteX0" fmla="*/ 0 w 2488472"/>
              <a:gd name="connsiteY0" fmla="*/ 1 h 842390"/>
              <a:gd name="connsiteX1" fmla="*/ 1889960 w 2488472"/>
              <a:gd name="connsiteY1" fmla="*/ 379446 h 842390"/>
              <a:gd name="connsiteX2" fmla="*/ 1914196 w 2488472"/>
              <a:gd name="connsiteY2" fmla="*/ 207850 h 842390"/>
              <a:gd name="connsiteX3" fmla="*/ 2488472 w 2488472"/>
              <a:gd name="connsiteY3" fmla="*/ 451830 h 842390"/>
              <a:gd name="connsiteX4" fmla="*/ 1834907 w 2488472"/>
              <a:gd name="connsiteY4" fmla="*/ 782439 h 842390"/>
              <a:gd name="connsiteX5" fmla="*/ 1862158 w 2488472"/>
              <a:gd name="connsiteY5" fmla="*/ 628272 h 842390"/>
              <a:gd name="connsiteX6" fmla="*/ 0 w 2488472"/>
              <a:gd name="connsiteY6" fmla="*/ 1 h 842390"/>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3390918"/>
              <a:gd name="connsiteY0" fmla="*/ 0 h 1270009"/>
              <a:gd name="connsiteX1" fmla="*/ 2157324 w 3390918"/>
              <a:gd name="connsiteY1" fmla="*/ 807065 h 1270009"/>
              <a:gd name="connsiteX2" fmla="*/ 2181560 w 3390918"/>
              <a:gd name="connsiteY2" fmla="*/ 635469 h 1270009"/>
              <a:gd name="connsiteX3" fmla="*/ 3390918 w 3390918"/>
              <a:gd name="connsiteY3" fmla="*/ 701279 h 1270009"/>
              <a:gd name="connsiteX4" fmla="*/ 2102271 w 3390918"/>
              <a:gd name="connsiteY4" fmla="*/ 1210058 h 1270009"/>
              <a:gd name="connsiteX5" fmla="*/ 2129522 w 3390918"/>
              <a:gd name="connsiteY5" fmla="*/ 1055891 h 1270009"/>
              <a:gd name="connsiteX6" fmla="*/ 0 w 3390918"/>
              <a:gd name="connsiteY6" fmla="*/ 0 h 127000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129522 w 3390918"/>
              <a:gd name="connsiteY5" fmla="*/ 1055891 h 1424729"/>
              <a:gd name="connsiteX6" fmla="*/ 0 w 3390918"/>
              <a:gd name="connsiteY6" fmla="*/ 0 h 142472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157324 w 3390918"/>
              <a:gd name="connsiteY1" fmla="*/ 807065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2 w 5824498"/>
              <a:gd name="connsiteY0" fmla="*/ 0 h 2309139"/>
              <a:gd name="connsiteX1" fmla="*/ 4823989 w 5824498"/>
              <a:gd name="connsiteY1" fmla="*/ 1375603 h 2309139"/>
              <a:gd name="connsiteX2" fmla="*/ 4781719 w 5824498"/>
              <a:gd name="connsiteY2" fmla="*/ 1009607 h 2309139"/>
              <a:gd name="connsiteX3" fmla="*/ 5824498 w 5824498"/>
              <a:gd name="connsiteY3" fmla="*/ 1585689 h 2309139"/>
              <a:gd name="connsiteX4" fmla="*/ 5034016 w 5824498"/>
              <a:gd name="connsiteY4" fmla="*/ 2309139 h 2309139"/>
              <a:gd name="connsiteX5" fmla="*/ 4927087 w 5824498"/>
              <a:gd name="connsiteY5" fmla="*/ 1977729 h 2309139"/>
              <a:gd name="connsiteX6" fmla="*/ 2 w 5824498"/>
              <a:gd name="connsiteY6" fmla="*/ 0 h 2309139"/>
              <a:gd name="connsiteX0" fmla="*/ 2 w 5824498"/>
              <a:gd name="connsiteY0" fmla="*/ 0 h 2309139"/>
              <a:gd name="connsiteX1" fmla="*/ 4823989 w 5824498"/>
              <a:gd name="connsiteY1" fmla="*/ 1375603 h 2309139"/>
              <a:gd name="connsiteX2" fmla="*/ 4781719 w 5824498"/>
              <a:gd name="connsiteY2" fmla="*/ 1009607 h 2309139"/>
              <a:gd name="connsiteX3" fmla="*/ 5824498 w 5824498"/>
              <a:gd name="connsiteY3" fmla="*/ 1585689 h 2309139"/>
              <a:gd name="connsiteX4" fmla="*/ 5034016 w 5824498"/>
              <a:gd name="connsiteY4" fmla="*/ 2309139 h 2309139"/>
              <a:gd name="connsiteX5" fmla="*/ 4927087 w 5824498"/>
              <a:gd name="connsiteY5" fmla="*/ 1977729 h 2309139"/>
              <a:gd name="connsiteX6" fmla="*/ 2 w 5824498"/>
              <a:gd name="connsiteY6" fmla="*/ 0 h 2309139"/>
              <a:gd name="connsiteX0" fmla="*/ 2 w 5824498"/>
              <a:gd name="connsiteY0" fmla="*/ 0 h 2309139"/>
              <a:gd name="connsiteX1" fmla="*/ 4823989 w 5824498"/>
              <a:gd name="connsiteY1" fmla="*/ 1375603 h 2309139"/>
              <a:gd name="connsiteX2" fmla="*/ 4781719 w 5824498"/>
              <a:gd name="connsiteY2" fmla="*/ 1009607 h 2309139"/>
              <a:gd name="connsiteX3" fmla="*/ 5824498 w 5824498"/>
              <a:gd name="connsiteY3" fmla="*/ 1585689 h 2309139"/>
              <a:gd name="connsiteX4" fmla="*/ 5034016 w 5824498"/>
              <a:gd name="connsiteY4" fmla="*/ 2309139 h 2309139"/>
              <a:gd name="connsiteX5" fmla="*/ 4927087 w 5824498"/>
              <a:gd name="connsiteY5" fmla="*/ 1977729 h 2309139"/>
              <a:gd name="connsiteX6" fmla="*/ 2 w 5824498"/>
              <a:gd name="connsiteY6" fmla="*/ 0 h 2309139"/>
              <a:gd name="connsiteX0" fmla="*/ 2 w 5824498"/>
              <a:gd name="connsiteY0" fmla="*/ 0 h 2309139"/>
              <a:gd name="connsiteX1" fmla="*/ 4823989 w 5824498"/>
              <a:gd name="connsiteY1" fmla="*/ 1375603 h 2309139"/>
              <a:gd name="connsiteX2" fmla="*/ 4781719 w 5824498"/>
              <a:gd name="connsiteY2" fmla="*/ 1009607 h 2309139"/>
              <a:gd name="connsiteX3" fmla="*/ 5824498 w 5824498"/>
              <a:gd name="connsiteY3" fmla="*/ 1585689 h 2309139"/>
              <a:gd name="connsiteX4" fmla="*/ 5034016 w 5824498"/>
              <a:gd name="connsiteY4" fmla="*/ 2309139 h 2309139"/>
              <a:gd name="connsiteX5" fmla="*/ 4927087 w 5824498"/>
              <a:gd name="connsiteY5" fmla="*/ 1977729 h 2309139"/>
              <a:gd name="connsiteX6" fmla="*/ 2 w 5824498"/>
              <a:gd name="connsiteY6" fmla="*/ 0 h 2309139"/>
              <a:gd name="connsiteX0" fmla="*/ 0 w 5886054"/>
              <a:gd name="connsiteY0" fmla="*/ 0 h 2604037"/>
              <a:gd name="connsiteX1" fmla="*/ 4823987 w 5886054"/>
              <a:gd name="connsiteY1" fmla="*/ 1375603 h 2604037"/>
              <a:gd name="connsiteX2" fmla="*/ 4781717 w 5886054"/>
              <a:gd name="connsiteY2" fmla="*/ 1009607 h 2604037"/>
              <a:gd name="connsiteX3" fmla="*/ 5886054 w 5886054"/>
              <a:gd name="connsiteY3" fmla="*/ 2604037 h 2604037"/>
              <a:gd name="connsiteX4" fmla="*/ 5034014 w 5886054"/>
              <a:gd name="connsiteY4" fmla="*/ 2309139 h 2604037"/>
              <a:gd name="connsiteX5" fmla="*/ 4927085 w 5886054"/>
              <a:gd name="connsiteY5" fmla="*/ 1977729 h 2604037"/>
              <a:gd name="connsiteX6" fmla="*/ 0 w 5886054"/>
              <a:gd name="connsiteY6" fmla="*/ 0 h 2604037"/>
              <a:gd name="connsiteX0" fmla="*/ 0 w 5886054"/>
              <a:gd name="connsiteY0" fmla="*/ 0 h 2604037"/>
              <a:gd name="connsiteX1" fmla="*/ 4823987 w 5886054"/>
              <a:gd name="connsiteY1" fmla="*/ 1375603 h 2604037"/>
              <a:gd name="connsiteX2" fmla="*/ 4781717 w 5886054"/>
              <a:gd name="connsiteY2" fmla="*/ 1009607 h 2604037"/>
              <a:gd name="connsiteX3" fmla="*/ 5886054 w 5886054"/>
              <a:gd name="connsiteY3" fmla="*/ 2604037 h 2604037"/>
              <a:gd name="connsiteX4" fmla="*/ 5034238 w 5886054"/>
              <a:gd name="connsiteY4" fmla="*/ 2422682 h 2604037"/>
              <a:gd name="connsiteX5" fmla="*/ 4927085 w 5886054"/>
              <a:gd name="connsiteY5" fmla="*/ 1977729 h 2604037"/>
              <a:gd name="connsiteX6" fmla="*/ 0 w 5886054"/>
              <a:gd name="connsiteY6" fmla="*/ 0 h 2604037"/>
              <a:gd name="connsiteX0" fmla="*/ 0 w 5886054"/>
              <a:gd name="connsiteY0" fmla="*/ 0 h 2604037"/>
              <a:gd name="connsiteX1" fmla="*/ 4823987 w 5886054"/>
              <a:gd name="connsiteY1" fmla="*/ 1375603 h 2604037"/>
              <a:gd name="connsiteX2" fmla="*/ 5676903 w 5886054"/>
              <a:gd name="connsiteY2" fmla="*/ 1749223 h 2604037"/>
              <a:gd name="connsiteX3" fmla="*/ 5886054 w 5886054"/>
              <a:gd name="connsiteY3" fmla="*/ 2604037 h 2604037"/>
              <a:gd name="connsiteX4" fmla="*/ 5034238 w 5886054"/>
              <a:gd name="connsiteY4" fmla="*/ 2422682 h 2604037"/>
              <a:gd name="connsiteX5" fmla="*/ 4927085 w 5886054"/>
              <a:gd name="connsiteY5" fmla="*/ 1977729 h 2604037"/>
              <a:gd name="connsiteX6" fmla="*/ 0 w 5886054"/>
              <a:gd name="connsiteY6" fmla="*/ 0 h 2604037"/>
              <a:gd name="connsiteX0" fmla="*/ 0 w 5886054"/>
              <a:gd name="connsiteY0" fmla="*/ 0 h 2604037"/>
              <a:gd name="connsiteX1" fmla="*/ 5448343 w 5886054"/>
              <a:gd name="connsiteY1" fmla="*/ 1862588 h 2604037"/>
              <a:gd name="connsiteX2" fmla="*/ 5676903 w 5886054"/>
              <a:gd name="connsiteY2" fmla="*/ 1749223 h 2604037"/>
              <a:gd name="connsiteX3" fmla="*/ 5886054 w 5886054"/>
              <a:gd name="connsiteY3" fmla="*/ 2604037 h 2604037"/>
              <a:gd name="connsiteX4" fmla="*/ 5034238 w 5886054"/>
              <a:gd name="connsiteY4" fmla="*/ 2422682 h 2604037"/>
              <a:gd name="connsiteX5" fmla="*/ 4927085 w 5886054"/>
              <a:gd name="connsiteY5" fmla="*/ 1977729 h 2604037"/>
              <a:gd name="connsiteX6" fmla="*/ 0 w 5886054"/>
              <a:gd name="connsiteY6" fmla="*/ 0 h 2604037"/>
              <a:gd name="connsiteX0" fmla="*/ 0 w 5886054"/>
              <a:gd name="connsiteY0" fmla="*/ 0 h 2604037"/>
              <a:gd name="connsiteX1" fmla="*/ 5448343 w 5886054"/>
              <a:gd name="connsiteY1" fmla="*/ 1862588 h 2604037"/>
              <a:gd name="connsiteX2" fmla="*/ 5676903 w 5886054"/>
              <a:gd name="connsiteY2" fmla="*/ 1749223 h 2604037"/>
              <a:gd name="connsiteX3" fmla="*/ 5886054 w 5886054"/>
              <a:gd name="connsiteY3" fmla="*/ 2604037 h 2604037"/>
              <a:gd name="connsiteX4" fmla="*/ 5034238 w 5886054"/>
              <a:gd name="connsiteY4" fmla="*/ 2422682 h 2604037"/>
              <a:gd name="connsiteX5" fmla="*/ 4927085 w 5886054"/>
              <a:gd name="connsiteY5" fmla="*/ 1977729 h 2604037"/>
              <a:gd name="connsiteX6" fmla="*/ 0 w 5886054"/>
              <a:gd name="connsiteY6" fmla="*/ 0 h 2604037"/>
              <a:gd name="connsiteX0" fmla="*/ 0 w 5886054"/>
              <a:gd name="connsiteY0" fmla="*/ 0 h 2604037"/>
              <a:gd name="connsiteX1" fmla="*/ 5448343 w 5886054"/>
              <a:gd name="connsiteY1" fmla="*/ 1862588 h 2604037"/>
              <a:gd name="connsiteX2" fmla="*/ 5494409 w 5886054"/>
              <a:gd name="connsiteY2" fmla="*/ 1454417 h 2604037"/>
              <a:gd name="connsiteX3" fmla="*/ 5886054 w 5886054"/>
              <a:gd name="connsiteY3" fmla="*/ 2604037 h 2604037"/>
              <a:gd name="connsiteX4" fmla="*/ 5034238 w 5886054"/>
              <a:gd name="connsiteY4" fmla="*/ 2422682 h 2604037"/>
              <a:gd name="connsiteX5" fmla="*/ 4927085 w 5886054"/>
              <a:gd name="connsiteY5" fmla="*/ 1977729 h 2604037"/>
              <a:gd name="connsiteX6" fmla="*/ 0 w 5886054"/>
              <a:gd name="connsiteY6" fmla="*/ 0 h 2604037"/>
              <a:gd name="connsiteX0" fmla="*/ 0 w 5886054"/>
              <a:gd name="connsiteY0" fmla="*/ 0 h 2604037"/>
              <a:gd name="connsiteX1" fmla="*/ 5448343 w 5886054"/>
              <a:gd name="connsiteY1" fmla="*/ 1862588 h 2604037"/>
              <a:gd name="connsiteX2" fmla="*/ 5494409 w 5886054"/>
              <a:gd name="connsiteY2" fmla="*/ 1454417 h 2604037"/>
              <a:gd name="connsiteX3" fmla="*/ 5886054 w 5886054"/>
              <a:gd name="connsiteY3" fmla="*/ 2604037 h 2604037"/>
              <a:gd name="connsiteX4" fmla="*/ 5034238 w 5886054"/>
              <a:gd name="connsiteY4" fmla="*/ 2422682 h 2604037"/>
              <a:gd name="connsiteX5" fmla="*/ 5342366 w 5886054"/>
              <a:gd name="connsiteY5" fmla="*/ 2091279 h 2604037"/>
              <a:gd name="connsiteX6" fmla="*/ 0 w 5886054"/>
              <a:gd name="connsiteY6" fmla="*/ 0 h 2604037"/>
              <a:gd name="connsiteX0" fmla="*/ 0 w 5886054"/>
              <a:gd name="connsiteY0" fmla="*/ 0 h 2604037"/>
              <a:gd name="connsiteX1" fmla="*/ 5448343 w 5886054"/>
              <a:gd name="connsiteY1" fmla="*/ 1862588 h 2604037"/>
              <a:gd name="connsiteX2" fmla="*/ 5494409 w 5886054"/>
              <a:gd name="connsiteY2" fmla="*/ 1454417 h 2604037"/>
              <a:gd name="connsiteX3" fmla="*/ 5886054 w 5886054"/>
              <a:gd name="connsiteY3" fmla="*/ 2604037 h 2604037"/>
              <a:gd name="connsiteX4" fmla="*/ 5034238 w 5886054"/>
              <a:gd name="connsiteY4" fmla="*/ 2422682 h 2604037"/>
              <a:gd name="connsiteX5" fmla="*/ 5245378 w 5886054"/>
              <a:gd name="connsiteY5" fmla="*/ 2185630 h 2604037"/>
              <a:gd name="connsiteX6" fmla="*/ 0 w 5886054"/>
              <a:gd name="connsiteY6" fmla="*/ 0 h 2604037"/>
              <a:gd name="connsiteX0" fmla="*/ 0 w 5886054"/>
              <a:gd name="connsiteY0" fmla="*/ 0 h 2604037"/>
              <a:gd name="connsiteX1" fmla="*/ 5448343 w 5886054"/>
              <a:gd name="connsiteY1" fmla="*/ 1862588 h 2604037"/>
              <a:gd name="connsiteX2" fmla="*/ 5494409 w 5886054"/>
              <a:gd name="connsiteY2" fmla="*/ 1454417 h 2604037"/>
              <a:gd name="connsiteX3" fmla="*/ 5886054 w 5886054"/>
              <a:gd name="connsiteY3" fmla="*/ 2604037 h 2604037"/>
              <a:gd name="connsiteX4" fmla="*/ 5068287 w 5886054"/>
              <a:gd name="connsiteY4" fmla="*/ 2392799 h 2604037"/>
              <a:gd name="connsiteX5" fmla="*/ 5245378 w 5886054"/>
              <a:gd name="connsiteY5" fmla="*/ 2185630 h 2604037"/>
              <a:gd name="connsiteX6" fmla="*/ 0 w 5886054"/>
              <a:gd name="connsiteY6" fmla="*/ 0 h 2604037"/>
              <a:gd name="connsiteX0" fmla="*/ 0 w 5979451"/>
              <a:gd name="connsiteY0" fmla="*/ 0 h 2442133"/>
              <a:gd name="connsiteX1" fmla="*/ 5448343 w 5979451"/>
              <a:gd name="connsiteY1" fmla="*/ 1862588 h 2442133"/>
              <a:gd name="connsiteX2" fmla="*/ 5494409 w 5979451"/>
              <a:gd name="connsiteY2" fmla="*/ 1454417 h 2442133"/>
              <a:gd name="connsiteX3" fmla="*/ 5979451 w 5979451"/>
              <a:gd name="connsiteY3" fmla="*/ 2442134 h 2442133"/>
              <a:gd name="connsiteX4" fmla="*/ 5068287 w 5979451"/>
              <a:gd name="connsiteY4" fmla="*/ 2392799 h 2442133"/>
              <a:gd name="connsiteX5" fmla="*/ 5245378 w 5979451"/>
              <a:gd name="connsiteY5" fmla="*/ 2185630 h 2442133"/>
              <a:gd name="connsiteX6" fmla="*/ 0 w 5979451"/>
              <a:gd name="connsiteY6" fmla="*/ 0 h 2442133"/>
              <a:gd name="connsiteX0" fmla="*/ 0 w 5979451"/>
              <a:gd name="connsiteY0" fmla="*/ 0 h 2442135"/>
              <a:gd name="connsiteX1" fmla="*/ 5448343 w 5979451"/>
              <a:gd name="connsiteY1" fmla="*/ 1862588 h 2442135"/>
              <a:gd name="connsiteX2" fmla="*/ 5496549 w 5979451"/>
              <a:gd name="connsiteY2" fmla="*/ 1487379 h 2442135"/>
              <a:gd name="connsiteX3" fmla="*/ 5979451 w 5979451"/>
              <a:gd name="connsiteY3" fmla="*/ 2442134 h 2442135"/>
              <a:gd name="connsiteX4" fmla="*/ 5068287 w 5979451"/>
              <a:gd name="connsiteY4" fmla="*/ 2392799 h 2442135"/>
              <a:gd name="connsiteX5" fmla="*/ 5245378 w 5979451"/>
              <a:gd name="connsiteY5" fmla="*/ 2185630 h 2442135"/>
              <a:gd name="connsiteX6" fmla="*/ 0 w 5979451"/>
              <a:gd name="connsiteY6" fmla="*/ 0 h 2442135"/>
              <a:gd name="connsiteX0" fmla="*/ 0 w 5979451"/>
              <a:gd name="connsiteY0" fmla="*/ 0 h 2442133"/>
              <a:gd name="connsiteX1" fmla="*/ 5448343 w 5979451"/>
              <a:gd name="connsiteY1" fmla="*/ 1862588 h 2442133"/>
              <a:gd name="connsiteX2" fmla="*/ 5496549 w 5979451"/>
              <a:gd name="connsiteY2" fmla="*/ 1487379 h 2442133"/>
              <a:gd name="connsiteX3" fmla="*/ 5979451 w 5979451"/>
              <a:gd name="connsiteY3" fmla="*/ 2442134 h 2442133"/>
              <a:gd name="connsiteX4" fmla="*/ 5068287 w 5979451"/>
              <a:gd name="connsiteY4" fmla="*/ 2392799 h 2442133"/>
              <a:gd name="connsiteX5" fmla="*/ 5245378 w 5979451"/>
              <a:gd name="connsiteY5" fmla="*/ 2185630 h 2442133"/>
              <a:gd name="connsiteX6" fmla="*/ 0 w 5979451"/>
              <a:gd name="connsiteY6" fmla="*/ 0 h 2442133"/>
              <a:gd name="connsiteX0" fmla="*/ 0 w 5979451"/>
              <a:gd name="connsiteY0" fmla="*/ 0 h 2442135"/>
              <a:gd name="connsiteX1" fmla="*/ 5448343 w 5979451"/>
              <a:gd name="connsiteY1" fmla="*/ 1862588 h 2442135"/>
              <a:gd name="connsiteX2" fmla="*/ 5496549 w 5979451"/>
              <a:gd name="connsiteY2" fmla="*/ 1487379 h 2442135"/>
              <a:gd name="connsiteX3" fmla="*/ 5979451 w 5979451"/>
              <a:gd name="connsiteY3" fmla="*/ 2442134 h 2442135"/>
              <a:gd name="connsiteX4" fmla="*/ 5068287 w 5979451"/>
              <a:gd name="connsiteY4" fmla="*/ 2392799 h 2442135"/>
              <a:gd name="connsiteX5" fmla="*/ 5245378 w 5979451"/>
              <a:gd name="connsiteY5" fmla="*/ 2185630 h 2442135"/>
              <a:gd name="connsiteX6" fmla="*/ 0 w 5979451"/>
              <a:gd name="connsiteY6" fmla="*/ 0 h 2442135"/>
              <a:gd name="connsiteX0" fmla="*/ 0 w 5979451"/>
              <a:gd name="connsiteY0" fmla="*/ 0 h 2442133"/>
              <a:gd name="connsiteX1" fmla="*/ 5448343 w 5979451"/>
              <a:gd name="connsiteY1" fmla="*/ 1862588 h 2442133"/>
              <a:gd name="connsiteX2" fmla="*/ 5502921 w 5979451"/>
              <a:gd name="connsiteY2" fmla="*/ 1601168 h 2442133"/>
              <a:gd name="connsiteX3" fmla="*/ 5979451 w 5979451"/>
              <a:gd name="connsiteY3" fmla="*/ 2442134 h 2442133"/>
              <a:gd name="connsiteX4" fmla="*/ 5068287 w 5979451"/>
              <a:gd name="connsiteY4" fmla="*/ 2392799 h 2442133"/>
              <a:gd name="connsiteX5" fmla="*/ 5245378 w 5979451"/>
              <a:gd name="connsiteY5" fmla="*/ 2185630 h 2442133"/>
              <a:gd name="connsiteX6" fmla="*/ 0 w 5979451"/>
              <a:gd name="connsiteY6" fmla="*/ 0 h 2442133"/>
              <a:gd name="connsiteX0" fmla="*/ 0 w 5979451"/>
              <a:gd name="connsiteY0" fmla="*/ 0 h 2442135"/>
              <a:gd name="connsiteX1" fmla="*/ 5453167 w 5979451"/>
              <a:gd name="connsiteY1" fmla="*/ 1817362 h 2442135"/>
              <a:gd name="connsiteX2" fmla="*/ 5502921 w 5979451"/>
              <a:gd name="connsiteY2" fmla="*/ 1601168 h 2442135"/>
              <a:gd name="connsiteX3" fmla="*/ 5979451 w 5979451"/>
              <a:gd name="connsiteY3" fmla="*/ 2442134 h 2442135"/>
              <a:gd name="connsiteX4" fmla="*/ 5068287 w 5979451"/>
              <a:gd name="connsiteY4" fmla="*/ 2392799 h 2442135"/>
              <a:gd name="connsiteX5" fmla="*/ 5245378 w 5979451"/>
              <a:gd name="connsiteY5" fmla="*/ 2185630 h 2442135"/>
              <a:gd name="connsiteX6" fmla="*/ 0 w 5979451"/>
              <a:gd name="connsiteY6" fmla="*/ 0 h 2442135"/>
              <a:gd name="connsiteX0" fmla="*/ 0 w 5979451"/>
              <a:gd name="connsiteY0" fmla="*/ 0 h 2442133"/>
              <a:gd name="connsiteX1" fmla="*/ 5453167 w 5979451"/>
              <a:gd name="connsiteY1" fmla="*/ 1817362 h 2442133"/>
              <a:gd name="connsiteX2" fmla="*/ 5502921 w 5979451"/>
              <a:gd name="connsiteY2" fmla="*/ 1601168 h 2442133"/>
              <a:gd name="connsiteX3" fmla="*/ 5979451 w 5979451"/>
              <a:gd name="connsiteY3" fmla="*/ 2442134 h 2442133"/>
              <a:gd name="connsiteX4" fmla="*/ 5068287 w 5979451"/>
              <a:gd name="connsiteY4" fmla="*/ 2392799 h 2442133"/>
              <a:gd name="connsiteX5" fmla="*/ 5245378 w 5979451"/>
              <a:gd name="connsiteY5" fmla="*/ 2185630 h 2442133"/>
              <a:gd name="connsiteX6" fmla="*/ 0 w 5979451"/>
              <a:gd name="connsiteY6" fmla="*/ 0 h 2442133"/>
              <a:gd name="connsiteX0" fmla="*/ 0 w 5979451"/>
              <a:gd name="connsiteY0" fmla="*/ 0 h 2442135"/>
              <a:gd name="connsiteX1" fmla="*/ 5453167 w 5979451"/>
              <a:gd name="connsiteY1" fmla="*/ 1817362 h 2442135"/>
              <a:gd name="connsiteX2" fmla="*/ 5502921 w 5979451"/>
              <a:gd name="connsiteY2" fmla="*/ 1601168 h 2442135"/>
              <a:gd name="connsiteX3" fmla="*/ 5979451 w 5979451"/>
              <a:gd name="connsiteY3" fmla="*/ 2442134 h 2442135"/>
              <a:gd name="connsiteX4" fmla="*/ 5068287 w 5979451"/>
              <a:gd name="connsiteY4" fmla="*/ 2392799 h 2442135"/>
              <a:gd name="connsiteX5" fmla="*/ 5245378 w 5979451"/>
              <a:gd name="connsiteY5" fmla="*/ 2185630 h 2442135"/>
              <a:gd name="connsiteX6" fmla="*/ 0 w 5979451"/>
              <a:gd name="connsiteY6" fmla="*/ 0 h 2442135"/>
              <a:gd name="connsiteX0" fmla="*/ 0 w 5895488"/>
              <a:gd name="connsiteY0" fmla="*/ 0 h 2674661"/>
              <a:gd name="connsiteX1" fmla="*/ 5453167 w 5895488"/>
              <a:gd name="connsiteY1" fmla="*/ 1817362 h 2674661"/>
              <a:gd name="connsiteX2" fmla="*/ 5502921 w 5895488"/>
              <a:gd name="connsiteY2" fmla="*/ 1601168 h 2674661"/>
              <a:gd name="connsiteX3" fmla="*/ 5895488 w 5895488"/>
              <a:gd name="connsiteY3" fmla="*/ 2674660 h 2674661"/>
              <a:gd name="connsiteX4" fmla="*/ 5068287 w 5895488"/>
              <a:gd name="connsiteY4" fmla="*/ 2392799 h 2674661"/>
              <a:gd name="connsiteX5" fmla="*/ 5245378 w 5895488"/>
              <a:gd name="connsiteY5" fmla="*/ 2185630 h 2674661"/>
              <a:gd name="connsiteX6" fmla="*/ 0 w 5895488"/>
              <a:gd name="connsiteY6" fmla="*/ 0 h 2674661"/>
              <a:gd name="connsiteX0" fmla="*/ 0 w 5895488"/>
              <a:gd name="connsiteY0" fmla="*/ 0 h 2674659"/>
              <a:gd name="connsiteX1" fmla="*/ 5453167 w 5895488"/>
              <a:gd name="connsiteY1" fmla="*/ 1817362 h 2674659"/>
              <a:gd name="connsiteX2" fmla="*/ 5502921 w 5895488"/>
              <a:gd name="connsiteY2" fmla="*/ 1601168 h 2674659"/>
              <a:gd name="connsiteX3" fmla="*/ 5895488 w 5895488"/>
              <a:gd name="connsiteY3" fmla="*/ 2674660 h 2674659"/>
              <a:gd name="connsiteX4" fmla="*/ 5122637 w 5895488"/>
              <a:gd name="connsiteY4" fmla="*/ 2606402 h 2674659"/>
              <a:gd name="connsiteX5" fmla="*/ 5245378 w 5895488"/>
              <a:gd name="connsiteY5" fmla="*/ 2185630 h 2674659"/>
              <a:gd name="connsiteX6" fmla="*/ 0 w 5895488"/>
              <a:gd name="connsiteY6" fmla="*/ 0 h 2674659"/>
              <a:gd name="connsiteX0" fmla="*/ 0 w 5895488"/>
              <a:gd name="connsiteY0" fmla="*/ 0 h 2674661"/>
              <a:gd name="connsiteX1" fmla="*/ 5453167 w 5895488"/>
              <a:gd name="connsiteY1" fmla="*/ 1817362 h 2674661"/>
              <a:gd name="connsiteX2" fmla="*/ 5502921 w 5895488"/>
              <a:gd name="connsiteY2" fmla="*/ 1601168 h 2674661"/>
              <a:gd name="connsiteX3" fmla="*/ 5895488 w 5895488"/>
              <a:gd name="connsiteY3" fmla="*/ 2674660 h 2674661"/>
              <a:gd name="connsiteX4" fmla="*/ 5122637 w 5895488"/>
              <a:gd name="connsiteY4" fmla="*/ 2606402 h 2674661"/>
              <a:gd name="connsiteX5" fmla="*/ 5195501 w 5895488"/>
              <a:gd name="connsiteY5" fmla="*/ 2407199 h 2674661"/>
              <a:gd name="connsiteX6" fmla="*/ 0 w 5895488"/>
              <a:gd name="connsiteY6" fmla="*/ 0 h 2674661"/>
              <a:gd name="connsiteX0" fmla="*/ 0 w 5895488"/>
              <a:gd name="connsiteY0" fmla="*/ 0 h 2674659"/>
              <a:gd name="connsiteX1" fmla="*/ 5348835 w 5895488"/>
              <a:gd name="connsiteY1" fmla="*/ 2043174 h 2674659"/>
              <a:gd name="connsiteX2" fmla="*/ 5502921 w 5895488"/>
              <a:gd name="connsiteY2" fmla="*/ 1601168 h 2674659"/>
              <a:gd name="connsiteX3" fmla="*/ 5895488 w 5895488"/>
              <a:gd name="connsiteY3" fmla="*/ 2674660 h 2674659"/>
              <a:gd name="connsiteX4" fmla="*/ 5122637 w 5895488"/>
              <a:gd name="connsiteY4" fmla="*/ 2606402 h 2674659"/>
              <a:gd name="connsiteX5" fmla="*/ 5195501 w 5895488"/>
              <a:gd name="connsiteY5" fmla="*/ 2407199 h 2674659"/>
              <a:gd name="connsiteX6" fmla="*/ 0 w 5895488"/>
              <a:gd name="connsiteY6" fmla="*/ 0 h 2674659"/>
              <a:gd name="connsiteX0" fmla="*/ 0 w 5895488"/>
              <a:gd name="connsiteY0" fmla="*/ 0 h 2674661"/>
              <a:gd name="connsiteX1" fmla="*/ 5348835 w 5895488"/>
              <a:gd name="connsiteY1" fmla="*/ 2043174 h 2674661"/>
              <a:gd name="connsiteX2" fmla="*/ 5430842 w 5895488"/>
              <a:gd name="connsiteY2" fmla="*/ 1900626 h 2674661"/>
              <a:gd name="connsiteX3" fmla="*/ 5895488 w 5895488"/>
              <a:gd name="connsiteY3" fmla="*/ 2674660 h 2674661"/>
              <a:gd name="connsiteX4" fmla="*/ 5122637 w 5895488"/>
              <a:gd name="connsiteY4" fmla="*/ 2606402 h 2674661"/>
              <a:gd name="connsiteX5" fmla="*/ 5195501 w 5895488"/>
              <a:gd name="connsiteY5" fmla="*/ 2407199 h 2674661"/>
              <a:gd name="connsiteX6" fmla="*/ 0 w 5895488"/>
              <a:gd name="connsiteY6" fmla="*/ 0 h 2674661"/>
              <a:gd name="connsiteX0" fmla="*/ 0 w 5895488"/>
              <a:gd name="connsiteY0" fmla="*/ 0 h 2674659"/>
              <a:gd name="connsiteX1" fmla="*/ 5348835 w 5895488"/>
              <a:gd name="connsiteY1" fmla="*/ 2043174 h 2674659"/>
              <a:gd name="connsiteX2" fmla="*/ 5350829 w 5895488"/>
              <a:gd name="connsiteY2" fmla="*/ 1840710 h 2674659"/>
              <a:gd name="connsiteX3" fmla="*/ 5895488 w 5895488"/>
              <a:gd name="connsiteY3" fmla="*/ 2674660 h 2674659"/>
              <a:gd name="connsiteX4" fmla="*/ 5122637 w 5895488"/>
              <a:gd name="connsiteY4" fmla="*/ 2606402 h 2674659"/>
              <a:gd name="connsiteX5" fmla="*/ 5195501 w 5895488"/>
              <a:gd name="connsiteY5" fmla="*/ 2407199 h 2674659"/>
              <a:gd name="connsiteX6" fmla="*/ 0 w 5895488"/>
              <a:gd name="connsiteY6" fmla="*/ 0 h 2674659"/>
              <a:gd name="connsiteX0" fmla="*/ 0 w 5901446"/>
              <a:gd name="connsiteY0" fmla="*/ 0 h 2606402"/>
              <a:gd name="connsiteX1" fmla="*/ 5348835 w 5901446"/>
              <a:gd name="connsiteY1" fmla="*/ 2043174 h 2606402"/>
              <a:gd name="connsiteX2" fmla="*/ 5350829 w 5901446"/>
              <a:gd name="connsiteY2" fmla="*/ 1840710 h 2606402"/>
              <a:gd name="connsiteX3" fmla="*/ 5901446 w 5901446"/>
              <a:gd name="connsiteY3" fmla="*/ 2580277 h 2606402"/>
              <a:gd name="connsiteX4" fmla="*/ 5122637 w 5901446"/>
              <a:gd name="connsiteY4" fmla="*/ 2606402 h 2606402"/>
              <a:gd name="connsiteX5" fmla="*/ 5195501 w 5901446"/>
              <a:gd name="connsiteY5" fmla="*/ 2407199 h 2606402"/>
              <a:gd name="connsiteX6" fmla="*/ 0 w 5901446"/>
              <a:gd name="connsiteY6" fmla="*/ 0 h 2606402"/>
              <a:gd name="connsiteX0" fmla="*/ 0 w 5901993"/>
              <a:gd name="connsiteY0" fmla="*/ 0 h 2606402"/>
              <a:gd name="connsiteX1" fmla="*/ 5348835 w 5901993"/>
              <a:gd name="connsiteY1" fmla="*/ 2043174 h 2606402"/>
              <a:gd name="connsiteX2" fmla="*/ 5350829 w 5901993"/>
              <a:gd name="connsiteY2" fmla="*/ 1840710 h 2606402"/>
              <a:gd name="connsiteX3" fmla="*/ 5901993 w 5901993"/>
              <a:gd name="connsiteY3" fmla="*/ 2476328 h 2606402"/>
              <a:gd name="connsiteX4" fmla="*/ 5122637 w 5901993"/>
              <a:gd name="connsiteY4" fmla="*/ 2606402 h 2606402"/>
              <a:gd name="connsiteX5" fmla="*/ 5195501 w 5901993"/>
              <a:gd name="connsiteY5" fmla="*/ 2407199 h 2606402"/>
              <a:gd name="connsiteX6" fmla="*/ 0 w 5901993"/>
              <a:gd name="connsiteY6" fmla="*/ 0 h 2606402"/>
              <a:gd name="connsiteX0" fmla="*/ 0 w 5826365"/>
              <a:gd name="connsiteY0" fmla="*/ 0 h 2606402"/>
              <a:gd name="connsiteX1" fmla="*/ 5348835 w 5826365"/>
              <a:gd name="connsiteY1" fmla="*/ 2043174 h 2606402"/>
              <a:gd name="connsiteX2" fmla="*/ 5350829 w 5826365"/>
              <a:gd name="connsiteY2" fmla="*/ 1840710 h 2606402"/>
              <a:gd name="connsiteX3" fmla="*/ 5826364 w 5826365"/>
              <a:gd name="connsiteY3" fmla="*/ 2378434 h 2606402"/>
              <a:gd name="connsiteX4" fmla="*/ 5122637 w 5826365"/>
              <a:gd name="connsiteY4" fmla="*/ 2606402 h 2606402"/>
              <a:gd name="connsiteX5" fmla="*/ 5195501 w 5826365"/>
              <a:gd name="connsiteY5" fmla="*/ 2407199 h 2606402"/>
              <a:gd name="connsiteX6" fmla="*/ 0 w 5826365"/>
              <a:gd name="connsiteY6" fmla="*/ 0 h 2606402"/>
              <a:gd name="connsiteX0" fmla="*/ 0 w 5677646"/>
              <a:gd name="connsiteY0" fmla="*/ -1 h 2371857"/>
              <a:gd name="connsiteX1" fmla="*/ 5200117 w 5677646"/>
              <a:gd name="connsiteY1" fmla="*/ 1808629 h 2371857"/>
              <a:gd name="connsiteX2" fmla="*/ 5202111 w 5677646"/>
              <a:gd name="connsiteY2" fmla="*/ 1606165 h 2371857"/>
              <a:gd name="connsiteX3" fmla="*/ 5677646 w 5677646"/>
              <a:gd name="connsiteY3" fmla="*/ 2143889 h 2371857"/>
              <a:gd name="connsiteX4" fmla="*/ 4973919 w 5677646"/>
              <a:gd name="connsiteY4" fmla="*/ 2371857 h 2371857"/>
              <a:gd name="connsiteX5" fmla="*/ 5046783 w 5677646"/>
              <a:gd name="connsiteY5" fmla="*/ 2172654 h 2371857"/>
              <a:gd name="connsiteX6" fmla="*/ 0 w 5677646"/>
              <a:gd name="connsiteY6" fmla="*/ -1 h 237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7646" h="2371857">
                <a:moveTo>
                  <a:pt x="0" y="-1"/>
                </a:moveTo>
                <a:cubicBezTo>
                  <a:pt x="610387" y="1135752"/>
                  <a:pt x="4502971" y="1818149"/>
                  <a:pt x="5200117" y="1808629"/>
                </a:cubicBezTo>
                <a:cubicBezTo>
                  <a:pt x="5200782" y="1741141"/>
                  <a:pt x="5201446" y="1673653"/>
                  <a:pt x="5202111" y="1606165"/>
                </a:cubicBezTo>
                <a:lnTo>
                  <a:pt x="5677646" y="2143889"/>
                </a:lnTo>
                <a:lnTo>
                  <a:pt x="4973919" y="2371857"/>
                </a:lnTo>
                <a:lnTo>
                  <a:pt x="5046783" y="2172654"/>
                </a:lnTo>
                <a:cubicBezTo>
                  <a:pt x="3334590" y="1999564"/>
                  <a:pt x="862448" y="1443824"/>
                  <a:pt x="0" y="-1"/>
                </a:cubicBezTo>
                <a:close/>
              </a:path>
            </a:pathLst>
          </a:custGeom>
          <a:solidFill>
            <a:srgbClr val="00B0F0">
              <a:alpha val="47059"/>
            </a:srgbClr>
          </a:solidFill>
          <a:ln w="12700">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en-US" dirty="0"/>
          </a:p>
        </p:txBody>
      </p:sp>
      <p:sp>
        <p:nvSpPr>
          <p:cNvPr id="60" name="Freeform 59"/>
          <p:cNvSpPr/>
          <p:nvPr/>
        </p:nvSpPr>
        <p:spPr bwMode="gray">
          <a:xfrm rot="12821758" flipV="1">
            <a:off x="2493468" y="2994424"/>
            <a:ext cx="983400" cy="366101"/>
          </a:xfrm>
          <a:custGeom>
            <a:avLst/>
            <a:gdLst>
              <a:gd name="connsiteX0" fmla="*/ 0 w 2656573"/>
              <a:gd name="connsiteY0" fmla="*/ 28876 h 1010652"/>
              <a:gd name="connsiteX1" fmla="*/ 2040556 w 2656573"/>
              <a:gd name="connsiteY1" fmla="*/ 404261 h 1010652"/>
              <a:gd name="connsiteX2" fmla="*/ 1934678 w 2656573"/>
              <a:gd name="connsiteY2" fmla="*/ 0 h 1010652"/>
              <a:gd name="connsiteX3" fmla="*/ 2656573 w 2656573"/>
              <a:gd name="connsiteY3" fmla="*/ 606391 h 1010652"/>
              <a:gd name="connsiteX4" fmla="*/ 1905802 w 2656573"/>
              <a:gd name="connsiteY4" fmla="*/ 1010652 h 1010652"/>
              <a:gd name="connsiteX5" fmla="*/ 2040556 w 2656573"/>
              <a:gd name="connsiteY5" fmla="*/ 616017 h 1010652"/>
              <a:gd name="connsiteX6" fmla="*/ 0 w 2656573"/>
              <a:gd name="connsiteY6" fmla="*/ 28876 h 1010652"/>
              <a:gd name="connsiteX0" fmla="*/ 0 w 2656573"/>
              <a:gd name="connsiteY0" fmla="*/ 0 h 981776"/>
              <a:gd name="connsiteX1" fmla="*/ 2040556 w 2656573"/>
              <a:gd name="connsiteY1" fmla="*/ 375385 h 981776"/>
              <a:gd name="connsiteX2" fmla="*/ 2027722 w 2656573"/>
              <a:gd name="connsiteY2" fmla="*/ 163629 h 981776"/>
              <a:gd name="connsiteX3" fmla="*/ 2656573 w 2656573"/>
              <a:gd name="connsiteY3" fmla="*/ 577515 h 981776"/>
              <a:gd name="connsiteX4" fmla="*/ 1905802 w 2656573"/>
              <a:gd name="connsiteY4" fmla="*/ 981776 h 981776"/>
              <a:gd name="connsiteX5" fmla="*/ 2040556 w 2656573"/>
              <a:gd name="connsiteY5" fmla="*/ 587141 h 981776"/>
              <a:gd name="connsiteX6" fmla="*/ 0 w 2656573"/>
              <a:gd name="connsiteY6" fmla="*/ 0 h 981776"/>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51522 w 2656573"/>
              <a:gd name="connsiteY4" fmla="*/ 773229 h 801259"/>
              <a:gd name="connsiteX5" fmla="*/ 2040556 w 2656573"/>
              <a:gd name="connsiteY5" fmla="*/ 587141 h 801259"/>
              <a:gd name="connsiteX6" fmla="*/ 0 w 2656573"/>
              <a:gd name="connsiteY6" fmla="*/ 0 h 80125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85503 w 2656573"/>
              <a:gd name="connsiteY4" fmla="*/ 778378 h 801259"/>
              <a:gd name="connsiteX5" fmla="*/ 2040556 w 2656573"/>
              <a:gd name="connsiteY5" fmla="*/ 587141 h 801259"/>
              <a:gd name="connsiteX6" fmla="*/ 0 w 2656573"/>
              <a:gd name="connsiteY6" fmla="*/ 0 h 801259"/>
              <a:gd name="connsiteX0" fmla="*/ 0 w 2656573"/>
              <a:gd name="connsiteY0" fmla="*/ 0 h 832151"/>
              <a:gd name="connsiteX1" fmla="*/ 2040556 w 2656573"/>
              <a:gd name="connsiteY1" fmla="*/ 375385 h 832151"/>
              <a:gd name="connsiteX2" fmla="*/ 2027722 w 2656573"/>
              <a:gd name="connsiteY2" fmla="*/ 16362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56573"/>
              <a:gd name="connsiteY0" fmla="*/ 0 h 832151"/>
              <a:gd name="connsiteX1" fmla="*/ 2040556 w 2656573"/>
              <a:gd name="connsiteY1" fmla="*/ 375385 h 832151"/>
              <a:gd name="connsiteX2" fmla="*/ 2064792 w 2656573"/>
              <a:gd name="connsiteY2" fmla="*/ 20378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19503"/>
              <a:gd name="connsiteY0" fmla="*/ 0 h 832151"/>
              <a:gd name="connsiteX1" fmla="*/ 2040556 w 2619503"/>
              <a:gd name="connsiteY1" fmla="*/ 375385 h 832151"/>
              <a:gd name="connsiteX2" fmla="*/ 2064792 w 2619503"/>
              <a:gd name="connsiteY2" fmla="*/ 203789 h 832151"/>
              <a:gd name="connsiteX3" fmla="*/ 2619503 w 2619503"/>
              <a:gd name="connsiteY3" fmla="*/ 548683 h 832151"/>
              <a:gd name="connsiteX4" fmla="*/ 1985503 w 2619503"/>
              <a:gd name="connsiteY4" fmla="*/ 778378 h 832151"/>
              <a:gd name="connsiteX5" fmla="*/ 2034378 w 2619503"/>
              <a:gd name="connsiteY5" fmla="*/ 618033 h 832151"/>
              <a:gd name="connsiteX6" fmla="*/ 0 w 2619503"/>
              <a:gd name="connsiteY6" fmla="*/ 0 h 832151"/>
              <a:gd name="connsiteX0" fmla="*/ 0 w 2619503"/>
              <a:gd name="connsiteY0" fmla="*/ 0 h 838329"/>
              <a:gd name="connsiteX1" fmla="*/ 2040556 w 2619503"/>
              <a:gd name="connsiteY1" fmla="*/ 375385 h 838329"/>
              <a:gd name="connsiteX2" fmla="*/ 2064792 w 2619503"/>
              <a:gd name="connsiteY2" fmla="*/ 203789 h 838329"/>
              <a:gd name="connsiteX3" fmla="*/ 2619503 w 2619503"/>
              <a:gd name="connsiteY3" fmla="*/ 548683 h 838329"/>
              <a:gd name="connsiteX4" fmla="*/ 1985503 w 2619503"/>
              <a:gd name="connsiteY4" fmla="*/ 778378 h 838329"/>
              <a:gd name="connsiteX5" fmla="*/ 2012754 w 2619503"/>
              <a:gd name="connsiteY5" fmla="*/ 624211 h 838329"/>
              <a:gd name="connsiteX6" fmla="*/ 0 w 2619503"/>
              <a:gd name="connsiteY6" fmla="*/ 0 h 838329"/>
              <a:gd name="connsiteX0" fmla="*/ 0 w 2639068"/>
              <a:gd name="connsiteY0" fmla="*/ 0 h 838329"/>
              <a:gd name="connsiteX1" fmla="*/ 2040556 w 2639068"/>
              <a:gd name="connsiteY1" fmla="*/ 375385 h 838329"/>
              <a:gd name="connsiteX2" fmla="*/ 2064792 w 2639068"/>
              <a:gd name="connsiteY2" fmla="*/ 203789 h 838329"/>
              <a:gd name="connsiteX3" fmla="*/ 2639068 w 2639068"/>
              <a:gd name="connsiteY3" fmla="*/ 447769 h 838329"/>
              <a:gd name="connsiteX4" fmla="*/ 1985503 w 2639068"/>
              <a:gd name="connsiteY4" fmla="*/ 778378 h 838329"/>
              <a:gd name="connsiteX5" fmla="*/ 2012754 w 2639068"/>
              <a:gd name="connsiteY5" fmla="*/ 624211 h 838329"/>
              <a:gd name="connsiteX6" fmla="*/ 0 w 2639068"/>
              <a:gd name="connsiteY6" fmla="*/ 0 h 838329"/>
              <a:gd name="connsiteX0" fmla="*/ 1 w 2662332"/>
              <a:gd name="connsiteY0" fmla="*/ 0 h 653680"/>
              <a:gd name="connsiteX1" fmla="*/ 2063820 w 2662332"/>
              <a:gd name="connsiteY1" fmla="*/ 190736 h 653680"/>
              <a:gd name="connsiteX2" fmla="*/ 2088056 w 2662332"/>
              <a:gd name="connsiteY2" fmla="*/ 19140 h 653680"/>
              <a:gd name="connsiteX3" fmla="*/ 2662332 w 2662332"/>
              <a:gd name="connsiteY3" fmla="*/ 263120 h 653680"/>
              <a:gd name="connsiteX4" fmla="*/ 2008767 w 2662332"/>
              <a:gd name="connsiteY4" fmla="*/ 593729 h 653680"/>
              <a:gd name="connsiteX5" fmla="*/ 2036018 w 2662332"/>
              <a:gd name="connsiteY5" fmla="*/ 439562 h 653680"/>
              <a:gd name="connsiteX6" fmla="*/ 1 w 2662332"/>
              <a:gd name="connsiteY6" fmla="*/ 0 h 653680"/>
              <a:gd name="connsiteX0" fmla="*/ 0 w 2662331"/>
              <a:gd name="connsiteY0" fmla="*/ 0 h 653680"/>
              <a:gd name="connsiteX1" fmla="*/ 2063819 w 2662331"/>
              <a:gd name="connsiteY1" fmla="*/ 190736 h 653680"/>
              <a:gd name="connsiteX2" fmla="*/ 2088055 w 2662331"/>
              <a:gd name="connsiteY2" fmla="*/ 19140 h 653680"/>
              <a:gd name="connsiteX3" fmla="*/ 2662331 w 2662331"/>
              <a:gd name="connsiteY3" fmla="*/ 263120 h 653680"/>
              <a:gd name="connsiteX4" fmla="*/ 2008766 w 2662331"/>
              <a:gd name="connsiteY4" fmla="*/ 593729 h 653680"/>
              <a:gd name="connsiteX5" fmla="*/ 2036017 w 2662331"/>
              <a:gd name="connsiteY5" fmla="*/ 439562 h 653680"/>
              <a:gd name="connsiteX6" fmla="*/ 0 w 2662331"/>
              <a:gd name="connsiteY6" fmla="*/ 0 h 653680"/>
              <a:gd name="connsiteX0" fmla="*/ 0 w 2488472"/>
              <a:gd name="connsiteY0" fmla="*/ 1 h 842390"/>
              <a:gd name="connsiteX1" fmla="*/ 1889960 w 2488472"/>
              <a:gd name="connsiteY1" fmla="*/ 379446 h 842390"/>
              <a:gd name="connsiteX2" fmla="*/ 1914196 w 2488472"/>
              <a:gd name="connsiteY2" fmla="*/ 207850 h 842390"/>
              <a:gd name="connsiteX3" fmla="*/ 2488472 w 2488472"/>
              <a:gd name="connsiteY3" fmla="*/ 451830 h 842390"/>
              <a:gd name="connsiteX4" fmla="*/ 1834907 w 2488472"/>
              <a:gd name="connsiteY4" fmla="*/ 782439 h 842390"/>
              <a:gd name="connsiteX5" fmla="*/ 1862158 w 2488472"/>
              <a:gd name="connsiteY5" fmla="*/ 628272 h 842390"/>
              <a:gd name="connsiteX6" fmla="*/ 0 w 2488472"/>
              <a:gd name="connsiteY6" fmla="*/ 1 h 842390"/>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3390918"/>
              <a:gd name="connsiteY0" fmla="*/ 0 h 1270009"/>
              <a:gd name="connsiteX1" fmla="*/ 2157324 w 3390918"/>
              <a:gd name="connsiteY1" fmla="*/ 807065 h 1270009"/>
              <a:gd name="connsiteX2" fmla="*/ 2181560 w 3390918"/>
              <a:gd name="connsiteY2" fmla="*/ 635469 h 1270009"/>
              <a:gd name="connsiteX3" fmla="*/ 3390918 w 3390918"/>
              <a:gd name="connsiteY3" fmla="*/ 701279 h 1270009"/>
              <a:gd name="connsiteX4" fmla="*/ 2102271 w 3390918"/>
              <a:gd name="connsiteY4" fmla="*/ 1210058 h 1270009"/>
              <a:gd name="connsiteX5" fmla="*/ 2129522 w 3390918"/>
              <a:gd name="connsiteY5" fmla="*/ 1055891 h 1270009"/>
              <a:gd name="connsiteX6" fmla="*/ 0 w 3390918"/>
              <a:gd name="connsiteY6" fmla="*/ 0 h 127000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129522 w 3390918"/>
              <a:gd name="connsiteY5" fmla="*/ 1055891 h 1424729"/>
              <a:gd name="connsiteX6" fmla="*/ 0 w 3390918"/>
              <a:gd name="connsiteY6" fmla="*/ 0 h 142472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157324 w 3390918"/>
              <a:gd name="connsiteY1" fmla="*/ 807065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2 w 5824498"/>
              <a:gd name="connsiteY0" fmla="*/ 0 h 2309139"/>
              <a:gd name="connsiteX1" fmla="*/ 4823989 w 5824498"/>
              <a:gd name="connsiteY1" fmla="*/ 1375603 h 2309139"/>
              <a:gd name="connsiteX2" fmla="*/ 4781719 w 5824498"/>
              <a:gd name="connsiteY2" fmla="*/ 1009607 h 2309139"/>
              <a:gd name="connsiteX3" fmla="*/ 5824498 w 5824498"/>
              <a:gd name="connsiteY3" fmla="*/ 1585689 h 2309139"/>
              <a:gd name="connsiteX4" fmla="*/ 5034016 w 5824498"/>
              <a:gd name="connsiteY4" fmla="*/ 2309139 h 2309139"/>
              <a:gd name="connsiteX5" fmla="*/ 4927087 w 5824498"/>
              <a:gd name="connsiteY5" fmla="*/ 1977729 h 2309139"/>
              <a:gd name="connsiteX6" fmla="*/ 2 w 5824498"/>
              <a:gd name="connsiteY6" fmla="*/ 0 h 2309139"/>
              <a:gd name="connsiteX0" fmla="*/ 2 w 5824498"/>
              <a:gd name="connsiteY0" fmla="*/ 0 h 2309139"/>
              <a:gd name="connsiteX1" fmla="*/ 4823989 w 5824498"/>
              <a:gd name="connsiteY1" fmla="*/ 1375603 h 2309139"/>
              <a:gd name="connsiteX2" fmla="*/ 4781719 w 5824498"/>
              <a:gd name="connsiteY2" fmla="*/ 1009607 h 2309139"/>
              <a:gd name="connsiteX3" fmla="*/ 5824498 w 5824498"/>
              <a:gd name="connsiteY3" fmla="*/ 1585689 h 2309139"/>
              <a:gd name="connsiteX4" fmla="*/ 5034016 w 5824498"/>
              <a:gd name="connsiteY4" fmla="*/ 2309139 h 2309139"/>
              <a:gd name="connsiteX5" fmla="*/ 4927087 w 5824498"/>
              <a:gd name="connsiteY5" fmla="*/ 1977729 h 2309139"/>
              <a:gd name="connsiteX6" fmla="*/ 2 w 5824498"/>
              <a:gd name="connsiteY6" fmla="*/ 0 h 2309139"/>
              <a:gd name="connsiteX0" fmla="*/ 2 w 5824498"/>
              <a:gd name="connsiteY0" fmla="*/ 0 h 2309139"/>
              <a:gd name="connsiteX1" fmla="*/ 4823989 w 5824498"/>
              <a:gd name="connsiteY1" fmla="*/ 1375603 h 2309139"/>
              <a:gd name="connsiteX2" fmla="*/ 4781719 w 5824498"/>
              <a:gd name="connsiteY2" fmla="*/ 1009607 h 2309139"/>
              <a:gd name="connsiteX3" fmla="*/ 5824498 w 5824498"/>
              <a:gd name="connsiteY3" fmla="*/ 1585689 h 2309139"/>
              <a:gd name="connsiteX4" fmla="*/ 5034016 w 5824498"/>
              <a:gd name="connsiteY4" fmla="*/ 2309139 h 2309139"/>
              <a:gd name="connsiteX5" fmla="*/ 4927087 w 5824498"/>
              <a:gd name="connsiteY5" fmla="*/ 1977729 h 2309139"/>
              <a:gd name="connsiteX6" fmla="*/ 2 w 5824498"/>
              <a:gd name="connsiteY6" fmla="*/ 0 h 2309139"/>
              <a:gd name="connsiteX0" fmla="*/ 2 w 5824498"/>
              <a:gd name="connsiteY0" fmla="*/ 0 h 2309139"/>
              <a:gd name="connsiteX1" fmla="*/ 4823989 w 5824498"/>
              <a:gd name="connsiteY1" fmla="*/ 1375603 h 2309139"/>
              <a:gd name="connsiteX2" fmla="*/ 4781719 w 5824498"/>
              <a:gd name="connsiteY2" fmla="*/ 1009607 h 2309139"/>
              <a:gd name="connsiteX3" fmla="*/ 5824498 w 5824498"/>
              <a:gd name="connsiteY3" fmla="*/ 1585689 h 2309139"/>
              <a:gd name="connsiteX4" fmla="*/ 5034016 w 5824498"/>
              <a:gd name="connsiteY4" fmla="*/ 2309139 h 2309139"/>
              <a:gd name="connsiteX5" fmla="*/ 4927087 w 5824498"/>
              <a:gd name="connsiteY5" fmla="*/ 1977729 h 2309139"/>
              <a:gd name="connsiteX6" fmla="*/ 2 w 5824498"/>
              <a:gd name="connsiteY6" fmla="*/ 0 h 2309139"/>
              <a:gd name="connsiteX0" fmla="*/ 0 w 5683209"/>
              <a:gd name="connsiteY0" fmla="*/ -2 h 2240188"/>
              <a:gd name="connsiteX1" fmla="*/ 4682700 w 5683209"/>
              <a:gd name="connsiteY1" fmla="*/ 764651 h 2240188"/>
              <a:gd name="connsiteX2" fmla="*/ 4640430 w 5683209"/>
              <a:gd name="connsiteY2" fmla="*/ 398655 h 2240188"/>
              <a:gd name="connsiteX3" fmla="*/ 5683209 w 5683209"/>
              <a:gd name="connsiteY3" fmla="*/ 974737 h 2240188"/>
              <a:gd name="connsiteX4" fmla="*/ 4892727 w 5683209"/>
              <a:gd name="connsiteY4" fmla="*/ 1698187 h 2240188"/>
              <a:gd name="connsiteX5" fmla="*/ 4785798 w 5683209"/>
              <a:gd name="connsiteY5" fmla="*/ 1366777 h 2240188"/>
              <a:gd name="connsiteX6" fmla="*/ 0 w 5683209"/>
              <a:gd name="connsiteY6" fmla="*/ -2 h 224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3209" h="2240188">
                <a:moveTo>
                  <a:pt x="0" y="-2"/>
                </a:moveTo>
                <a:cubicBezTo>
                  <a:pt x="1449009" y="1590954"/>
                  <a:pt x="3922783" y="1000907"/>
                  <a:pt x="4682700" y="764651"/>
                </a:cubicBezTo>
                <a:lnTo>
                  <a:pt x="4640430" y="398655"/>
                </a:lnTo>
                <a:lnTo>
                  <a:pt x="5683209" y="974737"/>
                </a:lnTo>
                <a:lnTo>
                  <a:pt x="4892727" y="1698187"/>
                </a:lnTo>
                <a:lnTo>
                  <a:pt x="4785798" y="1366777"/>
                </a:lnTo>
                <a:cubicBezTo>
                  <a:pt x="4156070" y="1580895"/>
                  <a:pt x="1420355" y="2240190"/>
                  <a:pt x="0" y="-2"/>
                </a:cubicBezTo>
                <a:close/>
              </a:path>
            </a:pathLst>
          </a:custGeom>
          <a:solidFill>
            <a:srgbClr val="00B0F0">
              <a:alpha val="47059"/>
            </a:srgbClr>
          </a:solidFill>
          <a:ln w="12700">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en-US" dirty="0"/>
          </a:p>
        </p:txBody>
      </p:sp>
      <p:sp>
        <p:nvSpPr>
          <p:cNvPr id="28" name="Freeform 27"/>
          <p:cNvSpPr/>
          <p:nvPr/>
        </p:nvSpPr>
        <p:spPr bwMode="blackWhite">
          <a:xfrm rot="2450908">
            <a:off x="2249121" y="4651860"/>
            <a:ext cx="1213721" cy="481062"/>
          </a:xfrm>
          <a:custGeom>
            <a:avLst/>
            <a:gdLst>
              <a:gd name="connsiteX0" fmla="*/ 0 w 2656573"/>
              <a:gd name="connsiteY0" fmla="*/ 28876 h 1010652"/>
              <a:gd name="connsiteX1" fmla="*/ 2040556 w 2656573"/>
              <a:gd name="connsiteY1" fmla="*/ 404261 h 1010652"/>
              <a:gd name="connsiteX2" fmla="*/ 1934678 w 2656573"/>
              <a:gd name="connsiteY2" fmla="*/ 0 h 1010652"/>
              <a:gd name="connsiteX3" fmla="*/ 2656573 w 2656573"/>
              <a:gd name="connsiteY3" fmla="*/ 606391 h 1010652"/>
              <a:gd name="connsiteX4" fmla="*/ 1905802 w 2656573"/>
              <a:gd name="connsiteY4" fmla="*/ 1010652 h 1010652"/>
              <a:gd name="connsiteX5" fmla="*/ 2040556 w 2656573"/>
              <a:gd name="connsiteY5" fmla="*/ 616017 h 1010652"/>
              <a:gd name="connsiteX6" fmla="*/ 0 w 2656573"/>
              <a:gd name="connsiteY6" fmla="*/ 28876 h 1010652"/>
              <a:gd name="connsiteX0" fmla="*/ 0 w 2656573"/>
              <a:gd name="connsiteY0" fmla="*/ 0 h 981776"/>
              <a:gd name="connsiteX1" fmla="*/ 2040556 w 2656573"/>
              <a:gd name="connsiteY1" fmla="*/ 375385 h 981776"/>
              <a:gd name="connsiteX2" fmla="*/ 2027722 w 2656573"/>
              <a:gd name="connsiteY2" fmla="*/ 163629 h 981776"/>
              <a:gd name="connsiteX3" fmla="*/ 2656573 w 2656573"/>
              <a:gd name="connsiteY3" fmla="*/ 577515 h 981776"/>
              <a:gd name="connsiteX4" fmla="*/ 1905802 w 2656573"/>
              <a:gd name="connsiteY4" fmla="*/ 981776 h 981776"/>
              <a:gd name="connsiteX5" fmla="*/ 2040556 w 2656573"/>
              <a:gd name="connsiteY5" fmla="*/ 587141 h 981776"/>
              <a:gd name="connsiteX6" fmla="*/ 0 w 2656573"/>
              <a:gd name="connsiteY6" fmla="*/ 0 h 981776"/>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51522 w 2656573"/>
              <a:gd name="connsiteY4" fmla="*/ 773229 h 801259"/>
              <a:gd name="connsiteX5" fmla="*/ 2040556 w 2656573"/>
              <a:gd name="connsiteY5" fmla="*/ 587141 h 801259"/>
              <a:gd name="connsiteX6" fmla="*/ 0 w 2656573"/>
              <a:gd name="connsiteY6" fmla="*/ 0 h 80125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85503 w 2656573"/>
              <a:gd name="connsiteY4" fmla="*/ 778378 h 801259"/>
              <a:gd name="connsiteX5" fmla="*/ 2040556 w 2656573"/>
              <a:gd name="connsiteY5" fmla="*/ 587141 h 801259"/>
              <a:gd name="connsiteX6" fmla="*/ 0 w 2656573"/>
              <a:gd name="connsiteY6" fmla="*/ 0 h 801259"/>
              <a:gd name="connsiteX0" fmla="*/ 0 w 2656573"/>
              <a:gd name="connsiteY0" fmla="*/ 0 h 832151"/>
              <a:gd name="connsiteX1" fmla="*/ 2040556 w 2656573"/>
              <a:gd name="connsiteY1" fmla="*/ 375385 h 832151"/>
              <a:gd name="connsiteX2" fmla="*/ 2027722 w 2656573"/>
              <a:gd name="connsiteY2" fmla="*/ 16362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56573"/>
              <a:gd name="connsiteY0" fmla="*/ 0 h 832151"/>
              <a:gd name="connsiteX1" fmla="*/ 2040556 w 2656573"/>
              <a:gd name="connsiteY1" fmla="*/ 375385 h 832151"/>
              <a:gd name="connsiteX2" fmla="*/ 2064792 w 2656573"/>
              <a:gd name="connsiteY2" fmla="*/ 20378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19503"/>
              <a:gd name="connsiteY0" fmla="*/ 0 h 832151"/>
              <a:gd name="connsiteX1" fmla="*/ 2040556 w 2619503"/>
              <a:gd name="connsiteY1" fmla="*/ 375385 h 832151"/>
              <a:gd name="connsiteX2" fmla="*/ 2064792 w 2619503"/>
              <a:gd name="connsiteY2" fmla="*/ 203789 h 832151"/>
              <a:gd name="connsiteX3" fmla="*/ 2619503 w 2619503"/>
              <a:gd name="connsiteY3" fmla="*/ 548683 h 832151"/>
              <a:gd name="connsiteX4" fmla="*/ 1985503 w 2619503"/>
              <a:gd name="connsiteY4" fmla="*/ 778378 h 832151"/>
              <a:gd name="connsiteX5" fmla="*/ 2034378 w 2619503"/>
              <a:gd name="connsiteY5" fmla="*/ 618033 h 832151"/>
              <a:gd name="connsiteX6" fmla="*/ 0 w 2619503"/>
              <a:gd name="connsiteY6" fmla="*/ 0 h 832151"/>
              <a:gd name="connsiteX0" fmla="*/ 0 w 2619503"/>
              <a:gd name="connsiteY0" fmla="*/ 0 h 838329"/>
              <a:gd name="connsiteX1" fmla="*/ 2040556 w 2619503"/>
              <a:gd name="connsiteY1" fmla="*/ 375385 h 838329"/>
              <a:gd name="connsiteX2" fmla="*/ 2064792 w 2619503"/>
              <a:gd name="connsiteY2" fmla="*/ 203789 h 838329"/>
              <a:gd name="connsiteX3" fmla="*/ 2619503 w 2619503"/>
              <a:gd name="connsiteY3" fmla="*/ 548683 h 838329"/>
              <a:gd name="connsiteX4" fmla="*/ 1985503 w 2619503"/>
              <a:gd name="connsiteY4" fmla="*/ 778378 h 838329"/>
              <a:gd name="connsiteX5" fmla="*/ 2012754 w 2619503"/>
              <a:gd name="connsiteY5" fmla="*/ 624211 h 838329"/>
              <a:gd name="connsiteX6" fmla="*/ 0 w 2619503"/>
              <a:gd name="connsiteY6" fmla="*/ 0 h 838329"/>
              <a:gd name="connsiteX0" fmla="*/ 0 w 2639068"/>
              <a:gd name="connsiteY0" fmla="*/ 0 h 838329"/>
              <a:gd name="connsiteX1" fmla="*/ 2040556 w 2639068"/>
              <a:gd name="connsiteY1" fmla="*/ 375385 h 838329"/>
              <a:gd name="connsiteX2" fmla="*/ 2064792 w 2639068"/>
              <a:gd name="connsiteY2" fmla="*/ 203789 h 838329"/>
              <a:gd name="connsiteX3" fmla="*/ 2639068 w 2639068"/>
              <a:gd name="connsiteY3" fmla="*/ 447769 h 838329"/>
              <a:gd name="connsiteX4" fmla="*/ 1985503 w 2639068"/>
              <a:gd name="connsiteY4" fmla="*/ 778378 h 838329"/>
              <a:gd name="connsiteX5" fmla="*/ 2012754 w 2639068"/>
              <a:gd name="connsiteY5" fmla="*/ 624211 h 838329"/>
              <a:gd name="connsiteX6" fmla="*/ 0 w 2639068"/>
              <a:gd name="connsiteY6" fmla="*/ 0 h 838329"/>
              <a:gd name="connsiteX0" fmla="*/ 1 w 2662332"/>
              <a:gd name="connsiteY0" fmla="*/ 0 h 653680"/>
              <a:gd name="connsiteX1" fmla="*/ 2063820 w 2662332"/>
              <a:gd name="connsiteY1" fmla="*/ 190736 h 653680"/>
              <a:gd name="connsiteX2" fmla="*/ 2088056 w 2662332"/>
              <a:gd name="connsiteY2" fmla="*/ 19140 h 653680"/>
              <a:gd name="connsiteX3" fmla="*/ 2662332 w 2662332"/>
              <a:gd name="connsiteY3" fmla="*/ 263120 h 653680"/>
              <a:gd name="connsiteX4" fmla="*/ 2008767 w 2662332"/>
              <a:gd name="connsiteY4" fmla="*/ 593729 h 653680"/>
              <a:gd name="connsiteX5" fmla="*/ 2036018 w 2662332"/>
              <a:gd name="connsiteY5" fmla="*/ 439562 h 653680"/>
              <a:gd name="connsiteX6" fmla="*/ 1 w 2662332"/>
              <a:gd name="connsiteY6" fmla="*/ 0 h 653680"/>
              <a:gd name="connsiteX0" fmla="*/ 0 w 2662331"/>
              <a:gd name="connsiteY0" fmla="*/ 0 h 653680"/>
              <a:gd name="connsiteX1" fmla="*/ 2063819 w 2662331"/>
              <a:gd name="connsiteY1" fmla="*/ 190736 h 653680"/>
              <a:gd name="connsiteX2" fmla="*/ 2088055 w 2662331"/>
              <a:gd name="connsiteY2" fmla="*/ 19140 h 653680"/>
              <a:gd name="connsiteX3" fmla="*/ 2662331 w 2662331"/>
              <a:gd name="connsiteY3" fmla="*/ 263120 h 653680"/>
              <a:gd name="connsiteX4" fmla="*/ 2008766 w 2662331"/>
              <a:gd name="connsiteY4" fmla="*/ 593729 h 653680"/>
              <a:gd name="connsiteX5" fmla="*/ 2036017 w 2662331"/>
              <a:gd name="connsiteY5" fmla="*/ 439562 h 653680"/>
              <a:gd name="connsiteX6" fmla="*/ 0 w 2662331"/>
              <a:gd name="connsiteY6" fmla="*/ 0 h 653680"/>
              <a:gd name="connsiteX0" fmla="*/ 0 w 2488472"/>
              <a:gd name="connsiteY0" fmla="*/ 1 h 842390"/>
              <a:gd name="connsiteX1" fmla="*/ 1889960 w 2488472"/>
              <a:gd name="connsiteY1" fmla="*/ 379446 h 842390"/>
              <a:gd name="connsiteX2" fmla="*/ 1914196 w 2488472"/>
              <a:gd name="connsiteY2" fmla="*/ 207850 h 842390"/>
              <a:gd name="connsiteX3" fmla="*/ 2488472 w 2488472"/>
              <a:gd name="connsiteY3" fmla="*/ 451830 h 842390"/>
              <a:gd name="connsiteX4" fmla="*/ 1834907 w 2488472"/>
              <a:gd name="connsiteY4" fmla="*/ 782439 h 842390"/>
              <a:gd name="connsiteX5" fmla="*/ 1862158 w 2488472"/>
              <a:gd name="connsiteY5" fmla="*/ 628272 h 842390"/>
              <a:gd name="connsiteX6" fmla="*/ 0 w 2488472"/>
              <a:gd name="connsiteY6" fmla="*/ 1 h 842390"/>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3390918"/>
              <a:gd name="connsiteY0" fmla="*/ 0 h 1270009"/>
              <a:gd name="connsiteX1" fmla="*/ 2157324 w 3390918"/>
              <a:gd name="connsiteY1" fmla="*/ 807065 h 1270009"/>
              <a:gd name="connsiteX2" fmla="*/ 2181560 w 3390918"/>
              <a:gd name="connsiteY2" fmla="*/ 635469 h 1270009"/>
              <a:gd name="connsiteX3" fmla="*/ 3390918 w 3390918"/>
              <a:gd name="connsiteY3" fmla="*/ 701279 h 1270009"/>
              <a:gd name="connsiteX4" fmla="*/ 2102271 w 3390918"/>
              <a:gd name="connsiteY4" fmla="*/ 1210058 h 1270009"/>
              <a:gd name="connsiteX5" fmla="*/ 2129522 w 3390918"/>
              <a:gd name="connsiteY5" fmla="*/ 1055891 h 1270009"/>
              <a:gd name="connsiteX6" fmla="*/ 0 w 3390918"/>
              <a:gd name="connsiteY6" fmla="*/ 0 h 127000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129522 w 3390918"/>
              <a:gd name="connsiteY5" fmla="*/ 1055891 h 1424729"/>
              <a:gd name="connsiteX6" fmla="*/ 0 w 3390918"/>
              <a:gd name="connsiteY6" fmla="*/ 0 h 142472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157324 w 3390918"/>
              <a:gd name="connsiteY1" fmla="*/ 807065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157" h="1320701">
                <a:moveTo>
                  <a:pt x="0" y="0"/>
                </a:moveTo>
                <a:cubicBezTo>
                  <a:pt x="796252" y="458754"/>
                  <a:pt x="1619731" y="623421"/>
                  <a:pt x="2379648" y="387165"/>
                </a:cubicBezTo>
                <a:lnTo>
                  <a:pt x="2337378" y="21169"/>
                </a:lnTo>
                <a:lnTo>
                  <a:pt x="3380157" y="597251"/>
                </a:lnTo>
                <a:lnTo>
                  <a:pt x="2589675" y="1320701"/>
                </a:lnTo>
                <a:lnTo>
                  <a:pt x="2482746" y="989291"/>
                </a:lnTo>
                <a:cubicBezTo>
                  <a:pt x="1853018" y="1203409"/>
                  <a:pt x="376512" y="869614"/>
                  <a:pt x="0" y="0"/>
                </a:cubicBezTo>
                <a:close/>
              </a:path>
            </a:pathLst>
          </a:custGeom>
          <a:solidFill>
            <a:srgbClr val="00B0F0">
              <a:alpha val="47059"/>
            </a:srgbClr>
          </a:solidFill>
          <a:ln w="12700">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en-US" dirty="0"/>
          </a:p>
        </p:txBody>
      </p:sp>
      <p:sp>
        <p:nvSpPr>
          <p:cNvPr id="32" name="Freeform 31"/>
          <p:cNvSpPr/>
          <p:nvPr/>
        </p:nvSpPr>
        <p:spPr bwMode="blackWhite">
          <a:xfrm rot="2775141" flipV="1">
            <a:off x="1530512" y="5639896"/>
            <a:ext cx="704850" cy="236537"/>
          </a:xfrm>
          <a:custGeom>
            <a:avLst/>
            <a:gdLst>
              <a:gd name="connsiteX0" fmla="*/ 0 w 2656573"/>
              <a:gd name="connsiteY0" fmla="*/ 28876 h 1010652"/>
              <a:gd name="connsiteX1" fmla="*/ 2040556 w 2656573"/>
              <a:gd name="connsiteY1" fmla="*/ 404261 h 1010652"/>
              <a:gd name="connsiteX2" fmla="*/ 1934678 w 2656573"/>
              <a:gd name="connsiteY2" fmla="*/ 0 h 1010652"/>
              <a:gd name="connsiteX3" fmla="*/ 2656573 w 2656573"/>
              <a:gd name="connsiteY3" fmla="*/ 606391 h 1010652"/>
              <a:gd name="connsiteX4" fmla="*/ 1905802 w 2656573"/>
              <a:gd name="connsiteY4" fmla="*/ 1010652 h 1010652"/>
              <a:gd name="connsiteX5" fmla="*/ 2040556 w 2656573"/>
              <a:gd name="connsiteY5" fmla="*/ 616017 h 1010652"/>
              <a:gd name="connsiteX6" fmla="*/ 0 w 2656573"/>
              <a:gd name="connsiteY6" fmla="*/ 28876 h 1010652"/>
              <a:gd name="connsiteX0" fmla="*/ 0 w 2656573"/>
              <a:gd name="connsiteY0" fmla="*/ 0 h 981776"/>
              <a:gd name="connsiteX1" fmla="*/ 2040556 w 2656573"/>
              <a:gd name="connsiteY1" fmla="*/ 375385 h 981776"/>
              <a:gd name="connsiteX2" fmla="*/ 2027722 w 2656573"/>
              <a:gd name="connsiteY2" fmla="*/ 163629 h 981776"/>
              <a:gd name="connsiteX3" fmla="*/ 2656573 w 2656573"/>
              <a:gd name="connsiteY3" fmla="*/ 577515 h 981776"/>
              <a:gd name="connsiteX4" fmla="*/ 1905802 w 2656573"/>
              <a:gd name="connsiteY4" fmla="*/ 981776 h 981776"/>
              <a:gd name="connsiteX5" fmla="*/ 2040556 w 2656573"/>
              <a:gd name="connsiteY5" fmla="*/ 587141 h 981776"/>
              <a:gd name="connsiteX6" fmla="*/ 0 w 2656573"/>
              <a:gd name="connsiteY6" fmla="*/ 0 h 981776"/>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51522 w 2656573"/>
              <a:gd name="connsiteY4" fmla="*/ 773229 h 801259"/>
              <a:gd name="connsiteX5" fmla="*/ 2040556 w 2656573"/>
              <a:gd name="connsiteY5" fmla="*/ 587141 h 801259"/>
              <a:gd name="connsiteX6" fmla="*/ 0 w 2656573"/>
              <a:gd name="connsiteY6" fmla="*/ 0 h 80125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85503 w 2656573"/>
              <a:gd name="connsiteY4" fmla="*/ 778378 h 801259"/>
              <a:gd name="connsiteX5" fmla="*/ 2040556 w 2656573"/>
              <a:gd name="connsiteY5" fmla="*/ 587141 h 801259"/>
              <a:gd name="connsiteX6" fmla="*/ 0 w 2656573"/>
              <a:gd name="connsiteY6" fmla="*/ 0 h 801259"/>
              <a:gd name="connsiteX0" fmla="*/ 0 w 2656573"/>
              <a:gd name="connsiteY0" fmla="*/ 0 h 832151"/>
              <a:gd name="connsiteX1" fmla="*/ 2040556 w 2656573"/>
              <a:gd name="connsiteY1" fmla="*/ 375385 h 832151"/>
              <a:gd name="connsiteX2" fmla="*/ 2027722 w 2656573"/>
              <a:gd name="connsiteY2" fmla="*/ 16362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56573"/>
              <a:gd name="connsiteY0" fmla="*/ 0 h 832151"/>
              <a:gd name="connsiteX1" fmla="*/ 2040556 w 2656573"/>
              <a:gd name="connsiteY1" fmla="*/ 375385 h 832151"/>
              <a:gd name="connsiteX2" fmla="*/ 2064792 w 2656573"/>
              <a:gd name="connsiteY2" fmla="*/ 20378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19503"/>
              <a:gd name="connsiteY0" fmla="*/ 0 h 832151"/>
              <a:gd name="connsiteX1" fmla="*/ 2040556 w 2619503"/>
              <a:gd name="connsiteY1" fmla="*/ 375385 h 832151"/>
              <a:gd name="connsiteX2" fmla="*/ 2064792 w 2619503"/>
              <a:gd name="connsiteY2" fmla="*/ 203789 h 832151"/>
              <a:gd name="connsiteX3" fmla="*/ 2619503 w 2619503"/>
              <a:gd name="connsiteY3" fmla="*/ 548683 h 832151"/>
              <a:gd name="connsiteX4" fmla="*/ 1985503 w 2619503"/>
              <a:gd name="connsiteY4" fmla="*/ 778378 h 832151"/>
              <a:gd name="connsiteX5" fmla="*/ 2034378 w 2619503"/>
              <a:gd name="connsiteY5" fmla="*/ 618033 h 832151"/>
              <a:gd name="connsiteX6" fmla="*/ 0 w 2619503"/>
              <a:gd name="connsiteY6" fmla="*/ 0 h 832151"/>
              <a:gd name="connsiteX0" fmla="*/ 0 w 2619503"/>
              <a:gd name="connsiteY0" fmla="*/ 0 h 838329"/>
              <a:gd name="connsiteX1" fmla="*/ 2040556 w 2619503"/>
              <a:gd name="connsiteY1" fmla="*/ 375385 h 838329"/>
              <a:gd name="connsiteX2" fmla="*/ 2064792 w 2619503"/>
              <a:gd name="connsiteY2" fmla="*/ 203789 h 838329"/>
              <a:gd name="connsiteX3" fmla="*/ 2619503 w 2619503"/>
              <a:gd name="connsiteY3" fmla="*/ 548683 h 838329"/>
              <a:gd name="connsiteX4" fmla="*/ 1985503 w 2619503"/>
              <a:gd name="connsiteY4" fmla="*/ 778378 h 838329"/>
              <a:gd name="connsiteX5" fmla="*/ 2012754 w 2619503"/>
              <a:gd name="connsiteY5" fmla="*/ 624211 h 838329"/>
              <a:gd name="connsiteX6" fmla="*/ 0 w 2619503"/>
              <a:gd name="connsiteY6" fmla="*/ 0 h 838329"/>
              <a:gd name="connsiteX0" fmla="*/ 0 w 2639068"/>
              <a:gd name="connsiteY0" fmla="*/ 0 h 838329"/>
              <a:gd name="connsiteX1" fmla="*/ 2040556 w 2639068"/>
              <a:gd name="connsiteY1" fmla="*/ 375385 h 838329"/>
              <a:gd name="connsiteX2" fmla="*/ 2064792 w 2639068"/>
              <a:gd name="connsiteY2" fmla="*/ 203789 h 838329"/>
              <a:gd name="connsiteX3" fmla="*/ 2639068 w 2639068"/>
              <a:gd name="connsiteY3" fmla="*/ 447769 h 838329"/>
              <a:gd name="connsiteX4" fmla="*/ 1985503 w 2639068"/>
              <a:gd name="connsiteY4" fmla="*/ 778378 h 838329"/>
              <a:gd name="connsiteX5" fmla="*/ 2012754 w 2639068"/>
              <a:gd name="connsiteY5" fmla="*/ 624211 h 838329"/>
              <a:gd name="connsiteX6" fmla="*/ 0 w 2639068"/>
              <a:gd name="connsiteY6" fmla="*/ 0 h 838329"/>
              <a:gd name="connsiteX0" fmla="*/ 1 w 2662332"/>
              <a:gd name="connsiteY0" fmla="*/ 0 h 653680"/>
              <a:gd name="connsiteX1" fmla="*/ 2063820 w 2662332"/>
              <a:gd name="connsiteY1" fmla="*/ 190736 h 653680"/>
              <a:gd name="connsiteX2" fmla="*/ 2088056 w 2662332"/>
              <a:gd name="connsiteY2" fmla="*/ 19140 h 653680"/>
              <a:gd name="connsiteX3" fmla="*/ 2662332 w 2662332"/>
              <a:gd name="connsiteY3" fmla="*/ 263120 h 653680"/>
              <a:gd name="connsiteX4" fmla="*/ 2008767 w 2662332"/>
              <a:gd name="connsiteY4" fmla="*/ 593729 h 653680"/>
              <a:gd name="connsiteX5" fmla="*/ 2036018 w 2662332"/>
              <a:gd name="connsiteY5" fmla="*/ 439562 h 653680"/>
              <a:gd name="connsiteX6" fmla="*/ 1 w 2662332"/>
              <a:gd name="connsiteY6" fmla="*/ 0 h 653680"/>
              <a:gd name="connsiteX0" fmla="*/ 0 w 2662331"/>
              <a:gd name="connsiteY0" fmla="*/ 0 h 653680"/>
              <a:gd name="connsiteX1" fmla="*/ 2063819 w 2662331"/>
              <a:gd name="connsiteY1" fmla="*/ 190736 h 653680"/>
              <a:gd name="connsiteX2" fmla="*/ 2088055 w 2662331"/>
              <a:gd name="connsiteY2" fmla="*/ 19140 h 653680"/>
              <a:gd name="connsiteX3" fmla="*/ 2662331 w 2662331"/>
              <a:gd name="connsiteY3" fmla="*/ 263120 h 653680"/>
              <a:gd name="connsiteX4" fmla="*/ 2008766 w 2662331"/>
              <a:gd name="connsiteY4" fmla="*/ 593729 h 653680"/>
              <a:gd name="connsiteX5" fmla="*/ 2036017 w 2662331"/>
              <a:gd name="connsiteY5" fmla="*/ 439562 h 653680"/>
              <a:gd name="connsiteX6" fmla="*/ 0 w 2662331"/>
              <a:gd name="connsiteY6" fmla="*/ 0 h 653680"/>
              <a:gd name="connsiteX0" fmla="*/ 0 w 2488472"/>
              <a:gd name="connsiteY0" fmla="*/ 1 h 842390"/>
              <a:gd name="connsiteX1" fmla="*/ 1889960 w 2488472"/>
              <a:gd name="connsiteY1" fmla="*/ 379446 h 842390"/>
              <a:gd name="connsiteX2" fmla="*/ 1914196 w 2488472"/>
              <a:gd name="connsiteY2" fmla="*/ 207850 h 842390"/>
              <a:gd name="connsiteX3" fmla="*/ 2488472 w 2488472"/>
              <a:gd name="connsiteY3" fmla="*/ 451830 h 842390"/>
              <a:gd name="connsiteX4" fmla="*/ 1834907 w 2488472"/>
              <a:gd name="connsiteY4" fmla="*/ 782439 h 842390"/>
              <a:gd name="connsiteX5" fmla="*/ 1862158 w 2488472"/>
              <a:gd name="connsiteY5" fmla="*/ 628272 h 842390"/>
              <a:gd name="connsiteX6" fmla="*/ 0 w 2488472"/>
              <a:gd name="connsiteY6" fmla="*/ 1 h 842390"/>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3390918"/>
              <a:gd name="connsiteY0" fmla="*/ 0 h 1270009"/>
              <a:gd name="connsiteX1" fmla="*/ 2157324 w 3390918"/>
              <a:gd name="connsiteY1" fmla="*/ 807065 h 1270009"/>
              <a:gd name="connsiteX2" fmla="*/ 2181560 w 3390918"/>
              <a:gd name="connsiteY2" fmla="*/ 635469 h 1270009"/>
              <a:gd name="connsiteX3" fmla="*/ 3390918 w 3390918"/>
              <a:gd name="connsiteY3" fmla="*/ 701279 h 1270009"/>
              <a:gd name="connsiteX4" fmla="*/ 2102271 w 3390918"/>
              <a:gd name="connsiteY4" fmla="*/ 1210058 h 1270009"/>
              <a:gd name="connsiteX5" fmla="*/ 2129522 w 3390918"/>
              <a:gd name="connsiteY5" fmla="*/ 1055891 h 1270009"/>
              <a:gd name="connsiteX6" fmla="*/ 0 w 3390918"/>
              <a:gd name="connsiteY6" fmla="*/ 0 h 127000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129522 w 3390918"/>
              <a:gd name="connsiteY5" fmla="*/ 1055891 h 1424729"/>
              <a:gd name="connsiteX6" fmla="*/ 0 w 3390918"/>
              <a:gd name="connsiteY6" fmla="*/ 0 h 142472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157324 w 3390918"/>
              <a:gd name="connsiteY1" fmla="*/ 807065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157" h="1320701">
                <a:moveTo>
                  <a:pt x="0" y="0"/>
                </a:moveTo>
                <a:cubicBezTo>
                  <a:pt x="796252" y="458754"/>
                  <a:pt x="1619731" y="623421"/>
                  <a:pt x="2379648" y="387165"/>
                </a:cubicBezTo>
                <a:lnTo>
                  <a:pt x="2337378" y="21169"/>
                </a:lnTo>
                <a:lnTo>
                  <a:pt x="3380157" y="597251"/>
                </a:lnTo>
                <a:lnTo>
                  <a:pt x="2589675" y="1320701"/>
                </a:lnTo>
                <a:lnTo>
                  <a:pt x="2482746" y="989291"/>
                </a:lnTo>
                <a:cubicBezTo>
                  <a:pt x="1853018" y="1203409"/>
                  <a:pt x="376512" y="869614"/>
                  <a:pt x="0" y="0"/>
                </a:cubicBezTo>
                <a:close/>
              </a:path>
            </a:pathLst>
          </a:custGeom>
          <a:solidFill>
            <a:srgbClr val="00B0F0">
              <a:alpha val="47059"/>
            </a:srgbClr>
          </a:solidFill>
          <a:ln w="12700">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en-US" dirty="0"/>
          </a:p>
        </p:txBody>
      </p:sp>
      <p:sp>
        <p:nvSpPr>
          <p:cNvPr id="31" name="TextBox 30"/>
          <p:cNvSpPr txBox="1"/>
          <p:nvPr/>
        </p:nvSpPr>
        <p:spPr>
          <a:xfrm>
            <a:off x="3992205" y="2297595"/>
            <a:ext cx="1645426" cy="510909"/>
          </a:xfrm>
          <a:prstGeom prst="rect">
            <a:avLst/>
          </a:prstGeom>
          <a:noFill/>
        </p:spPr>
        <p:txBody>
          <a:bodyPr wrap="square" rtlCol="0">
            <a:spAutoFit/>
          </a:bodyPr>
          <a:lstStyle/>
          <a:p>
            <a:pPr>
              <a:lnSpc>
                <a:spcPct val="85000"/>
              </a:lnSpc>
            </a:pPr>
            <a:r>
              <a:rPr lang="en-US" sz="1600" b="1" dirty="0" smtClean="0">
                <a:ln w="3175">
                  <a:noFill/>
                </a:ln>
                <a:effectLst>
                  <a:glow rad="101600">
                    <a:srgbClr val="FFFFFF"/>
                  </a:glow>
                </a:effectLst>
                <a:latin typeface="+mn-lt"/>
              </a:rPr>
              <a:t>Power Generation</a:t>
            </a:r>
            <a:endParaRPr lang="en-US" sz="1600" b="1" dirty="0">
              <a:ln w="3175">
                <a:noFill/>
              </a:ln>
              <a:effectLst>
                <a:glow rad="101600">
                  <a:srgbClr val="FFFFFF"/>
                </a:glow>
              </a:effectLst>
              <a:latin typeface="+mn-lt"/>
            </a:endParaRPr>
          </a:p>
        </p:txBody>
      </p:sp>
      <p:sp>
        <p:nvSpPr>
          <p:cNvPr id="25" name="TextBox 24"/>
          <p:cNvSpPr txBox="1"/>
          <p:nvPr/>
        </p:nvSpPr>
        <p:spPr>
          <a:xfrm>
            <a:off x="1477604" y="6059838"/>
            <a:ext cx="1507563" cy="510909"/>
          </a:xfrm>
          <a:prstGeom prst="rect">
            <a:avLst/>
          </a:prstGeom>
          <a:noFill/>
        </p:spPr>
        <p:txBody>
          <a:bodyPr wrap="square" rtlCol="0">
            <a:spAutoFit/>
          </a:bodyPr>
          <a:lstStyle/>
          <a:p>
            <a:pPr algn="ctr">
              <a:lnSpc>
                <a:spcPct val="85000"/>
              </a:lnSpc>
            </a:pPr>
            <a:r>
              <a:rPr lang="en-US" sz="1600" b="1" dirty="0" smtClean="0">
                <a:ln w="3175">
                  <a:noFill/>
                </a:ln>
                <a:effectLst>
                  <a:glow rad="101600">
                    <a:srgbClr val="FFFFFF"/>
                  </a:glow>
                </a:effectLst>
                <a:latin typeface="+mn-lt"/>
              </a:rPr>
              <a:t>Gulf Coast LNG &amp; Industry</a:t>
            </a:r>
            <a:endParaRPr lang="en-US" sz="1600" b="1" dirty="0">
              <a:ln w="3175">
                <a:noFill/>
              </a:ln>
              <a:effectLst>
                <a:glow rad="101600">
                  <a:srgbClr val="FFFFFF"/>
                </a:glow>
              </a:effectLst>
              <a:latin typeface="+mn-lt"/>
            </a:endParaRPr>
          </a:p>
        </p:txBody>
      </p:sp>
      <p:sp>
        <p:nvSpPr>
          <p:cNvPr id="26" name="Freeform 25"/>
          <p:cNvSpPr/>
          <p:nvPr/>
        </p:nvSpPr>
        <p:spPr bwMode="blackWhite">
          <a:xfrm rot="6070689" flipV="1">
            <a:off x="90327" y="6205594"/>
            <a:ext cx="704850" cy="236537"/>
          </a:xfrm>
          <a:custGeom>
            <a:avLst/>
            <a:gdLst>
              <a:gd name="connsiteX0" fmla="*/ 0 w 2656573"/>
              <a:gd name="connsiteY0" fmla="*/ 28876 h 1010652"/>
              <a:gd name="connsiteX1" fmla="*/ 2040556 w 2656573"/>
              <a:gd name="connsiteY1" fmla="*/ 404261 h 1010652"/>
              <a:gd name="connsiteX2" fmla="*/ 1934678 w 2656573"/>
              <a:gd name="connsiteY2" fmla="*/ 0 h 1010652"/>
              <a:gd name="connsiteX3" fmla="*/ 2656573 w 2656573"/>
              <a:gd name="connsiteY3" fmla="*/ 606391 h 1010652"/>
              <a:gd name="connsiteX4" fmla="*/ 1905802 w 2656573"/>
              <a:gd name="connsiteY4" fmla="*/ 1010652 h 1010652"/>
              <a:gd name="connsiteX5" fmla="*/ 2040556 w 2656573"/>
              <a:gd name="connsiteY5" fmla="*/ 616017 h 1010652"/>
              <a:gd name="connsiteX6" fmla="*/ 0 w 2656573"/>
              <a:gd name="connsiteY6" fmla="*/ 28876 h 1010652"/>
              <a:gd name="connsiteX0" fmla="*/ 0 w 2656573"/>
              <a:gd name="connsiteY0" fmla="*/ 0 h 981776"/>
              <a:gd name="connsiteX1" fmla="*/ 2040556 w 2656573"/>
              <a:gd name="connsiteY1" fmla="*/ 375385 h 981776"/>
              <a:gd name="connsiteX2" fmla="*/ 2027722 w 2656573"/>
              <a:gd name="connsiteY2" fmla="*/ 163629 h 981776"/>
              <a:gd name="connsiteX3" fmla="*/ 2656573 w 2656573"/>
              <a:gd name="connsiteY3" fmla="*/ 577515 h 981776"/>
              <a:gd name="connsiteX4" fmla="*/ 1905802 w 2656573"/>
              <a:gd name="connsiteY4" fmla="*/ 981776 h 981776"/>
              <a:gd name="connsiteX5" fmla="*/ 2040556 w 2656573"/>
              <a:gd name="connsiteY5" fmla="*/ 587141 h 981776"/>
              <a:gd name="connsiteX6" fmla="*/ 0 w 2656573"/>
              <a:gd name="connsiteY6" fmla="*/ 0 h 981776"/>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51522 w 2656573"/>
              <a:gd name="connsiteY4" fmla="*/ 773229 h 801259"/>
              <a:gd name="connsiteX5" fmla="*/ 2040556 w 2656573"/>
              <a:gd name="connsiteY5" fmla="*/ 587141 h 801259"/>
              <a:gd name="connsiteX6" fmla="*/ 0 w 2656573"/>
              <a:gd name="connsiteY6" fmla="*/ 0 h 80125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85503 w 2656573"/>
              <a:gd name="connsiteY4" fmla="*/ 778378 h 801259"/>
              <a:gd name="connsiteX5" fmla="*/ 2040556 w 2656573"/>
              <a:gd name="connsiteY5" fmla="*/ 587141 h 801259"/>
              <a:gd name="connsiteX6" fmla="*/ 0 w 2656573"/>
              <a:gd name="connsiteY6" fmla="*/ 0 h 801259"/>
              <a:gd name="connsiteX0" fmla="*/ 0 w 2656573"/>
              <a:gd name="connsiteY0" fmla="*/ 0 h 832151"/>
              <a:gd name="connsiteX1" fmla="*/ 2040556 w 2656573"/>
              <a:gd name="connsiteY1" fmla="*/ 375385 h 832151"/>
              <a:gd name="connsiteX2" fmla="*/ 2027722 w 2656573"/>
              <a:gd name="connsiteY2" fmla="*/ 16362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56573"/>
              <a:gd name="connsiteY0" fmla="*/ 0 h 832151"/>
              <a:gd name="connsiteX1" fmla="*/ 2040556 w 2656573"/>
              <a:gd name="connsiteY1" fmla="*/ 375385 h 832151"/>
              <a:gd name="connsiteX2" fmla="*/ 2064792 w 2656573"/>
              <a:gd name="connsiteY2" fmla="*/ 20378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19503"/>
              <a:gd name="connsiteY0" fmla="*/ 0 h 832151"/>
              <a:gd name="connsiteX1" fmla="*/ 2040556 w 2619503"/>
              <a:gd name="connsiteY1" fmla="*/ 375385 h 832151"/>
              <a:gd name="connsiteX2" fmla="*/ 2064792 w 2619503"/>
              <a:gd name="connsiteY2" fmla="*/ 203789 h 832151"/>
              <a:gd name="connsiteX3" fmla="*/ 2619503 w 2619503"/>
              <a:gd name="connsiteY3" fmla="*/ 548683 h 832151"/>
              <a:gd name="connsiteX4" fmla="*/ 1985503 w 2619503"/>
              <a:gd name="connsiteY4" fmla="*/ 778378 h 832151"/>
              <a:gd name="connsiteX5" fmla="*/ 2034378 w 2619503"/>
              <a:gd name="connsiteY5" fmla="*/ 618033 h 832151"/>
              <a:gd name="connsiteX6" fmla="*/ 0 w 2619503"/>
              <a:gd name="connsiteY6" fmla="*/ 0 h 832151"/>
              <a:gd name="connsiteX0" fmla="*/ 0 w 2619503"/>
              <a:gd name="connsiteY0" fmla="*/ 0 h 838329"/>
              <a:gd name="connsiteX1" fmla="*/ 2040556 w 2619503"/>
              <a:gd name="connsiteY1" fmla="*/ 375385 h 838329"/>
              <a:gd name="connsiteX2" fmla="*/ 2064792 w 2619503"/>
              <a:gd name="connsiteY2" fmla="*/ 203789 h 838329"/>
              <a:gd name="connsiteX3" fmla="*/ 2619503 w 2619503"/>
              <a:gd name="connsiteY3" fmla="*/ 548683 h 838329"/>
              <a:gd name="connsiteX4" fmla="*/ 1985503 w 2619503"/>
              <a:gd name="connsiteY4" fmla="*/ 778378 h 838329"/>
              <a:gd name="connsiteX5" fmla="*/ 2012754 w 2619503"/>
              <a:gd name="connsiteY5" fmla="*/ 624211 h 838329"/>
              <a:gd name="connsiteX6" fmla="*/ 0 w 2619503"/>
              <a:gd name="connsiteY6" fmla="*/ 0 h 838329"/>
              <a:gd name="connsiteX0" fmla="*/ 0 w 2639068"/>
              <a:gd name="connsiteY0" fmla="*/ 0 h 838329"/>
              <a:gd name="connsiteX1" fmla="*/ 2040556 w 2639068"/>
              <a:gd name="connsiteY1" fmla="*/ 375385 h 838329"/>
              <a:gd name="connsiteX2" fmla="*/ 2064792 w 2639068"/>
              <a:gd name="connsiteY2" fmla="*/ 203789 h 838329"/>
              <a:gd name="connsiteX3" fmla="*/ 2639068 w 2639068"/>
              <a:gd name="connsiteY3" fmla="*/ 447769 h 838329"/>
              <a:gd name="connsiteX4" fmla="*/ 1985503 w 2639068"/>
              <a:gd name="connsiteY4" fmla="*/ 778378 h 838329"/>
              <a:gd name="connsiteX5" fmla="*/ 2012754 w 2639068"/>
              <a:gd name="connsiteY5" fmla="*/ 624211 h 838329"/>
              <a:gd name="connsiteX6" fmla="*/ 0 w 2639068"/>
              <a:gd name="connsiteY6" fmla="*/ 0 h 838329"/>
              <a:gd name="connsiteX0" fmla="*/ 1 w 2662332"/>
              <a:gd name="connsiteY0" fmla="*/ 0 h 653680"/>
              <a:gd name="connsiteX1" fmla="*/ 2063820 w 2662332"/>
              <a:gd name="connsiteY1" fmla="*/ 190736 h 653680"/>
              <a:gd name="connsiteX2" fmla="*/ 2088056 w 2662332"/>
              <a:gd name="connsiteY2" fmla="*/ 19140 h 653680"/>
              <a:gd name="connsiteX3" fmla="*/ 2662332 w 2662332"/>
              <a:gd name="connsiteY3" fmla="*/ 263120 h 653680"/>
              <a:gd name="connsiteX4" fmla="*/ 2008767 w 2662332"/>
              <a:gd name="connsiteY4" fmla="*/ 593729 h 653680"/>
              <a:gd name="connsiteX5" fmla="*/ 2036018 w 2662332"/>
              <a:gd name="connsiteY5" fmla="*/ 439562 h 653680"/>
              <a:gd name="connsiteX6" fmla="*/ 1 w 2662332"/>
              <a:gd name="connsiteY6" fmla="*/ 0 h 653680"/>
              <a:gd name="connsiteX0" fmla="*/ 0 w 2662331"/>
              <a:gd name="connsiteY0" fmla="*/ 0 h 653680"/>
              <a:gd name="connsiteX1" fmla="*/ 2063819 w 2662331"/>
              <a:gd name="connsiteY1" fmla="*/ 190736 h 653680"/>
              <a:gd name="connsiteX2" fmla="*/ 2088055 w 2662331"/>
              <a:gd name="connsiteY2" fmla="*/ 19140 h 653680"/>
              <a:gd name="connsiteX3" fmla="*/ 2662331 w 2662331"/>
              <a:gd name="connsiteY3" fmla="*/ 263120 h 653680"/>
              <a:gd name="connsiteX4" fmla="*/ 2008766 w 2662331"/>
              <a:gd name="connsiteY4" fmla="*/ 593729 h 653680"/>
              <a:gd name="connsiteX5" fmla="*/ 2036017 w 2662331"/>
              <a:gd name="connsiteY5" fmla="*/ 439562 h 653680"/>
              <a:gd name="connsiteX6" fmla="*/ 0 w 2662331"/>
              <a:gd name="connsiteY6" fmla="*/ 0 h 653680"/>
              <a:gd name="connsiteX0" fmla="*/ 0 w 2488472"/>
              <a:gd name="connsiteY0" fmla="*/ 1 h 842390"/>
              <a:gd name="connsiteX1" fmla="*/ 1889960 w 2488472"/>
              <a:gd name="connsiteY1" fmla="*/ 379446 h 842390"/>
              <a:gd name="connsiteX2" fmla="*/ 1914196 w 2488472"/>
              <a:gd name="connsiteY2" fmla="*/ 207850 h 842390"/>
              <a:gd name="connsiteX3" fmla="*/ 2488472 w 2488472"/>
              <a:gd name="connsiteY3" fmla="*/ 451830 h 842390"/>
              <a:gd name="connsiteX4" fmla="*/ 1834907 w 2488472"/>
              <a:gd name="connsiteY4" fmla="*/ 782439 h 842390"/>
              <a:gd name="connsiteX5" fmla="*/ 1862158 w 2488472"/>
              <a:gd name="connsiteY5" fmla="*/ 628272 h 842390"/>
              <a:gd name="connsiteX6" fmla="*/ 0 w 2488472"/>
              <a:gd name="connsiteY6" fmla="*/ 1 h 842390"/>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3390918"/>
              <a:gd name="connsiteY0" fmla="*/ 0 h 1270009"/>
              <a:gd name="connsiteX1" fmla="*/ 2157324 w 3390918"/>
              <a:gd name="connsiteY1" fmla="*/ 807065 h 1270009"/>
              <a:gd name="connsiteX2" fmla="*/ 2181560 w 3390918"/>
              <a:gd name="connsiteY2" fmla="*/ 635469 h 1270009"/>
              <a:gd name="connsiteX3" fmla="*/ 3390918 w 3390918"/>
              <a:gd name="connsiteY3" fmla="*/ 701279 h 1270009"/>
              <a:gd name="connsiteX4" fmla="*/ 2102271 w 3390918"/>
              <a:gd name="connsiteY4" fmla="*/ 1210058 h 1270009"/>
              <a:gd name="connsiteX5" fmla="*/ 2129522 w 3390918"/>
              <a:gd name="connsiteY5" fmla="*/ 1055891 h 1270009"/>
              <a:gd name="connsiteX6" fmla="*/ 0 w 3390918"/>
              <a:gd name="connsiteY6" fmla="*/ 0 h 127000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129522 w 3390918"/>
              <a:gd name="connsiteY5" fmla="*/ 1055891 h 1424729"/>
              <a:gd name="connsiteX6" fmla="*/ 0 w 3390918"/>
              <a:gd name="connsiteY6" fmla="*/ 0 h 142472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157324 w 3390918"/>
              <a:gd name="connsiteY1" fmla="*/ 807065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157" h="1320701">
                <a:moveTo>
                  <a:pt x="0" y="0"/>
                </a:moveTo>
                <a:cubicBezTo>
                  <a:pt x="796252" y="458754"/>
                  <a:pt x="1619731" y="623421"/>
                  <a:pt x="2379648" y="387165"/>
                </a:cubicBezTo>
                <a:lnTo>
                  <a:pt x="2337378" y="21169"/>
                </a:lnTo>
                <a:lnTo>
                  <a:pt x="3380157" y="597251"/>
                </a:lnTo>
                <a:lnTo>
                  <a:pt x="2589675" y="1320701"/>
                </a:lnTo>
                <a:lnTo>
                  <a:pt x="2482746" y="989291"/>
                </a:lnTo>
                <a:cubicBezTo>
                  <a:pt x="1853018" y="1203409"/>
                  <a:pt x="376512" y="869614"/>
                  <a:pt x="0" y="0"/>
                </a:cubicBezTo>
                <a:close/>
              </a:path>
            </a:pathLst>
          </a:custGeom>
          <a:solidFill>
            <a:srgbClr val="00B0F0">
              <a:alpha val="47059"/>
            </a:srgbClr>
          </a:solidFill>
          <a:ln w="12700">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en-US" dirty="0"/>
          </a:p>
        </p:txBody>
      </p:sp>
      <p:sp>
        <p:nvSpPr>
          <p:cNvPr id="40" name="TextBox 39"/>
          <p:cNvSpPr txBox="1"/>
          <p:nvPr/>
        </p:nvSpPr>
        <p:spPr>
          <a:xfrm>
            <a:off x="2696805" y="5313712"/>
            <a:ext cx="1645426" cy="510909"/>
          </a:xfrm>
          <a:prstGeom prst="rect">
            <a:avLst/>
          </a:prstGeom>
          <a:noFill/>
        </p:spPr>
        <p:txBody>
          <a:bodyPr wrap="square" rtlCol="0">
            <a:spAutoFit/>
          </a:bodyPr>
          <a:lstStyle/>
          <a:p>
            <a:pPr>
              <a:lnSpc>
                <a:spcPct val="85000"/>
              </a:lnSpc>
            </a:pPr>
            <a:r>
              <a:rPr lang="en-US" sz="1600" b="1" dirty="0" smtClean="0">
                <a:ln w="3175">
                  <a:noFill/>
                </a:ln>
                <a:effectLst>
                  <a:glow rad="101600">
                    <a:srgbClr val="FFFFFF"/>
                  </a:glow>
                </a:effectLst>
                <a:latin typeface="+mn-lt"/>
              </a:rPr>
              <a:t>Power Generation</a:t>
            </a:r>
            <a:endParaRPr lang="en-US" sz="1600" b="1" dirty="0">
              <a:ln w="3175">
                <a:noFill/>
              </a:ln>
              <a:effectLst>
                <a:glow rad="101600">
                  <a:srgbClr val="FFFFFF"/>
                </a:glow>
              </a:effectLst>
              <a:latin typeface="+mn-lt"/>
            </a:endParaRPr>
          </a:p>
        </p:txBody>
      </p:sp>
      <p:sp>
        <p:nvSpPr>
          <p:cNvPr id="41" name="TextBox 40"/>
          <p:cNvSpPr txBox="1"/>
          <p:nvPr/>
        </p:nvSpPr>
        <p:spPr>
          <a:xfrm>
            <a:off x="1477605" y="2808504"/>
            <a:ext cx="1331495" cy="720197"/>
          </a:xfrm>
          <a:prstGeom prst="rect">
            <a:avLst/>
          </a:prstGeom>
          <a:noFill/>
        </p:spPr>
        <p:txBody>
          <a:bodyPr wrap="square" rtlCol="0">
            <a:spAutoFit/>
          </a:bodyPr>
          <a:lstStyle/>
          <a:p>
            <a:pPr>
              <a:lnSpc>
                <a:spcPct val="85000"/>
              </a:lnSpc>
            </a:pPr>
            <a:r>
              <a:rPr lang="en-US" sz="1600" b="1" dirty="0" smtClean="0">
                <a:ln w="3175">
                  <a:noFill/>
                </a:ln>
                <a:effectLst>
                  <a:glow rad="101600">
                    <a:srgbClr val="FFFFFF"/>
                  </a:glow>
                </a:effectLst>
                <a:latin typeface="+mn-lt"/>
              </a:rPr>
              <a:t>City Gate &amp; Power Generation</a:t>
            </a:r>
            <a:endParaRPr lang="en-US" sz="1600" b="1" dirty="0">
              <a:ln w="3175">
                <a:noFill/>
              </a:ln>
              <a:effectLst>
                <a:glow rad="101600">
                  <a:srgbClr val="FFFFFF"/>
                </a:glow>
              </a:effectLst>
              <a:latin typeface="+mn-lt"/>
            </a:endParaRPr>
          </a:p>
        </p:txBody>
      </p:sp>
      <p:sp>
        <p:nvSpPr>
          <p:cNvPr id="42" name="TextBox 41"/>
          <p:cNvSpPr txBox="1"/>
          <p:nvPr/>
        </p:nvSpPr>
        <p:spPr>
          <a:xfrm>
            <a:off x="3382604" y="3440595"/>
            <a:ext cx="1550343" cy="510909"/>
          </a:xfrm>
          <a:prstGeom prst="rect">
            <a:avLst/>
          </a:prstGeom>
          <a:noFill/>
        </p:spPr>
        <p:txBody>
          <a:bodyPr wrap="square" rtlCol="0">
            <a:spAutoFit/>
          </a:bodyPr>
          <a:lstStyle/>
          <a:p>
            <a:pPr algn="ctr">
              <a:lnSpc>
                <a:spcPct val="85000"/>
              </a:lnSpc>
            </a:pPr>
            <a:r>
              <a:rPr lang="en-US" sz="1600" b="1" dirty="0" smtClean="0">
                <a:ln w="3175">
                  <a:noFill/>
                </a:ln>
                <a:effectLst>
                  <a:glow rad="101600">
                    <a:srgbClr val="FFFFFF"/>
                  </a:glow>
                </a:effectLst>
                <a:latin typeface="+mn-lt"/>
              </a:rPr>
              <a:t>City-Gate Market Growth</a:t>
            </a:r>
            <a:endParaRPr lang="en-US" sz="1600" b="1" dirty="0">
              <a:ln w="3175">
                <a:noFill/>
              </a:ln>
              <a:effectLst>
                <a:glow rad="101600">
                  <a:srgbClr val="FFFFFF"/>
                </a:glow>
              </a:effectLst>
              <a:latin typeface="+mn-lt"/>
            </a:endParaRPr>
          </a:p>
        </p:txBody>
      </p:sp>
      <p:sp>
        <p:nvSpPr>
          <p:cNvPr id="50" name="TextBox 49"/>
          <p:cNvSpPr txBox="1"/>
          <p:nvPr/>
        </p:nvSpPr>
        <p:spPr>
          <a:xfrm>
            <a:off x="563941" y="6175227"/>
            <a:ext cx="838200" cy="301621"/>
          </a:xfrm>
          <a:prstGeom prst="rect">
            <a:avLst/>
          </a:prstGeom>
          <a:noFill/>
        </p:spPr>
        <p:txBody>
          <a:bodyPr wrap="square" rtlCol="0">
            <a:spAutoFit/>
          </a:bodyPr>
          <a:lstStyle/>
          <a:p>
            <a:pPr>
              <a:lnSpc>
                <a:spcPct val="85000"/>
              </a:lnSpc>
            </a:pPr>
            <a:r>
              <a:rPr lang="en-US" sz="1600" b="1" dirty="0" smtClean="0">
                <a:ln w="3175">
                  <a:noFill/>
                </a:ln>
                <a:effectLst>
                  <a:glow rad="101600">
                    <a:srgbClr val="FFFFFF"/>
                  </a:glow>
                </a:effectLst>
                <a:latin typeface="+mn-lt"/>
              </a:rPr>
              <a:t>Mexico </a:t>
            </a:r>
            <a:endParaRPr lang="en-US" sz="1600" b="1" dirty="0">
              <a:ln w="3175">
                <a:noFill/>
              </a:ln>
              <a:effectLst>
                <a:glow rad="101600">
                  <a:srgbClr val="FFFFFF"/>
                </a:glow>
              </a:effectLst>
              <a:latin typeface="+mn-lt"/>
            </a:endParaRPr>
          </a:p>
        </p:txBody>
      </p:sp>
      <p:sp>
        <p:nvSpPr>
          <p:cNvPr id="34" name="Rounded Rectangle 33"/>
          <p:cNvSpPr/>
          <p:nvPr/>
        </p:nvSpPr>
        <p:spPr>
          <a:xfrm>
            <a:off x="2286000" y="1524000"/>
            <a:ext cx="1799792" cy="723733"/>
          </a:xfrm>
          <a:prstGeom prst="roundRect">
            <a:avLst/>
          </a:prstGeom>
          <a:solidFill>
            <a:schemeClr val="tx2"/>
          </a:solidFill>
          <a:ln>
            <a:noFill/>
          </a:ln>
          <a:effectLst>
            <a:outerShdw blurRad="44450" dist="27940" dir="5400000" algn="ctr">
              <a:srgbClr val="000000">
                <a:alpha val="32000"/>
              </a:srgbClr>
            </a:outerShdw>
          </a:effectLst>
        </p:spPr>
        <p:txBody>
          <a:bodyPr lIns="0" tIns="0" rIns="0" bIns="0" anchor="ctr"/>
          <a:lstStyle/>
          <a:p>
            <a:pPr algn="ctr">
              <a:lnSpc>
                <a:spcPct val="80000"/>
              </a:lnSpc>
            </a:pPr>
            <a:r>
              <a:rPr lang="en-US" sz="2400" b="1" dirty="0" smtClean="0">
                <a:solidFill>
                  <a:schemeClr val="bg1"/>
                </a:solidFill>
              </a:rPr>
              <a:t>41 </a:t>
            </a:r>
            <a:r>
              <a:rPr lang="en-US" sz="2400" b="1" dirty="0">
                <a:solidFill>
                  <a:schemeClr val="bg1"/>
                </a:solidFill>
              </a:rPr>
              <a:t>Bcf/d</a:t>
            </a:r>
          </a:p>
          <a:p>
            <a:pPr algn="ctr">
              <a:lnSpc>
                <a:spcPct val="80000"/>
              </a:lnSpc>
            </a:pPr>
            <a:r>
              <a:rPr lang="en-US" sz="1600" dirty="0" smtClean="0">
                <a:solidFill>
                  <a:schemeClr val="bg1"/>
                </a:solidFill>
              </a:rPr>
              <a:t>2025 Avg Estimate</a:t>
            </a:r>
            <a:endParaRPr lang="en-US" sz="1600" dirty="0">
              <a:solidFill>
                <a:schemeClr val="bg1"/>
              </a:solidFill>
            </a:endParaRPr>
          </a:p>
        </p:txBody>
      </p:sp>
      <p:sp>
        <p:nvSpPr>
          <p:cNvPr id="64" name="Rounded Rectangle 63"/>
          <p:cNvSpPr/>
          <p:nvPr/>
        </p:nvSpPr>
        <p:spPr>
          <a:xfrm>
            <a:off x="283873" y="1524000"/>
            <a:ext cx="1799792" cy="723733"/>
          </a:xfrm>
          <a:prstGeom prst="roundRect">
            <a:avLst/>
          </a:prstGeom>
          <a:solidFill>
            <a:schemeClr val="tx2"/>
          </a:solidFill>
          <a:ln>
            <a:noFill/>
          </a:ln>
          <a:effectLst>
            <a:outerShdw blurRad="44450" dist="27940" dir="5400000" algn="ctr">
              <a:srgbClr val="000000">
                <a:alpha val="32000"/>
              </a:srgbClr>
            </a:outerShdw>
          </a:effectLst>
        </p:spPr>
        <p:txBody>
          <a:bodyPr lIns="0" tIns="0" rIns="0" bIns="0" anchor="ctr"/>
          <a:lstStyle/>
          <a:p>
            <a:pPr algn="ctr">
              <a:lnSpc>
                <a:spcPct val="80000"/>
              </a:lnSpc>
            </a:pPr>
            <a:r>
              <a:rPr lang="en-US" sz="2400" b="1" smtClean="0">
                <a:solidFill>
                  <a:schemeClr val="bg1"/>
                </a:solidFill>
              </a:rPr>
              <a:t>21 Bcf</a:t>
            </a:r>
            <a:r>
              <a:rPr lang="en-US" sz="2400" b="1" dirty="0" smtClean="0">
                <a:solidFill>
                  <a:schemeClr val="bg1"/>
                </a:solidFill>
              </a:rPr>
              <a:t>/d</a:t>
            </a:r>
            <a:endParaRPr lang="en-US" sz="2400" b="1" dirty="0">
              <a:solidFill>
                <a:schemeClr val="bg1"/>
              </a:solidFill>
            </a:endParaRPr>
          </a:p>
          <a:p>
            <a:pPr algn="ctr">
              <a:lnSpc>
                <a:spcPct val="80000"/>
              </a:lnSpc>
            </a:pPr>
            <a:r>
              <a:rPr lang="en-US" sz="1600" dirty="0">
                <a:solidFill>
                  <a:schemeClr val="bg1"/>
                </a:solidFill>
              </a:rPr>
              <a:t>Current </a:t>
            </a:r>
            <a:r>
              <a:rPr lang="en-US" sz="1600" dirty="0" smtClean="0">
                <a:solidFill>
                  <a:schemeClr val="bg1"/>
                </a:solidFill>
              </a:rPr>
              <a:t>Estimate</a:t>
            </a:r>
            <a:endParaRPr lang="en-US" sz="1600" dirty="0">
              <a:solidFill>
                <a:schemeClr val="bg1"/>
              </a:solidFill>
            </a:endParaRPr>
          </a:p>
        </p:txBody>
      </p:sp>
      <p:graphicFrame>
        <p:nvGraphicFramePr>
          <p:cNvPr id="22" name="Chart 21"/>
          <p:cNvGraphicFramePr>
            <a:graphicFrameLocks/>
          </p:cNvGraphicFramePr>
          <p:nvPr>
            <p:extLst>
              <p:ext uri="{D42A27DB-BD31-4B8C-83A1-F6EECF244321}">
                <p14:modId xmlns:p14="http://schemas.microsoft.com/office/powerpoint/2010/main" val="2010190837"/>
              </p:ext>
            </p:extLst>
          </p:nvPr>
        </p:nvGraphicFramePr>
        <p:xfrm>
          <a:off x="5410200" y="1885866"/>
          <a:ext cx="3505200" cy="22019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p:cNvGraphicFramePr>
            <a:graphicFrameLocks/>
          </p:cNvGraphicFramePr>
          <p:nvPr>
            <p:extLst>
              <p:ext uri="{D42A27DB-BD31-4B8C-83A1-F6EECF244321}">
                <p14:modId xmlns:p14="http://schemas.microsoft.com/office/powerpoint/2010/main" val="3146820760"/>
              </p:ext>
            </p:extLst>
          </p:nvPr>
        </p:nvGraphicFramePr>
        <p:xfrm>
          <a:off x="5334000" y="4122143"/>
          <a:ext cx="3616084" cy="2278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42105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
            </a:r>
            <a:br>
              <a:rPr lang="en-US" dirty="0" smtClean="0"/>
            </a:br>
            <a:r>
              <a:rPr lang="en-US" dirty="0" smtClean="0"/>
              <a:t>NEXUS - Scope</a:t>
            </a:r>
          </a:p>
        </p:txBody>
      </p:sp>
      <p:sp>
        <p:nvSpPr>
          <p:cNvPr id="4" name="Content Placeholder 3"/>
          <p:cNvSpPr>
            <a:spLocks noGrp="1"/>
          </p:cNvSpPr>
          <p:nvPr>
            <p:ph sz="half" idx="1"/>
          </p:nvPr>
        </p:nvSpPr>
        <p:spPr>
          <a:xfrm>
            <a:off x="4527108" y="1633974"/>
            <a:ext cx="4728307" cy="486176"/>
          </a:xfrm>
        </p:spPr>
        <p:txBody>
          <a:bodyPr>
            <a:noAutofit/>
          </a:bodyPr>
          <a:lstStyle/>
          <a:p>
            <a:pPr marL="0" indent="0">
              <a:spcBef>
                <a:spcPts val="400"/>
              </a:spcBef>
              <a:spcAft>
                <a:spcPts val="0"/>
              </a:spcAft>
              <a:buNone/>
            </a:pPr>
            <a:r>
              <a:rPr lang="en-US" sz="1600" b="1" dirty="0" smtClean="0">
                <a:solidFill>
                  <a:schemeClr val="tx2"/>
                </a:solidFill>
              </a:rPr>
              <a:t>Project Scope:</a:t>
            </a: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9615" y="1436816"/>
            <a:ext cx="3928855" cy="3134418"/>
          </a:xfrm>
          <a:prstGeom prst="rect">
            <a:avLst/>
          </a:prstGeom>
          <a:noFill/>
          <a:ln w="9525">
            <a:noFill/>
            <a:miter lim="800000"/>
            <a:headEnd/>
            <a:tailEnd/>
          </a:ln>
        </p:spPr>
      </p:pic>
      <p:pic>
        <p:nvPicPr>
          <p:cNvPr id="18" name="Picture 17" descr="P:\Graphics\Data\Graphics\!Spectra Energy\PIPELINE_PROJECT_SUPPORT\2015\NEXUS\04-21-15-NEXUS-Detail-Map_MOORE\Nexus-Detail-Map-04-21-2015.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05" t="65934" r="73945" b="14932"/>
          <a:stretch/>
        </p:blipFill>
        <p:spPr bwMode="auto">
          <a:xfrm>
            <a:off x="3095761" y="1353089"/>
            <a:ext cx="1285397" cy="87984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22340" y="2489200"/>
            <a:ext cx="554255" cy="230832"/>
          </a:xfrm>
          <a:prstGeom prst="rect">
            <a:avLst/>
          </a:prstGeom>
          <a:noFill/>
        </p:spPr>
        <p:txBody>
          <a:bodyPr wrap="square" rtlCol="0">
            <a:spAutoFit/>
          </a:bodyPr>
          <a:lstStyle/>
          <a:p>
            <a:r>
              <a:rPr lang="en-CA" sz="900" dirty="0" smtClean="0">
                <a:solidFill>
                  <a:srgbClr val="993366"/>
                </a:solidFill>
                <a:latin typeface="Calibri" pitchFamily="34" charset="0"/>
                <a:cs typeface="Calibri" pitchFamily="34" charset="0"/>
              </a:rPr>
              <a:t>Vector</a:t>
            </a:r>
            <a:endParaRPr lang="en-US" sz="900" dirty="0">
              <a:solidFill>
                <a:srgbClr val="993366"/>
              </a:solidFill>
              <a:latin typeface="Calibri" pitchFamily="34" charset="0"/>
              <a:cs typeface="Calibri" pitchFamily="34" charset="0"/>
            </a:endParaRPr>
          </a:p>
        </p:txBody>
      </p:sp>
      <p:sp>
        <p:nvSpPr>
          <p:cNvPr id="9" name="Rounded Rectangle 8"/>
          <p:cNvSpPr/>
          <p:nvPr/>
        </p:nvSpPr>
        <p:spPr>
          <a:xfrm>
            <a:off x="6189852" y="5184223"/>
            <a:ext cx="2462964" cy="712387"/>
          </a:xfrm>
          <a:prstGeom prst="roundRect">
            <a:avLst/>
          </a:prstGeom>
          <a:solidFill>
            <a:srgbClr val="FFF19F"/>
          </a:solidFill>
          <a:ln>
            <a:noFill/>
          </a:ln>
          <a:effectLst>
            <a:outerShdw blurRad="44450" dist="27940" dir="5400000" algn="ctr">
              <a:srgbClr val="000000">
                <a:alpha val="32000"/>
              </a:srgbClr>
            </a:outerShdw>
          </a:effectLst>
        </p:spPr>
        <p:txBody>
          <a:bodyPr lIns="0" tIns="0" rIns="0" bIns="0" anchor="ctr"/>
          <a:lstStyle/>
          <a:p>
            <a:pPr lvl="0" algn="ctr">
              <a:spcBef>
                <a:spcPts val="0"/>
              </a:spcBef>
              <a:spcAft>
                <a:spcPts val="500"/>
              </a:spcAft>
              <a:defRPr/>
            </a:pPr>
            <a:r>
              <a:rPr lang="en-CA" sz="1600" dirty="0" smtClean="0"/>
              <a:t>NEXUS is on target for November 2017 in-service</a:t>
            </a:r>
            <a:endParaRPr lang="en-US" sz="1600" kern="0" dirty="0" smtClean="0">
              <a:latin typeface="Calibri" panose="020F0502020204030204" pitchFamily="34" charset="0"/>
              <a:cs typeface="Arial" pitchFamily="34" charset="0"/>
            </a:endParaRPr>
          </a:p>
        </p:txBody>
      </p:sp>
      <p:sp>
        <p:nvSpPr>
          <p:cNvPr id="8" name="Content Placeholder 3"/>
          <p:cNvSpPr>
            <a:spLocks noGrp="1"/>
          </p:cNvSpPr>
          <p:nvPr>
            <p:ph sz="half" idx="1"/>
          </p:nvPr>
        </p:nvSpPr>
        <p:spPr>
          <a:xfrm>
            <a:off x="336640" y="4636364"/>
            <a:ext cx="5288553" cy="1788929"/>
          </a:xfrm>
        </p:spPr>
        <p:txBody>
          <a:bodyPr>
            <a:noAutofit/>
          </a:bodyPr>
          <a:lstStyle/>
          <a:p>
            <a:pPr marL="0" indent="0">
              <a:spcBef>
                <a:spcPts val="400"/>
              </a:spcBef>
              <a:spcAft>
                <a:spcPts val="0"/>
              </a:spcAft>
              <a:buNone/>
            </a:pPr>
            <a:r>
              <a:rPr lang="en-US" sz="1600" b="1" dirty="0" smtClean="0">
                <a:solidFill>
                  <a:schemeClr val="tx2"/>
                </a:solidFill>
              </a:rPr>
              <a:t>Key Advantages:</a:t>
            </a:r>
          </a:p>
          <a:p>
            <a:pPr marL="112713" indent="-112713">
              <a:spcBef>
                <a:spcPts val="400"/>
              </a:spcBef>
              <a:spcAft>
                <a:spcPts val="0"/>
              </a:spcAft>
            </a:pPr>
            <a:r>
              <a:rPr lang="en-CA" sz="1400" dirty="0" smtClean="0"/>
              <a:t>Market pull and producer push project</a:t>
            </a:r>
          </a:p>
          <a:p>
            <a:pPr marL="112713" indent="-112713">
              <a:spcBef>
                <a:spcPts val="400"/>
              </a:spcBef>
              <a:spcAft>
                <a:spcPts val="0"/>
              </a:spcAft>
            </a:pPr>
            <a:r>
              <a:rPr lang="en-CA" sz="1400" dirty="0" smtClean="0"/>
              <a:t>Project leverages existing infrastructure, minimizing environmental impacts and providing greater access to secondary markets</a:t>
            </a:r>
          </a:p>
          <a:p>
            <a:pPr marL="112713" indent="-112713">
              <a:spcBef>
                <a:spcPts val="400"/>
              </a:spcBef>
              <a:spcAft>
                <a:spcPts val="0"/>
              </a:spcAft>
            </a:pPr>
            <a:r>
              <a:rPr lang="en-CA" sz="1400" dirty="0" smtClean="0"/>
              <a:t>Northern route through Ohio connects NEXUS to growing market demand centers, including power generation and industrials</a:t>
            </a:r>
          </a:p>
          <a:p>
            <a:pPr marL="112713" indent="-112713">
              <a:spcBef>
                <a:spcPts val="400"/>
              </a:spcBef>
              <a:spcAft>
                <a:spcPts val="0"/>
              </a:spcAft>
            </a:pPr>
            <a:r>
              <a:rPr lang="en-CA" sz="1400" dirty="0" smtClean="0"/>
              <a:t>Connects shippers to growing markets in Michigan and Ontario, with a combined 3 + Bcf/d incremental demand expected by 2025</a:t>
            </a:r>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1722680728"/>
              </p:ext>
            </p:extLst>
          </p:nvPr>
        </p:nvGraphicFramePr>
        <p:xfrm>
          <a:off x="4588329" y="1978634"/>
          <a:ext cx="4392386" cy="2953724"/>
        </p:xfrm>
        <a:graphic>
          <a:graphicData uri="http://schemas.openxmlformats.org/drawingml/2006/table">
            <a:tbl>
              <a:tblPr>
                <a:tableStyleId>{B301B821-A1FF-4177-AEE7-76D212191A09}</a:tableStyleId>
              </a:tblPr>
              <a:tblGrid>
                <a:gridCol w="1118507"/>
                <a:gridCol w="3273879"/>
              </a:tblGrid>
              <a:tr h="293910">
                <a:tc>
                  <a:txBody>
                    <a:bodyPr/>
                    <a:lstStyle/>
                    <a:p>
                      <a:pPr algn="r">
                        <a:lnSpc>
                          <a:spcPct val="85000"/>
                        </a:lnSpc>
                        <a:spcBef>
                          <a:spcPts val="0"/>
                        </a:spcBef>
                      </a:pPr>
                      <a:r>
                        <a:rPr lang="en-US" sz="1400" b="1" dirty="0" smtClean="0"/>
                        <a:t>Capacity: </a:t>
                      </a:r>
                      <a:endParaRPr lang="en-US" sz="1400" b="1" dirty="0"/>
                    </a:p>
                  </a:txBody>
                  <a:tcPr>
                    <a:lnL w="12700" cap="flat" cmpd="sng" algn="ctr">
                      <a:noFill/>
                      <a:prstDash val="solid"/>
                      <a:round/>
                      <a:headEnd type="none" w="med" len="med"/>
                      <a:tailEnd type="none" w="med" len="med"/>
                    </a:lnL>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400" dirty="0" smtClean="0"/>
                        <a:t>1.5 Bcf/d </a:t>
                      </a:r>
                    </a:p>
                  </a:txBody>
                  <a:tcPr>
                    <a:lnR w="12700" cap="flat" cmpd="sng" algn="ctr">
                      <a:noFill/>
                      <a:prstDash val="solid"/>
                      <a:round/>
                      <a:headEnd type="none" w="med" len="med"/>
                      <a:tailEnd type="none" w="med" len="med"/>
                    </a:lnR>
                  </a:tcPr>
                </a:tc>
              </a:tr>
              <a:tr h="463886">
                <a:tc>
                  <a:txBody>
                    <a:bodyPr/>
                    <a:lstStyle/>
                    <a:p>
                      <a:pPr algn="r">
                        <a:lnSpc>
                          <a:spcPct val="85000"/>
                        </a:lnSpc>
                        <a:spcBef>
                          <a:spcPts val="0"/>
                        </a:spcBef>
                      </a:pPr>
                      <a:r>
                        <a:rPr lang="en-US" sz="1400" b="1" dirty="0" smtClean="0"/>
                        <a:t>Design:</a:t>
                      </a:r>
                      <a:endParaRPr lang="en-US" sz="1400" b="1" dirty="0"/>
                    </a:p>
                  </a:txBody>
                  <a:tcPr>
                    <a:lnL w="12700" cap="flat" cmpd="sng" algn="ctr">
                      <a:noFill/>
                      <a:prstDash val="solid"/>
                      <a:round/>
                      <a:headEnd type="none" w="med" len="med"/>
                      <a:tailEnd type="none" w="med" len="med"/>
                    </a:lnL>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400" dirty="0" smtClean="0"/>
                        <a:t>~255 miles of 36” pipe </a:t>
                      </a:r>
                    </a:p>
                    <a:p>
                      <a:pPr marL="0" marR="0" indent="0" algn="l" defTabSz="914400" rtl="0" eaLnBrk="1" fontAlgn="auto" latinLnBrk="0" hangingPunct="1">
                        <a:lnSpc>
                          <a:spcPct val="85000"/>
                        </a:lnSpc>
                        <a:spcBef>
                          <a:spcPts val="0"/>
                        </a:spcBef>
                        <a:spcAft>
                          <a:spcPts val="0"/>
                        </a:spcAft>
                        <a:buClrTx/>
                        <a:buSzTx/>
                        <a:buFontTx/>
                        <a:buNone/>
                        <a:tabLst/>
                        <a:defRPr/>
                      </a:pPr>
                      <a:r>
                        <a:rPr lang="en-US" sz="1400" dirty="0" smtClean="0"/>
                        <a:t>130,000 HP with 4 compressor stations </a:t>
                      </a:r>
                      <a:endParaRPr lang="en-US" sz="1400" dirty="0"/>
                    </a:p>
                  </a:txBody>
                  <a:tcPr>
                    <a:lnR w="12700" cap="flat" cmpd="sng" algn="ctr">
                      <a:noFill/>
                      <a:prstDash val="solid"/>
                      <a:round/>
                      <a:headEnd type="none" w="med" len="med"/>
                      <a:tailEnd type="none" w="med" len="med"/>
                    </a:lnR>
                  </a:tcPr>
                </a:tc>
              </a:tr>
              <a:tr h="940376">
                <a:tc>
                  <a:txBody>
                    <a:bodyPr/>
                    <a:lstStyle/>
                    <a:p>
                      <a:pPr algn="r">
                        <a:lnSpc>
                          <a:spcPct val="85000"/>
                        </a:lnSpc>
                        <a:spcBef>
                          <a:spcPts val="0"/>
                        </a:spcBef>
                      </a:pPr>
                      <a:r>
                        <a:rPr lang="en-US" sz="1400" b="1" dirty="0" smtClean="0"/>
                        <a:t>New M&amp;R Stations</a:t>
                      </a:r>
                      <a:endParaRPr lang="en-US" sz="1400" b="1" dirty="0"/>
                    </a:p>
                  </a:txBody>
                  <a:tcPr>
                    <a:lnL w="12700" cap="flat" cmpd="sng" algn="ctr">
                      <a:noFill/>
                      <a:prstDash val="solid"/>
                      <a:round/>
                      <a:headEnd type="none" w="med" len="med"/>
                      <a:tailEnd type="none" w="med" len="med"/>
                    </a:lnL>
                  </a:tcPr>
                </a:tc>
                <a:tc>
                  <a:txBody>
                    <a:bodyPr/>
                    <a:lstStyle/>
                    <a:p>
                      <a:pPr marL="114300" lvl="1" indent="-114300" algn="l">
                        <a:lnSpc>
                          <a:spcPct val="85000"/>
                        </a:lnSpc>
                        <a:spcBef>
                          <a:spcPts val="0"/>
                        </a:spcBef>
                        <a:spcAft>
                          <a:spcPts val="0"/>
                        </a:spcAft>
                        <a:buClr>
                          <a:srgbClr val="0070C0"/>
                        </a:buClr>
                        <a:buFont typeface="Arial" panose="020B0604020202020204" pitchFamily="34" charset="0"/>
                        <a:buChar char="•"/>
                      </a:pPr>
                      <a:r>
                        <a:rPr lang="en-US" sz="1400" dirty="0" smtClean="0"/>
                        <a:t>Kensington Processing Plant </a:t>
                      </a:r>
                    </a:p>
                    <a:p>
                      <a:pPr marL="114300" lvl="1" indent="-114300" algn="l">
                        <a:lnSpc>
                          <a:spcPct val="85000"/>
                        </a:lnSpc>
                        <a:spcBef>
                          <a:spcPts val="0"/>
                        </a:spcBef>
                        <a:spcAft>
                          <a:spcPts val="0"/>
                        </a:spcAft>
                        <a:buClr>
                          <a:srgbClr val="0070C0"/>
                        </a:buClr>
                        <a:buFont typeface="Arial" panose="020B0604020202020204" pitchFamily="34" charset="0"/>
                        <a:buChar char="•"/>
                      </a:pPr>
                      <a:r>
                        <a:rPr lang="en-US" sz="1400" dirty="0" smtClean="0"/>
                        <a:t>Tennessee Gas Pipeline </a:t>
                      </a:r>
                    </a:p>
                    <a:p>
                      <a:pPr marL="114300" lvl="1" indent="-114300" algn="l">
                        <a:lnSpc>
                          <a:spcPct val="85000"/>
                        </a:lnSpc>
                        <a:spcBef>
                          <a:spcPts val="0"/>
                        </a:spcBef>
                        <a:spcAft>
                          <a:spcPts val="0"/>
                        </a:spcAft>
                        <a:buClr>
                          <a:srgbClr val="0070C0"/>
                        </a:buClr>
                        <a:buFont typeface="Arial" panose="020B0604020202020204" pitchFamily="34" charset="0"/>
                        <a:buChar char="•"/>
                      </a:pPr>
                      <a:r>
                        <a:rPr lang="en-US" sz="1400" dirty="0" smtClean="0"/>
                        <a:t>Texas Eastern Ohio Line </a:t>
                      </a:r>
                    </a:p>
                    <a:p>
                      <a:pPr marL="114300" lvl="1" indent="-114300" algn="l">
                        <a:lnSpc>
                          <a:spcPct val="85000"/>
                        </a:lnSpc>
                        <a:spcBef>
                          <a:spcPts val="0"/>
                        </a:spcBef>
                        <a:spcAft>
                          <a:spcPts val="0"/>
                        </a:spcAft>
                        <a:buClr>
                          <a:srgbClr val="0070C0"/>
                        </a:buClr>
                        <a:buFont typeface="Arial" panose="020B0604020202020204" pitchFamily="34" charset="0"/>
                        <a:buChar char="•"/>
                      </a:pPr>
                      <a:r>
                        <a:rPr lang="en-US" sz="1400" dirty="0" smtClean="0"/>
                        <a:t>DTE Gas Transportation System at Willow Run, MI (delivery)</a:t>
                      </a:r>
                    </a:p>
                    <a:p>
                      <a:pPr marL="114300" lvl="1" indent="-114300" algn="l">
                        <a:lnSpc>
                          <a:spcPct val="85000"/>
                        </a:lnSpc>
                        <a:spcBef>
                          <a:spcPts val="0"/>
                        </a:spcBef>
                        <a:spcAft>
                          <a:spcPts val="0"/>
                        </a:spcAft>
                        <a:buClr>
                          <a:srgbClr val="0070C0"/>
                        </a:buClr>
                        <a:buFont typeface="Arial" panose="020B0604020202020204" pitchFamily="34" charset="0"/>
                        <a:buChar char="•"/>
                      </a:pPr>
                      <a:r>
                        <a:rPr lang="en-US" sz="1400" dirty="0" smtClean="0"/>
                        <a:t>Dominion</a:t>
                      </a:r>
                      <a:r>
                        <a:rPr lang="en-US" sz="1400" baseline="0" dirty="0" smtClean="0"/>
                        <a:t> East Ohio</a:t>
                      </a:r>
                    </a:p>
                    <a:p>
                      <a:pPr marL="114300" lvl="1" indent="-114300" algn="l">
                        <a:lnSpc>
                          <a:spcPct val="85000"/>
                        </a:lnSpc>
                        <a:spcBef>
                          <a:spcPts val="0"/>
                        </a:spcBef>
                        <a:spcAft>
                          <a:spcPts val="0"/>
                        </a:spcAft>
                        <a:buClr>
                          <a:srgbClr val="0070C0"/>
                        </a:buClr>
                        <a:buFont typeface="Arial" panose="020B0604020202020204" pitchFamily="34" charset="0"/>
                        <a:buChar char="•"/>
                      </a:pPr>
                      <a:r>
                        <a:rPr lang="en-US" sz="1400" baseline="0" dirty="0" smtClean="0"/>
                        <a:t>Columbia Gas of Ohio</a:t>
                      </a:r>
                      <a:endParaRPr lang="en-US" sz="1400" dirty="0" smtClean="0"/>
                    </a:p>
                  </a:txBody>
                  <a:tcPr>
                    <a:lnR w="12700" cap="flat" cmpd="sng" algn="ctr">
                      <a:noFill/>
                      <a:prstDash val="solid"/>
                      <a:round/>
                      <a:headEnd type="none" w="med" len="med"/>
                      <a:tailEnd type="none" w="med" len="med"/>
                    </a:lnR>
                  </a:tcPr>
                </a:tc>
              </a:tr>
              <a:tr h="278332">
                <a:tc>
                  <a:txBody>
                    <a:bodyPr/>
                    <a:lstStyle/>
                    <a:p>
                      <a:pPr algn="r">
                        <a:lnSpc>
                          <a:spcPct val="85000"/>
                        </a:lnSpc>
                        <a:spcBef>
                          <a:spcPts val="0"/>
                        </a:spcBef>
                      </a:pPr>
                      <a:r>
                        <a:rPr lang="en-CA" sz="1400" b="1" dirty="0" smtClean="0"/>
                        <a:t>Connections</a:t>
                      </a:r>
                      <a:endParaRPr lang="en-US" sz="1400" b="1" dirty="0"/>
                    </a:p>
                  </a:txBody>
                  <a:tcPr>
                    <a:lnL w="12700" cap="flat" cmpd="sng" algn="ctr">
                      <a:noFill/>
                      <a:prstDash val="solid"/>
                      <a:round/>
                      <a:headEnd type="none" w="med" len="med"/>
                      <a:tailEnd type="none" w="med" len="med"/>
                    </a:lnL>
                  </a:tcPr>
                </a:tc>
                <a:tc>
                  <a:txBody>
                    <a:bodyPr/>
                    <a:lstStyle/>
                    <a:p>
                      <a:pPr algn="l">
                        <a:lnSpc>
                          <a:spcPct val="85000"/>
                        </a:lnSpc>
                        <a:spcBef>
                          <a:spcPts val="0"/>
                        </a:spcBef>
                      </a:pPr>
                      <a:r>
                        <a:rPr lang="en-CA" sz="1400" dirty="0" smtClean="0"/>
                        <a:t>Various Ohio LDCs and end-users</a:t>
                      </a:r>
                      <a:endParaRPr lang="en-US" sz="1400" dirty="0"/>
                    </a:p>
                  </a:txBody>
                  <a:tcPr>
                    <a:lnR w="12700" cap="flat" cmpd="sng" algn="ctr">
                      <a:noFill/>
                      <a:prstDash val="solid"/>
                      <a:round/>
                      <a:headEnd type="none" w="med" len="med"/>
                      <a:tailEnd type="none" w="med" len="med"/>
                    </a:lnR>
                  </a:tcPr>
                </a:tc>
              </a:tr>
              <a:tr h="278332">
                <a:tc>
                  <a:txBody>
                    <a:bodyPr/>
                    <a:lstStyle/>
                    <a:p>
                      <a:pPr algn="r">
                        <a:lnSpc>
                          <a:spcPct val="85000"/>
                        </a:lnSpc>
                        <a:spcBef>
                          <a:spcPts val="0"/>
                        </a:spcBef>
                      </a:pPr>
                      <a:r>
                        <a:rPr lang="en-US" sz="1400" b="1" dirty="0" smtClean="0"/>
                        <a:t>In-Service: </a:t>
                      </a:r>
                      <a:endParaRPr lang="en-US" sz="1400" b="1" dirty="0"/>
                    </a:p>
                  </a:txBody>
                  <a:tcPr>
                    <a:lnL w="12700" cap="flat" cmpd="sng" algn="ctr">
                      <a:noFill/>
                      <a:prstDash val="solid"/>
                      <a:round/>
                      <a:headEnd type="none" w="med" len="med"/>
                      <a:tailEnd type="none" w="med" len="med"/>
                    </a:lnL>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400" dirty="0" smtClean="0"/>
                        <a:t>November 2017 </a:t>
                      </a:r>
                    </a:p>
                  </a:txBody>
                  <a:tcPr>
                    <a:lnR w="12700" cap="flat" cmpd="sng" algn="ctr">
                      <a:noFill/>
                      <a:prstDash val="solid"/>
                      <a:round/>
                      <a:headEnd type="none" w="med" len="med"/>
                      <a:tailEnd type="none" w="med" len="med"/>
                    </a:lnR>
                  </a:tcPr>
                </a:tc>
              </a:tr>
              <a:tr h="278332">
                <a:tc>
                  <a:txBody>
                    <a:bodyPr/>
                    <a:lstStyle/>
                    <a:p>
                      <a:pPr algn="r">
                        <a:lnSpc>
                          <a:spcPct val="85000"/>
                        </a:lnSpc>
                        <a:spcBef>
                          <a:spcPts val="0"/>
                        </a:spcBef>
                      </a:pPr>
                      <a:r>
                        <a:rPr lang="en-US" sz="1400" b="1" dirty="0" smtClean="0"/>
                        <a:t>CapEx: </a:t>
                      </a:r>
                      <a:endParaRPr lang="en-US" sz="1400" b="1" dirty="0"/>
                    </a:p>
                  </a:txBody>
                  <a:tcPr>
                    <a:lnL w="12700" cap="flat" cmpd="sng" algn="ctr">
                      <a:noFill/>
                      <a:prstDash val="solid"/>
                      <a:round/>
                      <a:headEnd type="none" w="med" len="med"/>
                      <a:tailEnd type="none" w="med" len="med"/>
                    </a:lnL>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400" dirty="0" smtClean="0"/>
                        <a:t>$2+ billion </a:t>
                      </a:r>
                    </a:p>
                  </a:txBody>
                  <a:tcPr>
                    <a:lnR w="12700" cap="flat" cmpd="sng" algn="ctr">
                      <a:no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134898273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NEXUS – Favorable Supply/Demand Dynamics</a:t>
            </a:r>
            <a:endParaRPr lang="en-US" dirty="0"/>
          </a:p>
        </p:txBody>
      </p:sp>
      <p:sp>
        <p:nvSpPr>
          <p:cNvPr id="3" name="Slide Number Placeholder 2"/>
          <p:cNvSpPr>
            <a:spLocks noGrp="1"/>
          </p:cNvSpPr>
          <p:nvPr>
            <p:ph type="sldNum" sz="quarter" idx="4"/>
          </p:nvPr>
        </p:nvSpPr>
        <p:spPr/>
        <p:txBody>
          <a:bodyPr/>
          <a:lstStyle/>
          <a:p>
            <a:fld id="{8F30F094-4E91-4E2E-911E-667F01D926F3}" type="slidenum">
              <a:rPr lang="en-US" smtClean="0"/>
              <a:pPr/>
              <a:t>8</a:t>
            </a:fld>
            <a:endParaRPr lang="en-US" dirty="0"/>
          </a:p>
        </p:txBody>
      </p:sp>
      <p:grpSp>
        <p:nvGrpSpPr>
          <p:cNvPr id="53" name="Group 52"/>
          <p:cNvGrpSpPr/>
          <p:nvPr/>
        </p:nvGrpSpPr>
        <p:grpSpPr>
          <a:xfrm>
            <a:off x="337232" y="3276600"/>
            <a:ext cx="8454343" cy="2831783"/>
            <a:chOff x="461057" y="2286000"/>
            <a:chExt cx="7799499" cy="2831783"/>
          </a:xfrm>
        </p:grpSpPr>
        <p:grpSp>
          <p:nvGrpSpPr>
            <p:cNvPr id="48" name="Group 47"/>
            <p:cNvGrpSpPr/>
            <p:nvPr/>
          </p:nvGrpSpPr>
          <p:grpSpPr>
            <a:xfrm>
              <a:off x="461057" y="2286000"/>
              <a:ext cx="1478756" cy="2831783"/>
              <a:chOff x="461057" y="2286000"/>
              <a:chExt cx="1478756" cy="2831783"/>
            </a:xfrm>
          </p:grpSpPr>
          <p:sp>
            <p:nvSpPr>
              <p:cNvPr id="46" name="Rectangle 45"/>
              <p:cNvSpPr/>
              <p:nvPr/>
            </p:nvSpPr>
            <p:spPr>
              <a:xfrm>
                <a:off x="461057" y="2286000"/>
                <a:ext cx="1478756" cy="1019552"/>
              </a:xfrm>
              <a:prstGeom prst="rect">
                <a:avLst/>
              </a:pr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lvl="0" algn="ctr">
                  <a:lnSpc>
                    <a:spcPct val="85000"/>
                  </a:lnSpc>
                </a:pPr>
                <a:r>
                  <a:rPr lang="en-US" sz="1600" dirty="0">
                    <a:solidFill>
                      <a:schemeClr val="bg1"/>
                    </a:solidFill>
                  </a:rPr>
                  <a:t>Abundant Marcellus </a:t>
                </a:r>
                <a:r>
                  <a:rPr lang="en-US" sz="1600" dirty="0" smtClean="0">
                    <a:solidFill>
                      <a:schemeClr val="bg1"/>
                    </a:solidFill>
                  </a:rPr>
                  <a:t>&amp; </a:t>
                </a:r>
                <a:r>
                  <a:rPr lang="en-US" sz="1600" dirty="0">
                    <a:solidFill>
                      <a:schemeClr val="bg1"/>
                    </a:solidFill>
                  </a:rPr>
                  <a:t>Utica </a:t>
                </a:r>
                <a:r>
                  <a:rPr lang="en-US" sz="1600" dirty="0" smtClean="0">
                    <a:solidFill>
                      <a:schemeClr val="bg1"/>
                    </a:solidFill>
                  </a:rPr>
                  <a:t>Supply</a:t>
                </a:r>
                <a:endParaRPr lang="en-US" sz="1600" dirty="0">
                  <a:solidFill>
                    <a:schemeClr val="bg1"/>
                  </a:solidFill>
                </a:endParaRPr>
              </a:p>
            </p:txBody>
          </p:sp>
          <p:sp>
            <p:nvSpPr>
              <p:cNvPr id="44" name="Rectangle 43"/>
              <p:cNvSpPr/>
              <p:nvPr/>
            </p:nvSpPr>
            <p:spPr>
              <a:xfrm>
                <a:off x="461057" y="3378976"/>
                <a:ext cx="1478756" cy="1738807"/>
              </a:xfrm>
              <a:prstGeom prst="rect">
                <a:avLst/>
              </a:prstGeom>
              <a:gradFill>
                <a:gsLst>
                  <a:gs pos="0">
                    <a:schemeClr val="accent1">
                      <a:lumMod val="20000"/>
                      <a:lumOff val="80000"/>
                    </a:schemeClr>
                  </a:gs>
                  <a:gs pos="100000">
                    <a:schemeClr val="bg1"/>
                  </a:gs>
                </a:gsLst>
                <a:lin ang="5400000" scaled="0"/>
              </a:gra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112713" lvl="1" indent="-112713" defTabSz="488950">
                  <a:lnSpc>
                    <a:spcPct val="90000"/>
                  </a:lnSpc>
                  <a:spcBef>
                    <a:spcPct val="0"/>
                  </a:spcBef>
                  <a:spcAft>
                    <a:spcPct val="15000"/>
                  </a:spcAft>
                  <a:buClr>
                    <a:schemeClr val="accent1"/>
                  </a:buClr>
                  <a:buChar char="••"/>
                </a:pPr>
                <a:r>
                  <a:rPr lang="en-US" sz="1200" dirty="0" smtClean="0"/>
                  <a:t>Over 40 Bcf/d </a:t>
                </a:r>
                <a:r>
                  <a:rPr lang="en-US" sz="1200" dirty="0"/>
                  <a:t>of supply by 2025 needing an economic outlet</a:t>
                </a:r>
              </a:p>
              <a:p>
                <a:pPr marL="112713" lvl="1" indent="-112713" defTabSz="488950">
                  <a:lnSpc>
                    <a:spcPct val="90000"/>
                  </a:lnSpc>
                  <a:spcBef>
                    <a:spcPct val="0"/>
                  </a:spcBef>
                  <a:spcAft>
                    <a:spcPct val="15000"/>
                  </a:spcAft>
                  <a:buClr>
                    <a:schemeClr val="accent1"/>
                  </a:buClr>
                  <a:buChar char="••"/>
                </a:pPr>
                <a:r>
                  <a:rPr lang="en-US" sz="1200" dirty="0" smtClean="0"/>
                  <a:t>Declining </a:t>
                </a:r>
                <a:r>
                  <a:rPr lang="en-US" sz="1200" dirty="0"/>
                  <a:t>supply to Great Lakes region from Gulf Coast and Western </a:t>
                </a:r>
                <a:r>
                  <a:rPr lang="en-US" sz="1200" dirty="0" smtClean="0"/>
                  <a:t>Canada</a:t>
                </a:r>
                <a:endParaRPr lang="en-US" sz="2000" dirty="0"/>
              </a:p>
            </p:txBody>
          </p:sp>
        </p:grpSp>
        <p:grpSp>
          <p:nvGrpSpPr>
            <p:cNvPr id="52" name="Group 51"/>
            <p:cNvGrpSpPr/>
            <p:nvPr/>
          </p:nvGrpSpPr>
          <p:grpSpPr>
            <a:xfrm>
              <a:off x="5201615" y="2286000"/>
              <a:ext cx="1478756" cy="2831783"/>
              <a:chOff x="5696834" y="2286000"/>
              <a:chExt cx="1478756" cy="2831783"/>
            </a:xfrm>
          </p:grpSpPr>
          <p:sp>
            <p:nvSpPr>
              <p:cNvPr id="42" name="Rectangle 41"/>
              <p:cNvSpPr/>
              <p:nvPr/>
            </p:nvSpPr>
            <p:spPr>
              <a:xfrm>
                <a:off x="5696834" y="2286000"/>
                <a:ext cx="1478756" cy="1019552"/>
              </a:xfrm>
              <a:prstGeom prst="rect">
                <a:avLst/>
              </a:pr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lvl="0" algn="ctr">
                  <a:lnSpc>
                    <a:spcPct val="85000"/>
                  </a:lnSpc>
                </a:pPr>
                <a:r>
                  <a:rPr lang="en-US" sz="1600" dirty="0" smtClean="0">
                    <a:solidFill>
                      <a:schemeClr val="bg1"/>
                    </a:solidFill>
                  </a:rPr>
                  <a:t>Liquidity</a:t>
                </a:r>
                <a:endParaRPr lang="en-US" sz="1600" dirty="0">
                  <a:solidFill>
                    <a:schemeClr val="bg1"/>
                  </a:solidFill>
                </a:endParaRPr>
              </a:p>
            </p:txBody>
          </p:sp>
          <p:sp>
            <p:nvSpPr>
              <p:cNvPr id="40" name="Rectangle 39"/>
              <p:cNvSpPr/>
              <p:nvPr/>
            </p:nvSpPr>
            <p:spPr>
              <a:xfrm>
                <a:off x="5696834" y="3378976"/>
                <a:ext cx="1478756" cy="1738807"/>
              </a:xfrm>
              <a:prstGeom prst="rect">
                <a:avLst/>
              </a:prstGeom>
              <a:gradFill>
                <a:gsLst>
                  <a:gs pos="0">
                    <a:schemeClr val="accent1">
                      <a:lumMod val="20000"/>
                      <a:lumOff val="80000"/>
                    </a:schemeClr>
                  </a:gs>
                  <a:gs pos="100000">
                    <a:schemeClr val="bg1"/>
                  </a:gs>
                </a:gsLst>
                <a:lin ang="5400000" scaled="0"/>
              </a:gra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112713" lvl="1" indent="-112713" defTabSz="488950">
                  <a:lnSpc>
                    <a:spcPct val="90000"/>
                  </a:lnSpc>
                  <a:spcBef>
                    <a:spcPct val="0"/>
                  </a:spcBef>
                  <a:spcAft>
                    <a:spcPct val="15000"/>
                  </a:spcAft>
                  <a:buClr>
                    <a:schemeClr val="accent1"/>
                  </a:buClr>
                  <a:buChar char="••"/>
                </a:pPr>
                <a:r>
                  <a:rPr lang="en-US" sz="1200" dirty="0"/>
                  <a:t>Dawn - 2nd largest physical natural gas trading hub</a:t>
                </a:r>
              </a:p>
              <a:p>
                <a:pPr marL="112713" lvl="1" indent="-112713" defTabSz="488950">
                  <a:lnSpc>
                    <a:spcPct val="90000"/>
                  </a:lnSpc>
                  <a:spcBef>
                    <a:spcPct val="0"/>
                  </a:spcBef>
                  <a:spcAft>
                    <a:spcPct val="15000"/>
                  </a:spcAft>
                  <a:buClr>
                    <a:schemeClr val="accent1"/>
                  </a:buClr>
                  <a:buChar char="••"/>
                </a:pPr>
                <a:r>
                  <a:rPr lang="en-US" sz="1200" dirty="0"/>
                  <a:t>Daily traded volumes at MichCon, Chicago and Dawn have exceeded that of Henry </a:t>
                </a:r>
                <a:r>
                  <a:rPr lang="en-US" sz="1200" dirty="0" smtClean="0"/>
                  <a:t>Hub</a:t>
                </a:r>
                <a:endParaRPr lang="en-US" sz="2000" dirty="0"/>
              </a:p>
            </p:txBody>
          </p:sp>
        </p:grpSp>
        <p:grpSp>
          <p:nvGrpSpPr>
            <p:cNvPr id="51" name="Group 50"/>
            <p:cNvGrpSpPr/>
            <p:nvPr/>
          </p:nvGrpSpPr>
          <p:grpSpPr>
            <a:xfrm>
              <a:off x="6781800" y="2286000"/>
              <a:ext cx="1478756" cy="2831783"/>
              <a:chOff x="7442095" y="2286000"/>
              <a:chExt cx="1478756" cy="2831783"/>
            </a:xfrm>
          </p:grpSpPr>
          <p:sp>
            <p:nvSpPr>
              <p:cNvPr id="38" name="Rectangle 37"/>
              <p:cNvSpPr/>
              <p:nvPr/>
            </p:nvSpPr>
            <p:spPr>
              <a:xfrm>
                <a:off x="7442095" y="2286000"/>
                <a:ext cx="1478756" cy="1019552"/>
              </a:xfrm>
              <a:prstGeom prst="rect">
                <a:avLst/>
              </a:pr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lvl="0" algn="ctr">
                  <a:lnSpc>
                    <a:spcPct val="85000"/>
                  </a:lnSpc>
                </a:pPr>
                <a:r>
                  <a:rPr lang="en-US" sz="1600" dirty="0">
                    <a:solidFill>
                      <a:schemeClr val="bg1"/>
                    </a:solidFill>
                  </a:rPr>
                  <a:t>Long-term </a:t>
                </a:r>
                <a:r>
                  <a:rPr lang="en-US" sz="1600" dirty="0" smtClean="0">
                    <a:solidFill>
                      <a:schemeClr val="bg1"/>
                    </a:solidFill>
                  </a:rPr>
                  <a:t>Value</a:t>
                </a:r>
                <a:endParaRPr lang="en-US" sz="1600" dirty="0">
                  <a:solidFill>
                    <a:schemeClr val="bg1"/>
                  </a:solidFill>
                </a:endParaRPr>
              </a:p>
            </p:txBody>
          </p:sp>
          <p:sp>
            <p:nvSpPr>
              <p:cNvPr id="36" name="Rectangle 35"/>
              <p:cNvSpPr/>
              <p:nvPr/>
            </p:nvSpPr>
            <p:spPr>
              <a:xfrm>
                <a:off x="7442095" y="3378976"/>
                <a:ext cx="1478756" cy="1738807"/>
              </a:xfrm>
              <a:prstGeom prst="rect">
                <a:avLst/>
              </a:prstGeom>
              <a:gradFill>
                <a:gsLst>
                  <a:gs pos="0">
                    <a:schemeClr val="accent1">
                      <a:lumMod val="20000"/>
                      <a:lumOff val="80000"/>
                    </a:schemeClr>
                  </a:gs>
                  <a:gs pos="100000">
                    <a:schemeClr val="bg1"/>
                  </a:gs>
                </a:gsLst>
                <a:lin ang="5400000" scaled="0"/>
              </a:gra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55563" lvl="1"/>
                <a:r>
                  <a:rPr lang="en-US" sz="1200" dirty="0"/>
                  <a:t>Attractive basis at Dawn and economic transport over </a:t>
                </a:r>
                <a:r>
                  <a:rPr lang="en-US" sz="1200" dirty="0" smtClean="0"/>
                  <a:t>long-term</a:t>
                </a:r>
                <a:endParaRPr lang="en-US" sz="2000" dirty="0"/>
              </a:p>
            </p:txBody>
          </p:sp>
        </p:grpSp>
        <p:grpSp>
          <p:nvGrpSpPr>
            <p:cNvPr id="50" name="Group 49"/>
            <p:cNvGrpSpPr/>
            <p:nvPr/>
          </p:nvGrpSpPr>
          <p:grpSpPr>
            <a:xfrm>
              <a:off x="3621429" y="2286000"/>
              <a:ext cx="1478756" cy="2831783"/>
              <a:chOff x="3951575" y="2286000"/>
              <a:chExt cx="1478756" cy="2831783"/>
            </a:xfrm>
          </p:grpSpPr>
          <p:sp>
            <p:nvSpPr>
              <p:cNvPr id="34" name="Rectangle 33"/>
              <p:cNvSpPr/>
              <p:nvPr/>
            </p:nvSpPr>
            <p:spPr>
              <a:xfrm>
                <a:off x="3951575" y="2286000"/>
                <a:ext cx="1478756" cy="1019552"/>
              </a:xfrm>
              <a:prstGeom prst="rect">
                <a:avLst/>
              </a:pr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lvl="0" algn="ctr">
                  <a:lnSpc>
                    <a:spcPct val="85000"/>
                  </a:lnSpc>
                </a:pPr>
                <a:r>
                  <a:rPr lang="en-US" sz="1600" dirty="0">
                    <a:solidFill>
                      <a:schemeClr val="bg1"/>
                    </a:solidFill>
                  </a:rPr>
                  <a:t>Flexibility </a:t>
                </a:r>
                <a:r>
                  <a:rPr lang="en-US" sz="1600" dirty="0" smtClean="0">
                    <a:solidFill>
                      <a:schemeClr val="bg1"/>
                    </a:solidFill>
                  </a:rPr>
                  <a:t>     with Storage</a:t>
                </a:r>
                <a:endParaRPr lang="en-US" sz="1600" dirty="0">
                  <a:solidFill>
                    <a:schemeClr val="bg1"/>
                  </a:solidFill>
                </a:endParaRPr>
              </a:p>
            </p:txBody>
          </p:sp>
          <p:sp>
            <p:nvSpPr>
              <p:cNvPr id="32" name="Rectangle 31"/>
              <p:cNvSpPr/>
              <p:nvPr/>
            </p:nvSpPr>
            <p:spPr>
              <a:xfrm>
                <a:off x="3951575" y="3378976"/>
                <a:ext cx="1478756" cy="1738807"/>
              </a:xfrm>
              <a:prstGeom prst="rect">
                <a:avLst/>
              </a:prstGeom>
              <a:gradFill>
                <a:gsLst>
                  <a:gs pos="0">
                    <a:schemeClr val="accent1">
                      <a:lumMod val="20000"/>
                      <a:lumOff val="80000"/>
                    </a:schemeClr>
                  </a:gs>
                  <a:gs pos="100000">
                    <a:schemeClr val="bg1"/>
                  </a:gs>
                </a:gsLst>
                <a:lin ang="5400000" scaled="0"/>
              </a:gra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55563" lvl="1"/>
                <a:r>
                  <a:rPr lang="en-US" sz="1200" dirty="0"/>
                  <a:t>950 Bcf of working capacity, 23 Bcf/d peak design withdrawal </a:t>
                </a:r>
                <a:r>
                  <a:rPr lang="en-US" sz="1200" dirty="0" smtClean="0"/>
                  <a:t>capacity</a:t>
                </a:r>
                <a:endParaRPr lang="en-US" sz="2000" dirty="0"/>
              </a:p>
            </p:txBody>
          </p:sp>
        </p:grpSp>
        <p:grpSp>
          <p:nvGrpSpPr>
            <p:cNvPr id="49" name="Group 48"/>
            <p:cNvGrpSpPr/>
            <p:nvPr/>
          </p:nvGrpSpPr>
          <p:grpSpPr>
            <a:xfrm>
              <a:off x="2041243" y="2286000"/>
              <a:ext cx="1478756" cy="2831783"/>
              <a:chOff x="2206316" y="2286000"/>
              <a:chExt cx="1478756" cy="2831783"/>
            </a:xfrm>
          </p:grpSpPr>
          <p:sp>
            <p:nvSpPr>
              <p:cNvPr id="30" name="Rectangle 29"/>
              <p:cNvSpPr/>
              <p:nvPr/>
            </p:nvSpPr>
            <p:spPr>
              <a:xfrm>
                <a:off x="2206316" y="2286000"/>
                <a:ext cx="1478756" cy="1019552"/>
              </a:xfrm>
              <a:prstGeom prst="rect">
                <a:avLst/>
              </a:pr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rIns="0" anchor="ctr"/>
              <a:lstStyle/>
              <a:p>
                <a:pPr lvl="0" algn="ctr">
                  <a:lnSpc>
                    <a:spcPct val="85000"/>
                  </a:lnSpc>
                </a:pPr>
                <a:r>
                  <a:rPr lang="en-US" sz="1600" dirty="0">
                    <a:solidFill>
                      <a:schemeClr val="bg1"/>
                    </a:solidFill>
                  </a:rPr>
                  <a:t>Growing </a:t>
                </a:r>
                <a:r>
                  <a:rPr lang="en-US" sz="1600" dirty="0" smtClean="0">
                    <a:solidFill>
                      <a:schemeClr val="bg1"/>
                    </a:solidFill>
                  </a:rPr>
                  <a:t>&amp;   Diverse </a:t>
                </a:r>
                <a:r>
                  <a:rPr lang="en-US" sz="1600" dirty="0">
                    <a:solidFill>
                      <a:schemeClr val="bg1"/>
                    </a:solidFill>
                  </a:rPr>
                  <a:t>Demand Markets in </a:t>
                </a:r>
                <a:r>
                  <a:rPr lang="en-US" sz="1600" dirty="0" smtClean="0">
                    <a:solidFill>
                      <a:schemeClr val="bg1"/>
                    </a:solidFill>
                  </a:rPr>
                  <a:t>Great </a:t>
                </a:r>
                <a:r>
                  <a:rPr lang="en-US" sz="1600" dirty="0">
                    <a:solidFill>
                      <a:schemeClr val="bg1"/>
                    </a:solidFill>
                  </a:rPr>
                  <a:t>Lakes </a:t>
                </a:r>
                <a:r>
                  <a:rPr lang="en-US" sz="1600" dirty="0" smtClean="0">
                    <a:solidFill>
                      <a:schemeClr val="bg1"/>
                    </a:solidFill>
                  </a:rPr>
                  <a:t>Region*</a:t>
                </a:r>
                <a:endParaRPr lang="en-US" sz="1600" dirty="0">
                  <a:solidFill>
                    <a:schemeClr val="bg1"/>
                  </a:solidFill>
                </a:endParaRPr>
              </a:p>
            </p:txBody>
          </p:sp>
          <p:sp>
            <p:nvSpPr>
              <p:cNvPr id="28" name="Rectangle 27"/>
              <p:cNvSpPr/>
              <p:nvPr/>
            </p:nvSpPr>
            <p:spPr>
              <a:xfrm>
                <a:off x="2206316" y="3378976"/>
                <a:ext cx="1478756" cy="1738807"/>
              </a:xfrm>
              <a:prstGeom prst="rect">
                <a:avLst/>
              </a:prstGeom>
              <a:gradFill>
                <a:gsLst>
                  <a:gs pos="0">
                    <a:schemeClr val="accent1">
                      <a:lumMod val="20000"/>
                      <a:lumOff val="80000"/>
                    </a:schemeClr>
                  </a:gs>
                  <a:gs pos="100000">
                    <a:schemeClr val="bg1"/>
                  </a:gs>
                </a:gsLst>
                <a:lin ang="5400000" scaled="0"/>
              </a:gra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112713" lvl="1" indent="-112713" defTabSz="488950">
                  <a:lnSpc>
                    <a:spcPct val="90000"/>
                  </a:lnSpc>
                  <a:spcBef>
                    <a:spcPct val="0"/>
                  </a:spcBef>
                  <a:spcAft>
                    <a:spcPct val="15000"/>
                  </a:spcAft>
                  <a:buClr>
                    <a:schemeClr val="accent1"/>
                  </a:buClr>
                  <a:buChar char="••"/>
                </a:pPr>
                <a:r>
                  <a:rPr lang="en-US" sz="1200" dirty="0"/>
                  <a:t>Peak month demand averaged ~26 Bcf/d in January 2014</a:t>
                </a:r>
              </a:p>
              <a:p>
                <a:pPr marL="112713" lvl="1" indent="-112713" defTabSz="488950">
                  <a:lnSpc>
                    <a:spcPct val="90000"/>
                  </a:lnSpc>
                  <a:spcBef>
                    <a:spcPct val="0"/>
                  </a:spcBef>
                  <a:spcAft>
                    <a:spcPct val="15000"/>
                  </a:spcAft>
                  <a:buClr>
                    <a:schemeClr val="accent1"/>
                  </a:buClr>
                  <a:buChar char="••"/>
                </a:pPr>
                <a:r>
                  <a:rPr lang="en-US" sz="1200" dirty="0" smtClean="0"/>
                  <a:t>3.3 </a:t>
                </a:r>
                <a:r>
                  <a:rPr lang="en-US" sz="1200" dirty="0"/>
                  <a:t>Bcf/d increase in Power Sector Gas Demand from 2014 to </a:t>
                </a:r>
                <a:r>
                  <a:rPr lang="en-US" sz="1200" dirty="0" smtClean="0"/>
                  <a:t>2030.  </a:t>
                </a:r>
                <a:endParaRPr lang="en-US" sz="1200" dirty="0"/>
              </a:p>
              <a:p>
                <a:pPr marL="112713" lvl="1" indent="-112713" defTabSz="488950">
                  <a:lnSpc>
                    <a:spcPct val="90000"/>
                  </a:lnSpc>
                  <a:spcBef>
                    <a:spcPct val="0"/>
                  </a:spcBef>
                  <a:spcAft>
                    <a:spcPct val="15000"/>
                  </a:spcAft>
                  <a:buClr>
                    <a:schemeClr val="accent1"/>
                  </a:buClr>
                  <a:buChar char="••"/>
                </a:pPr>
                <a:r>
                  <a:rPr lang="en-US" sz="1200" dirty="0"/>
                  <a:t>LDCs and End-Users connected along the route</a:t>
                </a:r>
                <a:r>
                  <a:rPr lang="en-US" sz="1200" dirty="0" smtClean="0"/>
                  <a:t>.</a:t>
                </a:r>
                <a:endParaRPr lang="en-US" sz="1200" dirty="0"/>
              </a:p>
            </p:txBody>
          </p:sp>
        </p:grpSp>
      </p:grpSp>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7525" y="1744579"/>
            <a:ext cx="2241808" cy="903955"/>
          </a:xfrm>
          <a:prstGeom prst="rect">
            <a:avLst/>
          </a:prstGeom>
        </p:spPr>
      </p:pic>
      <p:sp>
        <p:nvSpPr>
          <p:cNvPr id="57" name="Right Brace 56"/>
          <p:cNvSpPr/>
          <p:nvPr/>
        </p:nvSpPr>
        <p:spPr>
          <a:xfrm rot="16200000">
            <a:off x="4355675" y="-1183365"/>
            <a:ext cx="417457" cy="8454345"/>
          </a:xfrm>
          <a:prstGeom prst="rightBrace">
            <a:avLst>
              <a:gd name="adj1" fmla="val 7750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Rectangle 21"/>
          <p:cNvSpPr/>
          <p:nvPr/>
        </p:nvSpPr>
        <p:spPr>
          <a:xfrm>
            <a:off x="327890" y="6488668"/>
            <a:ext cx="4572000" cy="507831"/>
          </a:xfrm>
          <a:prstGeom prst="rect">
            <a:avLst/>
          </a:prstGeom>
        </p:spPr>
        <p:txBody>
          <a:bodyPr>
            <a:spAutoFit/>
          </a:bodyPr>
          <a:lstStyle/>
          <a:p>
            <a:pPr>
              <a:buNone/>
            </a:pPr>
            <a:r>
              <a:rPr lang="en-US" sz="900" dirty="0" smtClean="0"/>
              <a:t>*Great Lakes Region - Ohio, Michigan, Illinois, Indiana, Ontario and Wisconsin</a:t>
            </a:r>
          </a:p>
          <a:p>
            <a:pPr>
              <a:buNone/>
            </a:pPr>
            <a:r>
              <a:rPr lang="en-US" sz="900" i="1" dirty="0" smtClean="0"/>
              <a:t>Sources:  </a:t>
            </a:r>
            <a:r>
              <a:rPr lang="en-US" sz="900" i="1" dirty="0"/>
              <a:t>CERA; DTE Analysis; Various Consultants</a:t>
            </a:r>
            <a:endParaRPr lang="en-US" sz="900" dirty="0" smtClean="0"/>
          </a:p>
          <a:p>
            <a:pPr>
              <a:buNone/>
            </a:pPr>
            <a:endParaRPr lang="en-US" sz="900" dirty="0" smtClean="0"/>
          </a:p>
        </p:txBody>
      </p:sp>
      <p:sp>
        <p:nvSpPr>
          <p:cNvPr id="24" name="TextBox 1"/>
          <p:cNvSpPr txBox="1"/>
          <p:nvPr/>
        </p:nvSpPr>
        <p:spPr>
          <a:xfrm>
            <a:off x="6133814" y="1946767"/>
            <a:ext cx="1653088" cy="17126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900" i="1" dirty="0"/>
          </a:p>
        </p:txBody>
      </p:sp>
    </p:spTree>
    <p:extLst>
      <p:ext uri="{BB962C8B-B14F-4D97-AF65-F5344CB8AC3E}">
        <p14:creationId xmlns:p14="http://schemas.microsoft.com/office/powerpoint/2010/main" val="2648191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68192"/>
            <a:ext cx="8229600" cy="1177037"/>
          </a:xfrm>
        </p:spPr>
        <p:txBody>
          <a:bodyPr>
            <a:normAutofit/>
          </a:bodyPr>
          <a:lstStyle/>
          <a:p>
            <a:pPr marL="171450" indent="-171450"/>
            <a:r>
              <a:rPr lang="en-US" sz="1600" dirty="0"/>
              <a:t>NEXUS has also signed </a:t>
            </a:r>
            <a:r>
              <a:rPr lang="en-US" sz="1600" b="1" dirty="0">
                <a:solidFill>
                  <a:srgbClr val="0070C0"/>
                </a:solidFill>
              </a:rPr>
              <a:t>13 </a:t>
            </a:r>
            <a:r>
              <a:rPr lang="en-US" sz="1600" b="1" dirty="0" smtClean="0">
                <a:solidFill>
                  <a:srgbClr val="0070C0"/>
                </a:solidFill>
              </a:rPr>
              <a:t>market connection </a:t>
            </a:r>
            <a:r>
              <a:rPr lang="en-US" sz="1600" b="1" dirty="0">
                <a:solidFill>
                  <a:srgbClr val="0070C0"/>
                </a:solidFill>
              </a:rPr>
              <a:t>agreements</a:t>
            </a:r>
            <a:r>
              <a:rPr lang="en-US" sz="1600" dirty="0">
                <a:solidFill>
                  <a:srgbClr val="0070C0"/>
                </a:solidFill>
              </a:rPr>
              <a:t> </a:t>
            </a:r>
            <a:r>
              <a:rPr lang="en-US" sz="1600" dirty="0"/>
              <a:t>with </a:t>
            </a:r>
            <a:r>
              <a:rPr lang="en-US" sz="1600" dirty="0" smtClean="0"/>
              <a:t>LDCs, industrial </a:t>
            </a:r>
            <a:r>
              <a:rPr lang="en-US" sz="1600" dirty="0"/>
              <a:t>facilities and power generators that could connect incremental load across </a:t>
            </a:r>
            <a:r>
              <a:rPr lang="en-US" sz="1600" dirty="0" smtClean="0"/>
              <a:t>northern </a:t>
            </a:r>
            <a:r>
              <a:rPr lang="en-US" sz="1600" dirty="0"/>
              <a:t>Ohio of up to 1.75 </a:t>
            </a:r>
            <a:r>
              <a:rPr lang="en-US" sz="1600" dirty="0" smtClean="0"/>
              <a:t>Bcf/d </a:t>
            </a:r>
            <a:endParaRPr lang="en-US" sz="1600" dirty="0"/>
          </a:p>
          <a:p>
            <a:pPr marL="171450" indent="-171450"/>
            <a:r>
              <a:rPr lang="en-US" sz="1600" dirty="0"/>
              <a:t>In addition to these confirmed market connections, NEXUS is actively negotiating with multiple parties for future firm deliveries at multiple market </a:t>
            </a:r>
            <a:r>
              <a:rPr lang="en-US" sz="1600" dirty="0" smtClean="0"/>
              <a:t>connections</a:t>
            </a:r>
            <a:endParaRPr lang="en-US" sz="1600" dirty="0"/>
          </a:p>
          <a:p>
            <a:endParaRPr lang="en-US" sz="1600" dirty="0"/>
          </a:p>
        </p:txBody>
      </p:sp>
      <p:sp>
        <p:nvSpPr>
          <p:cNvPr id="7" name="Slide Number Placeholder 6"/>
          <p:cNvSpPr>
            <a:spLocks noGrp="1"/>
          </p:cNvSpPr>
          <p:nvPr>
            <p:ph type="sldNum" sz="quarter" idx="4"/>
          </p:nvPr>
        </p:nvSpPr>
        <p:spPr/>
        <p:txBody>
          <a:bodyPr/>
          <a:lstStyle/>
          <a:p>
            <a:fld id="{8F30F094-4E91-4E2E-911E-667F01D926F3}" type="slidenum">
              <a:rPr lang="en-US" smtClean="0"/>
              <a:pPr/>
              <a:t>9</a:t>
            </a:fld>
            <a:endParaRPr lang="en-US" dirty="0"/>
          </a:p>
        </p:txBody>
      </p:sp>
      <p:sp>
        <p:nvSpPr>
          <p:cNvPr id="10" name="Title 16"/>
          <p:cNvSpPr>
            <a:spLocks noGrp="1"/>
          </p:cNvSpPr>
          <p:nvPr>
            <p:ph type="title"/>
          </p:nvPr>
        </p:nvSpPr>
        <p:spPr/>
        <p:txBody>
          <a:bodyPr/>
          <a:lstStyle/>
          <a:p>
            <a:r>
              <a:rPr lang="en-US" dirty="0" smtClean="0"/>
              <a:t>NEXUS Market Connections in Ohio</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531" t="30982" r="2924" b="16077"/>
          <a:stretch/>
        </p:blipFill>
        <p:spPr>
          <a:xfrm>
            <a:off x="336034" y="2530073"/>
            <a:ext cx="8684701" cy="3241973"/>
          </a:xfrm>
          <a:prstGeom prst="roundRect">
            <a:avLst>
              <a:gd name="adj" fmla="val 5335"/>
            </a:avLst>
          </a:prstGeom>
        </p:spPr>
      </p:pic>
      <p:sp>
        <p:nvSpPr>
          <p:cNvPr id="9" name="Rounded Rectangle 8"/>
          <p:cNvSpPr/>
          <p:nvPr/>
        </p:nvSpPr>
        <p:spPr>
          <a:xfrm>
            <a:off x="1294040" y="5867830"/>
            <a:ext cx="6555921" cy="477949"/>
          </a:xfrm>
          <a:prstGeom prst="roundRect">
            <a:avLst/>
          </a:prstGeom>
          <a:solidFill>
            <a:srgbClr val="FFF19F"/>
          </a:solidFill>
          <a:ln>
            <a:noFill/>
          </a:ln>
          <a:effectLst>
            <a:outerShdw blurRad="44450" dist="27940" dir="5400000" algn="ctr">
              <a:srgbClr val="000000">
                <a:alpha val="32000"/>
              </a:srgbClr>
            </a:outerShdw>
          </a:effectLst>
        </p:spPr>
        <p:txBody>
          <a:bodyPr lIns="0" tIns="0" rIns="0" bIns="0" anchor="ctr"/>
          <a:lstStyle/>
          <a:p>
            <a:pPr algn="ctr">
              <a:spcAft>
                <a:spcPts val="500"/>
              </a:spcAft>
            </a:pPr>
            <a:r>
              <a:rPr lang="en-US" sz="1600" dirty="0"/>
              <a:t>NEXUS will be the </a:t>
            </a:r>
            <a:r>
              <a:rPr lang="en-US" sz="1600" dirty="0" smtClean="0"/>
              <a:t>foundation for </a:t>
            </a:r>
            <a:r>
              <a:rPr lang="en-US" sz="1600" dirty="0"/>
              <a:t>growth </a:t>
            </a:r>
            <a:r>
              <a:rPr lang="en-US" sz="1600" dirty="0" smtClean="0"/>
              <a:t>in </a:t>
            </a:r>
            <a:r>
              <a:rPr lang="en-US" sz="1600" dirty="0"/>
              <a:t>the region for decades to come</a:t>
            </a:r>
          </a:p>
        </p:txBody>
      </p:sp>
    </p:spTree>
    <p:extLst>
      <p:ext uri="{BB962C8B-B14F-4D97-AF65-F5344CB8AC3E}">
        <p14:creationId xmlns:p14="http://schemas.microsoft.com/office/powerpoint/2010/main" val="3472306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AEFFF0B1784E438E5C2C8863D6F201" ma:contentTypeVersion="3" ma:contentTypeDescription="Create a new document." ma:contentTypeScope="" ma:versionID="b75729330b16e842082f980f55cb6b1b">
  <xsd:schema xmlns:xsd="http://www.w3.org/2001/XMLSchema" xmlns:xs="http://www.w3.org/2001/XMLSchema" xmlns:p="http://schemas.microsoft.com/office/2006/metadata/properties" xmlns:ns2="389e5a26-967f-4538-bd17-c9593cf10ace" xmlns:ns3="68b2945b-f495-4a98-995e-3eb2a66bd405" targetNamespace="http://schemas.microsoft.com/office/2006/metadata/properties" ma:root="true" ma:fieldsID="392ea458d08033ea9b83b021d5231841" ns2:_="" ns3:_="">
    <xsd:import namespace="389e5a26-967f-4538-bd17-c9593cf10ace"/>
    <xsd:import namespace="68b2945b-f495-4a98-995e-3eb2a66bd405"/>
    <xsd:element name="properties">
      <xsd:complexType>
        <xsd:sequence>
          <xsd:element name="documentManagement">
            <xsd:complexType>
              <xsd:all>
                <xsd:element ref="ns2:Applies_x0020_To"/>
                <xsd:element ref="ns2:Owner"/>
                <xsd:element ref="ns3:Content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e5a26-967f-4538-bd17-c9593cf10ace" elementFormDefault="qualified">
    <xsd:import namespace="http://schemas.microsoft.com/office/2006/documentManagement/types"/>
    <xsd:import namespace="http://schemas.microsoft.com/office/infopath/2007/PartnerControls"/>
    <xsd:element name="Applies_x0020_To" ma:index="8" ma:displayName="Applies To" ma:default="" ma:format="RadioButtons" ma:internalName="Applies_x0020_To">
      <xsd:simpleType>
        <xsd:restriction base="dms:Choice">
          <xsd:enumeration value="SET US"/>
          <xsd:enumeration value="SET West"/>
          <xsd:enumeration value="Union Gas"/>
          <xsd:enumeration value="All Canada"/>
          <xsd:enumeration value="All Spectra"/>
        </xsd:restriction>
      </xsd:simpleType>
    </xsd:element>
    <xsd:element name="Owner" ma:index="9" ma:displayName="Owner" ma:list="UserInfo" ma:SharePointGroup="0" ma:internalName="Owner" ma:showField="Titl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b2945b-f495-4a98-995e-3eb2a66bd405" elementFormDefault="qualified">
    <xsd:import namespace="http://schemas.microsoft.com/office/2006/documentManagement/types"/>
    <xsd:import namespace="http://schemas.microsoft.com/office/infopath/2007/PartnerControls"/>
    <xsd:element name="Content_x0020_Category" ma:index="10" ma:displayName="Content Category" ma:format="Dropdown" ma:internalName="Content_x0020_Category">
      <xsd:simpleType>
        <xsd:restriction base="dms:Choice">
          <xsd:enumeration value="News/Announcement/Bulletin"/>
          <xsd:enumeration value="EHS/Business Continuity/Disaster Recovery"/>
          <xsd:enumeration value="Help/How To/FAQ/Support/Reference/Form"/>
          <xsd:enumeration value="FERC/Regulatory/Compliance/Legal"/>
          <xsd:enumeration value="Operations/Procedure/Standards/Governance"/>
          <xsd:enumeration value="Policy/HR"/>
          <xsd:enumeration value="Services/Facilities/Building Ops/Security"/>
          <xsd:enumeration value="Community/Public Interest/Events"/>
          <xsd:enumeration value="Site Page/Portal Page"/>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389e5a26-967f-4538-bd17-c9593cf10ace">
      <UserInfo>
        <DisplayName>Horsman, Pam</DisplayName>
        <AccountId>9813</AccountId>
        <AccountType/>
      </UserInfo>
    </Owner>
    <Content_x0020_Category xmlns="68b2945b-f495-4a98-995e-3eb2a66bd405">Help/How To/FAQ/Support/Reference/Form</Content_x0020_Category>
    <Applies_x0020_To xmlns="389e5a26-967f-4538-bd17-c9593cf10ace">All Spectra</Applies_x0020_To>
  </documentManagement>
</p:properties>
</file>

<file path=customXml/itemProps1.xml><?xml version="1.0" encoding="utf-8"?>
<ds:datastoreItem xmlns:ds="http://schemas.openxmlformats.org/officeDocument/2006/customXml" ds:itemID="{119D7627-176D-4474-BEA3-498B3C88E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9e5a26-967f-4538-bd17-c9593cf10ace"/>
    <ds:schemaRef ds:uri="68b2945b-f495-4a98-995e-3eb2a66bd4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39DDA9-FEC8-4E14-ADAE-CC293F4F5F01}">
  <ds:schemaRefs>
    <ds:schemaRef ds:uri="http://schemas.microsoft.com/sharepoint/v3/contenttype/forms"/>
  </ds:schemaRefs>
</ds:datastoreItem>
</file>

<file path=customXml/itemProps3.xml><?xml version="1.0" encoding="utf-8"?>
<ds:datastoreItem xmlns:ds="http://schemas.openxmlformats.org/officeDocument/2006/customXml" ds:itemID="{4E5E4A0E-7844-4843-AC97-1EABED569E80}">
  <ds:schemaRefs>
    <ds:schemaRef ds:uri="68b2945b-f495-4a98-995e-3eb2a66bd405"/>
    <ds:schemaRef ds:uri="http://schemas.openxmlformats.org/package/2006/metadata/core-properties"/>
    <ds:schemaRef ds:uri="http://purl.org/dc/dcmitype/"/>
    <ds:schemaRef ds:uri="http://schemas.microsoft.com/office/infopath/2007/PartnerControls"/>
    <ds:schemaRef ds:uri="http://purl.org/dc/terms/"/>
    <ds:schemaRef ds:uri="http://schemas.microsoft.com/office/2006/documentManagement/types"/>
    <ds:schemaRef ds:uri="389e5a26-967f-4538-bd17-c9593cf10ace"/>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42288</TotalTime>
  <Words>1555</Words>
  <Application>Microsoft Office PowerPoint</Application>
  <PresentationFormat>On-screen Show (4:3)</PresentationFormat>
  <Paragraphs>297</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NEXUS Gas Transmission Ohio Gas Association Market Conditions Conference</vt:lpstr>
      <vt:lpstr>Our Portfolio of Assets</vt:lpstr>
      <vt:lpstr>Spectra Energy’s Ohio Presence </vt:lpstr>
      <vt:lpstr>Our Businesses: What We Do</vt:lpstr>
      <vt:lpstr>DTE Corporate Overview</vt:lpstr>
      <vt:lpstr>Appalachian Shale Supply</vt:lpstr>
      <vt:lpstr> NEXUS - Scope</vt:lpstr>
      <vt:lpstr>NEXUS – Favorable Supply/Demand Dynamics</vt:lpstr>
      <vt:lpstr>NEXUS Market Connections in Ohio</vt:lpstr>
      <vt:lpstr>NEXUS Project Schedule</vt:lpstr>
      <vt:lpstr>Economic Development – Benefits </vt:lpstr>
      <vt:lpstr>Local Vendor Registration</vt:lpstr>
      <vt:lpstr>Committed to Safety</vt:lpstr>
      <vt:lpstr>Layers of Safety</vt:lpstr>
      <vt:lpstr>Stakeholder and Agency Outreach</vt:lpstr>
      <vt:lpstr>NEXUS Advantages</vt:lpstr>
      <vt:lpstr>Why NEXUS? The Need for Expanded Natural Gas Infrastructure</vt:lpstr>
      <vt:lpstr>Get Involved</vt:lpstr>
      <vt:lpstr>PowerPoint Presentation</vt:lpstr>
    </vt:vector>
  </TitlesOfParts>
  <Company>Spectra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Spectra Energy</dc:creator>
  <cp:lastModifiedBy>Kristen Bussell</cp:lastModifiedBy>
  <cp:revision>1612</cp:revision>
  <cp:lastPrinted>2015-04-13T20:01:49Z</cp:lastPrinted>
  <dcterms:created xsi:type="dcterms:W3CDTF">2010-06-17T20:30:56Z</dcterms:created>
  <dcterms:modified xsi:type="dcterms:W3CDTF">2016-07-18T18:56:28Z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0x010100E6AEFFF0B1784E438E5C2C8863D6F201</vt:lpwstr>
  </property>
  <property fmtid="{D5CDD505-2E9C-101B-9397-08002B2CF9AE}" pid="3" name="TemplateUrl">
    <vt:lpwstr/>
  </property>
  <property fmtid="{D5CDD505-2E9C-101B-9397-08002B2CF9AE}" pid="4" name="Order">
    <vt:r8>17900</vt:r8>
  </property>
  <property fmtid="{D5CDD505-2E9C-101B-9397-08002B2CF9AE}" pid="5" nam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ies>
</file>