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322" r:id="rId2"/>
    <p:sldId id="324" r:id="rId3"/>
    <p:sldId id="326" r:id="rId4"/>
    <p:sldId id="327" r:id="rId5"/>
    <p:sldId id="323" r:id="rId6"/>
    <p:sldId id="325" r:id="rId7"/>
    <p:sldId id="328" r:id="rId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i298\Desktop\Slides%20for%20Tim\NYMEX%20vs.%20Southpoin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i298\Desktop\Slides%20for%20Tim\NYMEX%20vs.%20Southpoin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Dominion </a:t>
            </a:r>
            <a:r>
              <a:rPr lang="en-US" dirty="0"/>
              <a:t>Throughput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Throughput!$B$1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4F81BD"/>
            </a:solidFill>
            <a:ln w="9525" cmpd="sng">
              <a:solidFill>
                <a:prstClr val="black">
                  <a:alpha val="50000"/>
                </a:prstClr>
              </a:solidFill>
            </a:ln>
          </c:spPr>
          <c:cat>
            <c:multiLvlStrRef>
              <c:f>Throughput!$I$2:$J$59</c:f>
              <c:multiLvlStrCache>
                <c:ptCount val="4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</c:lvl>
                <c:lvl>
                  <c:pt idx="1">
                    <c:v> </c:v>
                  </c:pt>
                </c:lvl>
              </c:multiLvlStrCache>
            </c:multiLvlStrRef>
          </c:cat>
          <c:val>
            <c:numRef>
              <c:f>Throughput!$B$2:$B$5</c:f>
              <c:numCache>
                <c:formatCode>0.0</c:formatCode>
                <c:ptCount val="4"/>
                <c:pt idx="0">
                  <c:v>113</c:v>
                </c:pt>
                <c:pt idx="1">
                  <c:v>120</c:v>
                </c:pt>
                <c:pt idx="2">
                  <c:v>107</c:v>
                </c:pt>
                <c:pt idx="3">
                  <c:v>67</c:v>
                </c:pt>
              </c:numCache>
            </c:numRef>
          </c:val>
        </c:ser>
        <c:ser>
          <c:idx val="1"/>
          <c:order val="1"/>
          <c:tx>
            <c:strRef>
              <c:f>Throughput!$C$1</c:f>
              <c:strCache>
                <c:ptCount val="1"/>
                <c:pt idx="0">
                  <c:v>Commercial</c:v>
                </c:pt>
              </c:strCache>
            </c:strRef>
          </c:tx>
          <c:spPr>
            <a:ln>
              <a:solidFill>
                <a:prstClr val="black">
                  <a:alpha val="50000"/>
                </a:prstClr>
              </a:solidFill>
            </a:ln>
          </c:spPr>
          <c:cat>
            <c:multiLvlStrRef>
              <c:f>Throughput!$I$2:$J$59</c:f>
              <c:multiLvlStrCache>
                <c:ptCount val="4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</c:lvl>
                <c:lvl>
                  <c:pt idx="1">
                    <c:v> </c:v>
                  </c:pt>
                </c:lvl>
              </c:multiLvlStrCache>
            </c:multiLvlStrRef>
          </c:cat>
          <c:val>
            <c:numRef>
              <c:f>Throughput!$C$2:$C$5</c:f>
              <c:numCache>
                <c:formatCode>0.0</c:formatCode>
                <c:ptCount val="4"/>
                <c:pt idx="0">
                  <c:v>57</c:v>
                </c:pt>
                <c:pt idx="1">
                  <c:v>62</c:v>
                </c:pt>
                <c:pt idx="2">
                  <c:v>57</c:v>
                </c:pt>
                <c:pt idx="3">
                  <c:v>34</c:v>
                </c:pt>
              </c:numCache>
            </c:numRef>
          </c:val>
        </c:ser>
        <c:ser>
          <c:idx val="2"/>
          <c:order val="2"/>
          <c:tx>
            <c:strRef>
              <c:f>Throughput!$D$1</c:f>
              <c:strCache>
                <c:ptCount val="1"/>
                <c:pt idx="0">
                  <c:v>Industrial</c:v>
                </c:pt>
              </c:strCache>
            </c:strRef>
          </c:tx>
          <c:spPr>
            <a:ln>
              <a:solidFill>
                <a:prstClr val="black">
                  <a:alpha val="50000"/>
                </a:prstClr>
              </a:solidFill>
            </a:ln>
          </c:spPr>
          <c:cat>
            <c:multiLvlStrRef>
              <c:f>Throughput!$I$2:$J$5</c:f>
              <c:multiLvlStrCache>
                <c:ptCount val="4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</c:lvl>
                <c:lvl>
                  <c:pt idx="1">
                    <c:v> </c:v>
                  </c:pt>
                </c:lvl>
              </c:multiLvlStrCache>
            </c:multiLvlStrRef>
          </c:cat>
          <c:val>
            <c:numRef>
              <c:f>Throughput!$D$2:$D$5</c:f>
              <c:numCache>
                <c:formatCode>0.0</c:formatCode>
                <c:ptCount val="4"/>
                <c:pt idx="0">
                  <c:v>92</c:v>
                </c:pt>
                <c:pt idx="1">
                  <c:v>101</c:v>
                </c:pt>
                <c:pt idx="2">
                  <c:v>95</c:v>
                </c:pt>
                <c:pt idx="3">
                  <c:v>52</c:v>
                </c:pt>
              </c:numCache>
            </c:numRef>
          </c:val>
        </c:ser>
        <c:ser>
          <c:idx val="3"/>
          <c:order val="3"/>
          <c:tx>
            <c:strRef>
              <c:f>Throughput!$E$1</c:f>
              <c:strCache>
                <c:ptCount val="1"/>
                <c:pt idx="0">
                  <c:v>Power Gen</c:v>
                </c:pt>
              </c:strCache>
            </c:strRef>
          </c:tx>
          <c:spPr>
            <a:ln>
              <a:solidFill>
                <a:prstClr val="black">
                  <a:alpha val="50000"/>
                </a:prstClr>
              </a:solidFill>
            </a:ln>
          </c:spPr>
          <c:cat>
            <c:multiLvlStrRef>
              <c:f>Throughput!$I$2:$J$59</c:f>
              <c:multiLvlStrCache>
                <c:ptCount val="4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</c:lvl>
                <c:lvl>
                  <c:pt idx="1">
                    <c:v> </c:v>
                  </c:pt>
                </c:lvl>
              </c:multiLvlStrCache>
            </c:multiLvlStrRef>
          </c:cat>
          <c:val>
            <c:numRef>
              <c:f>Throughput!$E$2:$E$5</c:f>
              <c:numCache>
                <c:formatCode>0.0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26</c:v>
                </c:pt>
                <c:pt idx="3">
                  <c:v>12</c:v>
                </c:pt>
              </c:numCache>
            </c:numRef>
          </c:val>
        </c:ser>
        <c:ser>
          <c:idx val="5"/>
          <c:order val="4"/>
          <c:tx>
            <c:strRef>
              <c:f>Throughput!$G$1</c:f>
              <c:strCache>
                <c:ptCount val="1"/>
                <c:pt idx="0">
                  <c:v>Off system</c:v>
                </c:pt>
              </c:strCache>
            </c:strRef>
          </c:tx>
          <c:spPr>
            <a:ln>
              <a:solidFill>
                <a:prstClr val="black">
                  <a:alpha val="50000"/>
                </a:prstClr>
              </a:solidFill>
            </a:ln>
          </c:spPr>
          <c:cat>
            <c:multiLvlStrRef>
              <c:f>Throughput!$I$2:$J$5</c:f>
              <c:multiLvlStrCache>
                <c:ptCount val="4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</c:lvl>
                <c:lvl>
                  <c:pt idx="1">
                    <c:v> </c:v>
                  </c:pt>
                </c:lvl>
              </c:multiLvlStrCache>
            </c:multiLvlStrRef>
          </c:cat>
          <c:val>
            <c:numRef>
              <c:f>Throughput!$G$2:$G$5</c:f>
              <c:numCache>
                <c:formatCode>0.0</c:formatCode>
                <c:ptCount val="4"/>
                <c:pt idx="0">
                  <c:v>0</c:v>
                </c:pt>
                <c:pt idx="1">
                  <c:v>55</c:v>
                </c:pt>
                <c:pt idx="2">
                  <c:v>188</c:v>
                </c:pt>
                <c:pt idx="3">
                  <c:v>101</c:v>
                </c:pt>
              </c:numCache>
            </c:numRef>
          </c:val>
        </c:ser>
        <c:gapWidth val="97"/>
        <c:overlap val="100"/>
        <c:axId val="86744448"/>
        <c:axId val="59520128"/>
      </c:barChart>
      <c:catAx>
        <c:axId val="86744448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520128"/>
        <c:crosses val="autoZero"/>
        <c:auto val="1"/>
        <c:lblAlgn val="ctr"/>
        <c:lblOffset val="100"/>
      </c:catAx>
      <c:valAx>
        <c:axId val="59520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Bcf</a:t>
                </a:r>
              </a:p>
            </c:rich>
          </c:tx>
          <c:layout/>
        </c:title>
        <c:numFmt formatCode="0" sourceLinked="0"/>
        <c:tickLblPos val="nextTo"/>
        <c:crossAx val="86744448"/>
        <c:crosses val="autoZero"/>
        <c:crossBetween val="between"/>
        <c:majorUnit val="100"/>
      </c:valAx>
      <c:spPr>
        <a:gradFill flip="none" rotWithShape="1"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</c:spPr>
    </c:plotArea>
    <c:legend>
      <c:legendPos val="b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Monthly NG Settlements</a:t>
            </a:r>
          </a:p>
          <a:p>
            <a:pPr>
              <a:defRPr/>
            </a:pPr>
            <a:r>
              <a:rPr lang="en-US" dirty="0"/>
              <a:t>NYMEX &amp;</a:t>
            </a:r>
            <a:r>
              <a:rPr lang="en-US" baseline="0" dirty="0"/>
              <a:t> DTI </a:t>
            </a:r>
            <a:r>
              <a:rPr lang="en-US" baseline="0" dirty="0" smtClean="0"/>
              <a:t>South Point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NYMEX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mmm\-yy</c:formatCode>
                <c:ptCount val="4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3.3299999999999987</c:v>
                </c:pt>
                <c:pt idx="1">
                  <c:v>3.3299999999999987</c:v>
                </c:pt>
                <c:pt idx="2">
                  <c:v>3.8099999999999987</c:v>
                </c:pt>
                <c:pt idx="3">
                  <c:v>4.17</c:v>
                </c:pt>
                <c:pt idx="4">
                  <c:v>4.04</c:v>
                </c:pt>
                <c:pt idx="5">
                  <c:v>3.8299999999999987</c:v>
                </c:pt>
                <c:pt idx="6">
                  <c:v>3.62</c:v>
                </c:pt>
                <c:pt idx="7">
                  <c:v>3.4299999999999997</c:v>
                </c:pt>
                <c:pt idx="8">
                  <c:v>3.62</c:v>
                </c:pt>
                <c:pt idx="9">
                  <c:v>3.68</c:v>
                </c:pt>
                <c:pt idx="10">
                  <c:v>3.64</c:v>
                </c:pt>
                <c:pt idx="11">
                  <c:v>4.24</c:v>
                </c:pt>
                <c:pt idx="12">
                  <c:v>4.71</c:v>
                </c:pt>
                <c:pt idx="13">
                  <c:v>6</c:v>
                </c:pt>
                <c:pt idx="14">
                  <c:v>4.9000000000000004</c:v>
                </c:pt>
                <c:pt idx="15">
                  <c:v>4.6599999999999975</c:v>
                </c:pt>
                <c:pt idx="16">
                  <c:v>4.58</c:v>
                </c:pt>
                <c:pt idx="17">
                  <c:v>4.59</c:v>
                </c:pt>
                <c:pt idx="18">
                  <c:v>4.05</c:v>
                </c:pt>
                <c:pt idx="19">
                  <c:v>3.9099999999999997</c:v>
                </c:pt>
                <c:pt idx="20">
                  <c:v>3.92</c:v>
                </c:pt>
                <c:pt idx="21">
                  <c:v>3.7800000000000002</c:v>
                </c:pt>
                <c:pt idx="22">
                  <c:v>4.1199999999999966</c:v>
                </c:pt>
                <c:pt idx="23">
                  <c:v>3.48</c:v>
                </c:pt>
                <c:pt idx="24">
                  <c:v>2.9899999999999998</c:v>
                </c:pt>
                <c:pt idx="25">
                  <c:v>2.8699999999999997</c:v>
                </c:pt>
                <c:pt idx="26">
                  <c:v>2.8299999999999987</c:v>
                </c:pt>
                <c:pt idx="27">
                  <c:v>2.61</c:v>
                </c:pt>
                <c:pt idx="28">
                  <c:v>2.8499999999999988</c:v>
                </c:pt>
                <c:pt idx="29">
                  <c:v>2.7800000000000002</c:v>
                </c:pt>
                <c:pt idx="30">
                  <c:v>2.84</c:v>
                </c:pt>
                <c:pt idx="31">
                  <c:v>2.77</c:v>
                </c:pt>
                <c:pt idx="32">
                  <c:v>2.66</c:v>
                </c:pt>
                <c:pt idx="33">
                  <c:v>2.34</c:v>
                </c:pt>
                <c:pt idx="34">
                  <c:v>2.09</c:v>
                </c:pt>
                <c:pt idx="35">
                  <c:v>1.9300000000000013</c:v>
                </c:pt>
                <c:pt idx="36">
                  <c:v>2.2799999999999998</c:v>
                </c:pt>
                <c:pt idx="37">
                  <c:v>1.9900000000000013</c:v>
                </c:pt>
                <c:pt idx="38">
                  <c:v>1.73</c:v>
                </c:pt>
                <c:pt idx="39">
                  <c:v>1.9200000000000013</c:v>
                </c:pt>
                <c:pt idx="40">
                  <c:v>1.9200000000000013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Basis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mmm\-yy</c:formatCode>
                <c:ptCount val="4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-5.9000000000000226E-2</c:v>
                </c:pt>
                <c:pt idx="1">
                  <c:v>1.5000000000000136E-2</c:v>
                </c:pt>
                <c:pt idx="2">
                  <c:v>-0.42600000000000032</c:v>
                </c:pt>
                <c:pt idx="3">
                  <c:v>-1.9999999999999577E-2</c:v>
                </c:pt>
                <c:pt idx="4">
                  <c:v>-9.9999999999998042E-3</c:v>
                </c:pt>
                <c:pt idx="5">
                  <c:v>-0.25200000000000022</c:v>
                </c:pt>
                <c:pt idx="6">
                  <c:v>-0.33900000000000047</c:v>
                </c:pt>
                <c:pt idx="7">
                  <c:v>-0.35600000000000032</c:v>
                </c:pt>
                <c:pt idx="8">
                  <c:v>-0.25300000000000011</c:v>
                </c:pt>
                <c:pt idx="9">
                  <c:v>-0.26700000000000035</c:v>
                </c:pt>
                <c:pt idx="10">
                  <c:v>-0.40800000000000008</c:v>
                </c:pt>
                <c:pt idx="11">
                  <c:v>-0.74000000000000088</c:v>
                </c:pt>
                <c:pt idx="12">
                  <c:v>-0.35000000000000009</c:v>
                </c:pt>
                <c:pt idx="13">
                  <c:v>-0.24600000000000044</c:v>
                </c:pt>
                <c:pt idx="14">
                  <c:v>-0.39200000000000074</c:v>
                </c:pt>
                <c:pt idx="15">
                  <c:v>-0.59299999999999997</c:v>
                </c:pt>
                <c:pt idx="16">
                  <c:v>-1.161</c:v>
                </c:pt>
                <c:pt idx="17">
                  <c:v>-1.5059999999999976</c:v>
                </c:pt>
                <c:pt idx="18">
                  <c:v>-1.548</c:v>
                </c:pt>
                <c:pt idx="19">
                  <c:v>-1.71</c:v>
                </c:pt>
                <c:pt idx="20">
                  <c:v>-1.83</c:v>
                </c:pt>
                <c:pt idx="21">
                  <c:v>-1.8699999999999986</c:v>
                </c:pt>
                <c:pt idx="22">
                  <c:v>-0.996</c:v>
                </c:pt>
                <c:pt idx="23">
                  <c:v>-1.2309999999999985</c:v>
                </c:pt>
                <c:pt idx="24">
                  <c:v>-1.3690000000000002</c:v>
                </c:pt>
                <c:pt idx="25">
                  <c:v>-0.3920000000000004</c:v>
                </c:pt>
                <c:pt idx="26">
                  <c:v>-0.86900000000000066</c:v>
                </c:pt>
                <c:pt idx="27">
                  <c:v>-1.1059999999999985</c:v>
                </c:pt>
                <c:pt idx="28">
                  <c:v>-1.3150000000000002</c:v>
                </c:pt>
                <c:pt idx="29">
                  <c:v>-1.4469999999999983</c:v>
                </c:pt>
                <c:pt idx="30">
                  <c:v>-1.7009999999999983</c:v>
                </c:pt>
                <c:pt idx="31">
                  <c:v>-1.4729999999999988</c:v>
                </c:pt>
                <c:pt idx="32">
                  <c:v>-1.4320000000000002</c:v>
                </c:pt>
                <c:pt idx="33">
                  <c:v>-1.0839999999999983</c:v>
                </c:pt>
                <c:pt idx="34">
                  <c:v>-0.85200000000000053</c:v>
                </c:pt>
                <c:pt idx="35">
                  <c:v>-0.92599999999999993</c:v>
                </c:pt>
                <c:pt idx="36">
                  <c:v>-0.78399999999999981</c:v>
                </c:pt>
                <c:pt idx="37">
                  <c:v>-0.69799999999999995</c:v>
                </c:pt>
                <c:pt idx="38">
                  <c:v>-0.67100000000000093</c:v>
                </c:pt>
                <c:pt idx="39">
                  <c:v>-0.53899999999999992</c:v>
                </c:pt>
                <c:pt idx="40">
                  <c:v>-0.52800000000000002</c:v>
                </c:pt>
              </c:numCache>
            </c:numRef>
          </c:val>
        </c:ser>
        <c:ser>
          <c:idx val="2"/>
          <c:order val="2"/>
          <c:spPr>
            <a:ln w="28575"/>
          </c:spPr>
          <c:marker>
            <c:symbol val="none"/>
          </c:marker>
          <c:val>
            <c:numRef>
              <c:f>Sheet1!$E$2:$E$42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marker val="1"/>
        <c:axId val="59556608"/>
        <c:axId val="59558144"/>
      </c:lineChart>
      <c:dateAx>
        <c:axId val="59556608"/>
        <c:scaling>
          <c:orientation val="minMax"/>
        </c:scaling>
        <c:axPos val="b"/>
        <c:numFmt formatCode="mmm\-yy" sourceLinked="1"/>
        <c:majorTickMark val="none"/>
        <c:tickLblPos val="low"/>
        <c:txPr>
          <a:bodyPr rot="2700000"/>
          <a:lstStyle/>
          <a:p>
            <a:pPr>
              <a:defRPr/>
            </a:pPr>
            <a:endParaRPr lang="en-US"/>
          </a:p>
        </c:txPr>
        <c:crossAx val="59558144"/>
        <c:crosses val="autoZero"/>
        <c:auto val="1"/>
        <c:lblOffset val="100"/>
        <c:majorUnit val="3"/>
        <c:majorTimeUnit val="months"/>
      </c:dateAx>
      <c:valAx>
        <c:axId val="59558144"/>
        <c:scaling>
          <c:orientation val="minMax"/>
          <c:max val="6.5"/>
          <c:min val="-2.5"/>
        </c:scaling>
        <c:axPos val="l"/>
        <c:majorGridlines/>
        <c:numFmt formatCode="&quot;$&quot;#,##0.00" sourceLinked="0"/>
        <c:majorTickMark val="none"/>
        <c:tickLblPos val="nextTo"/>
        <c:spPr>
          <a:ln w="9525">
            <a:noFill/>
          </a:ln>
        </c:spPr>
        <c:crossAx val="59556608"/>
        <c:crosses val="autoZero"/>
        <c:crossBetween val="midCat"/>
      </c:valAx>
    </c:plotArea>
    <c:legend>
      <c:legendPos val="b"/>
      <c:legendEntry>
        <c:idx val="2"/>
        <c:delete val="1"/>
      </c:legendEntry>
      <c:layout/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18747D-2F68-4CC6-B229-1056D6CCAF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129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7398717A-AE99-4452-834E-0AD05400B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405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grpSp>
        <p:nvGrpSpPr>
          <p:cNvPr id="5128" name="Group 8"/>
          <p:cNvGrpSpPr>
            <a:grpSpLocks/>
          </p:cNvGrpSpPr>
          <p:nvPr userDrawn="1"/>
        </p:nvGrpSpPr>
        <p:grpSpPr bwMode="auto">
          <a:xfrm>
            <a:off x="635000" y="533400"/>
            <a:ext cx="8077200" cy="304800"/>
            <a:chOff x="400" y="336"/>
            <a:chExt cx="5088" cy="192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667000"/>
            <a:ext cx="6477000" cy="22098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40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138" name="Picture 18" descr="D2C_1_trans.gif                                                00056256Neo  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562600"/>
            <a:ext cx="2362200" cy="10207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E06421-37D1-4EB9-9CDE-C5BE63D65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437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437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1268C-A15E-49B7-8C37-3E09517D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880264-71D1-4038-86D2-F69197EE2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100A1-7148-4D62-B9B5-D336DEB6C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DC9E03-4852-4503-BBC5-88E6F450C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14A84-6179-4D76-AF33-7F3DB0307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BF167F-F1C5-48C8-B01A-090294744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6FCC98-5433-4992-B6F8-7686EBBFC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A90D22-21CE-4F17-8676-7A7C997F8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982661-872D-47C8-A775-56AF9AE30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78246E81-2911-4859-ACE6-6324DDECF0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D2C_1_trans.gif                                                00056256Neo                            ABA7815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5867400"/>
            <a:ext cx="1946275" cy="841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057400" y="2590800"/>
            <a:ext cx="6705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2016 Market Conditions Conference </a:t>
            </a:r>
            <a:br>
              <a:rPr lang="en-US" sz="3200" dirty="0" smtClean="0"/>
            </a:br>
            <a:r>
              <a:rPr lang="en-US" sz="3200" dirty="0" smtClean="0"/>
              <a:t>Dominion East Ohio Market Outlook</a:t>
            </a:r>
            <a:endParaRPr lang="en-US" sz="32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4724400"/>
            <a:ext cx="3352800" cy="685800"/>
          </a:xfrm>
        </p:spPr>
        <p:txBody>
          <a:bodyPr/>
          <a:lstStyle/>
          <a:p>
            <a:r>
              <a:rPr lang="en-US" sz="2800" dirty="0" smtClean="0"/>
              <a:t>July 20, 2016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362200" y="5562600"/>
            <a:ext cx="1803400" cy="903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CC98-5433-4992-B6F8-7686EBBFC3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11"/>
          <p:cNvSpPr txBox="1">
            <a:spLocks/>
          </p:cNvSpPr>
          <p:nvPr/>
        </p:nvSpPr>
        <p:spPr>
          <a:xfrm>
            <a:off x="457200" y="1828800"/>
            <a:ext cx="43434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Market Size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1.2 million customers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&gt; 250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Bcf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 on-system usage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&gt; 2.5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Bcf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 peak day usage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Extent of Pipeline Assets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20,000 miles  – Distribution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1,100 miles    – Trans/Storage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1,000 miles    – Gathering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Unique Operations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&gt; 50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Bcf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 of storage capacity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&gt; 35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Bcf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 conventional production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Served by 7 interstate pipelines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533400"/>
            <a:ext cx="8077200" cy="788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Dominion’s market and assets are unique.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19718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CC98-5433-4992-B6F8-7686EBBFC32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82270"/>
            <a:ext cx="3958936" cy="512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1676400"/>
            <a:ext cx="426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 single Utica production receipt point can deliver 250 </a:t>
            </a:r>
            <a:r>
              <a:rPr lang="en-US" sz="1600" b="1" dirty="0" err="1" smtClean="0"/>
              <a:t>MMcf</a:t>
            </a:r>
            <a:r>
              <a:rPr lang="en-US" sz="1600" b="1" dirty="0" smtClean="0"/>
              <a:t>/day to Dominion.</a:t>
            </a:r>
          </a:p>
          <a:p>
            <a:endParaRPr lang="en-US" sz="1600" dirty="0" smtClean="0"/>
          </a:p>
          <a:p>
            <a:pPr lvl="1"/>
            <a:r>
              <a:rPr lang="en-US" sz="1600" i="1" dirty="0" smtClean="0"/>
              <a:t>By contrast, 40,000 conventional wells deliver a grand total of 100 </a:t>
            </a:r>
            <a:r>
              <a:rPr lang="en-US" sz="1600" i="1" dirty="0" err="1" smtClean="0"/>
              <a:t>MMcf</a:t>
            </a:r>
            <a:r>
              <a:rPr lang="en-US" sz="1600" i="1" dirty="0" smtClean="0"/>
              <a:t>/day.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Dominion has major pipelines overlaying dry and wet portions of the Utica play.</a:t>
            </a:r>
          </a:p>
          <a:p>
            <a:pPr lvl="1"/>
            <a:r>
              <a:rPr lang="en-US" sz="1600" b="1" i="1" dirty="0" smtClean="0">
                <a:solidFill>
                  <a:schemeClr val="tx2"/>
                </a:solidFill>
              </a:rPr>
              <a:t>TPL-9</a:t>
            </a:r>
            <a:r>
              <a:rPr lang="en-US" sz="1600" i="1" dirty="0" smtClean="0"/>
              <a:t>   – 20”   762 psi MAOP</a:t>
            </a:r>
          </a:p>
          <a:p>
            <a:pPr lvl="1"/>
            <a:r>
              <a:rPr lang="en-US" sz="1600" b="1" i="1" dirty="0" smtClean="0">
                <a:solidFill>
                  <a:schemeClr val="tx2"/>
                </a:solidFill>
              </a:rPr>
              <a:t>TPL-15</a:t>
            </a:r>
            <a:r>
              <a:rPr lang="en-US" sz="1600" i="1" dirty="0" smtClean="0"/>
              <a:t> – 30”   820 psi MAOP</a:t>
            </a:r>
          </a:p>
          <a:p>
            <a:pPr lvl="1"/>
            <a:r>
              <a:rPr lang="en-US" sz="1600" b="1" i="1" dirty="0" smtClean="0">
                <a:solidFill>
                  <a:schemeClr val="tx2"/>
                </a:solidFill>
              </a:rPr>
              <a:t>TPL-18</a:t>
            </a:r>
            <a:r>
              <a:rPr lang="en-US" sz="1600" i="1" dirty="0" smtClean="0"/>
              <a:t> – 36” 1040 psi MAOP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Dominion can deliver Utica production to DTI, REX, Tennessee and Texas </a:t>
            </a:r>
            <a:r>
              <a:rPr lang="en-US" sz="1600" b="1" dirty="0" smtClean="0"/>
              <a:t>Eastern.</a:t>
            </a:r>
          </a:p>
          <a:p>
            <a:endParaRPr lang="en-US" sz="1600" dirty="0" smtClean="0"/>
          </a:p>
          <a:p>
            <a:pPr lvl="1"/>
            <a:r>
              <a:rPr lang="en-US" sz="1600" i="1" dirty="0" smtClean="0"/>
              <a:t>Includes 10,650 HP compressor   station in Switzerland Township.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953000"/>
            <a:ext cx="1362075" cy="141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400800" y="5486400"/>
            <a:ext cx="228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533400"/>
            <a:ext cx="8077200" cy="788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Dominion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sits on top of the Utica sweet spot.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200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TPL-15</a:t>
            </a:r>
            <a:endParaRPr lang="en-US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971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TPL-18</a:t>
            </a:r>
            <a:endParaRPr lang="en-US" sz="1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4953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TPL-9&amp;15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Low gas prices are driving demand.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C9E03-4852-4503-BBC5-88E6F450C4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/>
                </a:solidFill>
              </a:rPr>
              <a:t>41% of DEO’s 2015 receipts came from Utica production.</a:t>
            </a:r>
            <a:endParaRPr lang="en-US" b="1" i="1" dirty="0">
              <a:solidFill>
                <a:schemeClr val="bg2"/>
              </a:solidFill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4953000" y="2895600"/>
          <a:ext cx="4191001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09600" y="1447800"/>
          <a:ext cx="4648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182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/>
                </a:solidFill>
              </a:rPr>
              <a:t>National prices are low, but regional prices are even lower.</a:t>
            </a:r>
            <a:endParaRPr lang="en-US" b="1" i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53340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YTD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8229600" cy="1143000"/>
          </a:xfrm>
        </p:spPr>
        <p:txBody>
          <a:bodyPr/>
          <a:lstStyle/>
          <a:p>
            <a:r>
              <a:rPr lang="en-US" sz="3200" dirty="0" smtClean="0"/>
              <a:t>Industrial &amp; power gen are growth segments…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14A84-6179-4D76-AF33-7F3DB030782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838200" cy="83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2743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$100 million aluminum casting plant in </a:t>
            </a:r>
            <a:r>
              <a:rPr lang="en-US" sz="1600" dirty="0" err="1" smtClean="0"/>
              <a:t>Lordstown</a:t>
            </a:r>
            <a:endParaRPr lang="en-US" sz="1600" dirty="0" smtClean="0"/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Produces billets for construction and auto industries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Went on-line in Apr-2016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Required nearly 2-mile lateral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87" y="4419600"/>
            <a:ext cx="353955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05400" y="27432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800 MW combined cycle power plant selling into PJM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Commercial in-service in mid-2018, pipeline in-service Sep-2017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Permit applications to be filed in Q3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Will require nearly 6-mile lateral</a:t>
            </a:r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419600"/>
            <a:ext cx="366386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76400"/>
            <a:ext cx="4019550" cy="94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CC98-5433-4992-B6F8-7686EBBFC32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639" y="1600200"/>
            <a:ext cx="38102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171825" cy="255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80243"/>
            <a:ext cx="3548063" cy="259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533400"/>
            <a:ext cx="8077200" cy="788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Along with off-system transportation…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CC98-5433-4992-B6F8-7686EBBFC32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533400"/>
            <a:ext cx="8077200" cy="7889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the residential conversion market.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3230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438400"/>
            <a:ext cx="4114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Opportunity:</a:t>
            </a:r>
          </a:p>
          <a:p>
            <a:r>
              <a:rPr lang="en-US" dirty="0" smtClean="0"/>
              <a:t>Low prices and a recovering economy position natural gas for market share gains.</a:t>
            </a:r>
          </a:p>
          <a:p>
            <a:endParaRPr lang="en-US" dirty="0" smtClean="0"/>
          </a:p>
          <a:p>
            <a:r>
              <a:rPr lang="en-US" sz="2000" b="1" dirty="0" smtClean="0"/>
              <a:t>The Challenge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 need to make it easy to convert without making the customer a project manager.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p1393[1]">
  <a:themeElements>
    <a:clrScheme name="">
      <a:dk1>
        <a:srgbClr val="000000"/>
      </a:dk1>
      <a:lt1>
        <a:srgbClr val="FFFFFF"/>
      </a:lt1>
      <a:dk2>
        <a:srgbClr val="003599"/>
      </a:dk2>
      <a:lt2>
        <a:srgbClr val="455EA5"/>
      </a:lt2>
      <a:accent1>
        <a:srgbClr val="95A3D1"/>
      </a:accent1>
      <a:accent2>
        <a:srgbClr val="9933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8A2D5C"/>
      </a:accent6>
      <a:hlink>
        <a:srgbClr val="003599"/>
      </a:hlink>
      <a:folHlink>
        <a:srgbClr val="78A497"/>
      </a:folHlink>
    </a:clrScheme>
    <a:fontScheme name="tp1393[1]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p1393[1]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1393[1]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1393[1]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1393[1]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1393[1]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1393[1]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1393[1]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1393[1]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1393[1]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1393[1]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Settings\sandr74\Local Settings\Temporary Internet Files\Content.IE5\4TM78563\tp1393[1].pot</Template>
  <TotalTime>2633</TotalTime>
  <Words>322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tp1393[1]</vt:lpstr>
      <vt:lpstr>2016 Market Conditions Conference  Dominion East Ohio Market Outlook</vt:lpstr>
      <vt:lpstr>Slide 2</vt:lpstr>
      <vt:lpstr>Slide 3</vt:lpstr>
      <vt:lpstr>Low gas prices are driving demand.</vt:lpstr>
      <vt:lpstr>Industrial &amp; power gen are growth segments…</vt:lpstr>
      <vt:lpstr>Slide 6</vt:lpstr>
      <vt:lpstr>Slide 7</vt:lpstr>
    </vt:vector>
  </TitlesOfParts>
  <Company>Dominion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Works Annik Stahl July 2002</dc:title>
  <dc:creator>Dominion</dc:creator>
  <cp:lastModifiedBy>jeff066</cp:lastModifiedBy>
  <cp:revision>154</cp:revision>
  <cp:lastPrinted>2004-03-23T21:12:49Z</cp:lastPrinted>
  <dcterms:created xsi:type="dcterms:W3CDTF">2003-08-19T19:19:56Z</dcterms:created>
  <dcterms:modified xsi:type="dcterms:W3CDTF">2016-07-22T18:36:34Z</dcterms:modified>
</cp:coreProperties>
</file>