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30"/>
  </p:notesMasterIdLst>
  <p:handoutMasterIdLst>
    <p:handoutMasterId r:id="rId31"/>
  </p:handoutMasterIdLst>
  <p:sldIdLst>
    <p:sldId id="282" r:id="rId7"/>
    <p:sldId id="289" r:id="rId8"/>
    <p:sldId id="284" r:id="rId9"/>
    <p:sldId id="285" r:id="rId10"/>
    <p:sldId id="286" r:id="rId11"/>
    <p:sldId id="287" r:id="rId12"/>
    <p:sldId id="288" r:id="rId13"/>
    <p:sldId id="293" r:id="rId14"/>
    <p:sldId id="295" r:id="rId15"/>
    <p:sldId id="290" r:id="rId16"/>
    <p:sldId id="291" r:id="rId17"/>
    <p:sldId id="292" r:id="rId18"/>
    <p:sldId id="271" r:id="rId19"/>
    <p:sldId id="273" r:id="rId20"/>
    <p:sldId id="276" r:id="rId21"/>
    <p:sldId id="275" r:id="rId22"/>
    <p:sldId id="278" r:id="rId23"/>
    <p:sldId id="298" r:id="rId24"/>
    <p:sldId id="299" r:id="rId25"/>
    <p:sldId id="300" r:id="rId26"/>
    <p:sldId id="301" r:id="rId27"/>
    <p:sldId id="280" r:id="rId28"/>
    <p:sldId id="281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per, Jamoni E." initials="HJ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7"/>
    <a:srgbClr val="006600"/>
    <a:srgbClr val="FF896D"/>
    <a:srgbClr val="B95FFD"/>
    <a:srgbClr val="6274FA"/>
    <a:srgbClr val="7E6BF1"/>
    <a:srgbClr val="83D9B6"/>
    <a:srgbClr val="B591CB"/>
    <a:srgbClr val="E1433F"/>
    <a:srgbClr val="FF6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66434" autoAdjust="0"/>
  </p:normalViewPr>
  <p:slideViewPr>
    <p:cSldViewPr>
      <p:cViewPr>
        <p:scale>
          <a:sx n="66" d="100"/>
          <a:sy n="66" d="100"/>
        </p:scale>
        <p:origin x="-129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9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ckelley\AppData\Local\Microsoft\Windows\Temporary%20Internet%20Files\Content.Outlook\KP4EP38D\Historical%20AUPC%20073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AGA Residential </a:t>
            </a:r>
            <a:r>
              <a:rPr lang="en-US" dirty="0" smtClean="0"/>
              <a:t>Avg. use per Customer (AUPC)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'AGA Data'!$B$1</c:f>
              <c:strCache>
                <c:ptCount val="1"/>
                <c:pt idx="0">
                  <c:v>AGA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'AGA Data'!$A$2:$A$11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'AGA Data'!$B$2:$B$11</c:f>
              <c:numCache>
                <c:formatCode>General</c:formatCode>
                <c:ptCount val="10"/>
                <c:pt idx="0">
                  <c:v>80</c:v>
                </c:pt>
                <c:pt idx="1">
                  <c:v>75</c:v>
                </c:pt>
                <c:pt idx="2">
                  <c:v>77</c:v>
                </c:pt>
                <c:pt idx="3">
                  <c:v>76</c:v>
                </c:pt>
                <c:pt idx="4">
                  <c:v>74</c:v>
                </c:pt>
                <c:pt idx="5">
                  <c:v>72</c:v>
                </c:pt>
                <c:pt idx="6">
                  <c:v>70</c:v>
                </c:pt>
                <c:pt idx="7">
                  <c:v>67</c:v>
                </c:pt>
                <c:pt idx="8">
                  <c:v>69</c:v>
                </c:pt>
                <c:pt idx="9">
                  <c:v>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540096"/>
        <c:axId val="135200768"/>
      </c:barChart>
      <c:catAx>
        <c:axId val="13354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5200768"/>
        <c:crosses val="autoZero"/>
        <c:auto val="1"/>
        <c:lblAlgn val="ctr"/>
        <c:lblOffset val="100"/>
        <c:noMultiLvlLbl val="0"/>
      </c:catAx>
      <c:valAx>
        <c:axId val="135200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Dekatherms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3540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VEDO Residential AUPC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898862642169728"/>
          <c:y val="0.19943314377369495"/>
          <c:w val="0.64516535433070865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'Gas AUPC'!$D$5</c:f>
              <c:strCache>
                <c:ptCount val="1"/>
                <c:pt idx="0">
                  <c:v>VEDO 1/</c:v>
                </c:pt>
              </c:strCache>
            </c:strRef>
          </c:tx>
          <c:invertIfNegative val="0"/>
          <c:cat>
            <c:numRef>
              <c:f>'Gas AUPC'!$B$6:$B$15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'Gas AUPC'!$D$6:$D$15</c:f>
              <c:numCache>
                <c:formatCode>General</c:formatCode>
                <c:ptCount val="10"/>
                <c:pt idx="3" formatCode="_(* #,##0.0_);_(* \(#,##0.0\);_(* &quot;-&quot;??_);_(@_)">
                  <c:v>81.914393648694045</c:v>
                </c:pt>
                <c:pt idx="4" formatCode="_(* #,##0.0_);_(* \(#,##0.0\);_(* &quot;-&quot;??_);_(@_)">
                  <c:v>80.232802520052672</c:v>
                </c:pt>
                <c:pt idx="5" formatCode="_(* #,##0.0_);_(* \(#,##0.0\);_(* &quot;-&quot;??_);_(@_)">
                  <c:v>78.658051582019752</c:v>
                </c:pt>
                <c:pt idx="6" formatCode="_(* #,##0.0_);_(* \(#,##0.0\);_(* &quot;-&quot;??_);_(@_)">
                  <c:v>78.943836836052014</c:v>
                </c:pt>
                <c:pt idx="7" formatCode="_(* #,##0.0_);_(* \(#,##0.0\);_(* &quot;-&quot;??_);_(@_)">
                  <c:v>79.527849876196939</c:v>
                </c:pt>
                <c:pt idx="8" formatCode="_(* #,##0.0_);_(* \(#,##0.0\);_(* &quot;-&quot;??_);_(@_)">
                  <c:v>83.149959713302536</c:v>
                </c:pt>
                <c:pt idx="9" formatCode="_(* #,##0.0_);_(* \(#,##0.0\);_(* &quot;-&quot;??_);_(@_)">
                  <c:v>84.513019443832633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5244032"/>
        <c:axId val="135254016"/>
      </c:barChart>
      <c:catAx>
        <c:axId val="13524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254016"/>
        <c:crosses val="autoZero"/>
        <c:auto val="1"/>
        <c:lblAlgn val="ctr"/>
        <c:lblOffset val="100"/>
        <c:noMultiLvlLbl val="0"/>
      </c:catAx>
      <c:valAx>
        <c:axId val="135254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MCF</a:t>
                </a:r>
              </a:p>
            </c:rich>
          </c:tx>
          <c:overlay val="0"/>
        </c:title>
        <c:numFmt formatCode="_(* #,##0.0_);_(* \(#,##0.0\);_(* &quot;-&quot;??_);_(@_)" sourceLinked="1"/>
        <c:majorTickMark val="out"/>
        <c:minorTickMark val="none"/>
        <c:tickLblPos val="nextTo"/>
        <c:crossAx val="135244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Sheet1!$A$2:$A$6</c:f>
              <c:strCache>
                <c:ptCount val="5"/>
                <c:pt idx="0">
                  <c:v>Natural Gas Furnace*</c:v>
                </c:pt>
                <c:pt idx="1">
                  <c:v>Natural Gas Furnace </c:v>
                </c:pt>
                <c:pt idx="2">
                  <c:v>Electric Heat Pump</c:v>
                </c:pt>
                <c:pt idx="3">
                  <c:v>Electric Furnace</c:v>
                </c:pt>
                <c:pt idx="4">
                  <c:v>Propane Furnace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433</c:v>
                </c:pt>
                <c:pt idx="1">
                  <c:v>497</c:v>
                </c:pt>
                <c:pt idx="2">
                  <c:v>600</c:v>
                </c:pt>
                <c:pt idx="3">
                  <c:v>1200</c:v>
                </c:pt>
                <c:pt idx="4">
                  <c:v>1859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578560"/>
        <c:axId val="158580096"/>
      </c:barChart>
      <c:catAx>
        <c:axId val="158578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58580096"/>
        <c:crosses val="autoZero"/>
        <c:auto val="1"/>
        <c:lblAlgn val="ctr"/>
        <c:lblOffset val="100"/>
        <c:noMultiLvlLbl val="0"/>
      </c:catAx>
      <c:valAx>
        <c:axId val="15858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57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8262636525273"/>
          <c:y val="6.3986220472440944E-2"/>
          <c:w val="0.88964891485338526"/>
          <c:h val="0.76260922796235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Natural Gas Water Heater*</c:v>
                </c:pt>
                <c:pt idx="1">
                  <c:v>Natural Gas Water Heater </c:v>
                </c:pt>
                <c:pt idx="2">
                  <c:v>Electric Water Heater</c:v>
                </c:pt>
                <c:pt idx="3">
                  <c:v>Propane Water Heater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137</c:v>
                </c:pt>
                <c:pt idx="1">
                  <c:v>161</c:v>
                </c:pt>
                <c:pt idx="2">
                  <c:v>325</c:v>
                </c:pt>
                <c:pt idx="3">
                  <c:v>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83072"/>
        <c:axId val="135284608"/>
      </c:barChart>
      <c:catAx>
        <c:axId val="135283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5284608"/>
        <c:crosses val="autoZero"/>
        <c:auto val="1"/>
        <c:lblAlgn val="ctr"/>
        <c:lblOffset val="100"/>
        <c:noMultiLvlLbl val="0"/>
      </c:catAx>
      <c:valAx>
        <c:axId val="13528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283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63DB2-B6C0-4CE3-A9C1-E21BF01840D1}" type="datetimeFigureOut">
              <a:rPr lang="en-US" smtClean="0"/>
              <a:t>7/18/2016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96BEA-62D4-4B8A-9F9F-5BA4A740C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68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3A9A6-2CFA-40A2-B76A-0E31FE524BA4}" type="datetimeFigureOut">
              <a:rPr lang="en-US" smtClean="0"/>
              <a:t>7/18/2016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DCA18-5F17-44D8-85B0-BEAA6F797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4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63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D9A0-7728-4DB9-9F73-375F370BF3F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62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5943600"/>
            <a:ext cx="5608320" cy="2922974"/>
          </a:xfrm>
        </p:spPr>
        <p:txBody>
          <a:bodyPr/>
          <a:lstStyle/>
          <a:p>
            <a:pPr fontAlgn="base"/>
            <a:endParaRPr lang="en-US" sz="1000" dirty="0"/>
          </a:p>
          <a:p>
            <a:pPr fontAlgn="base"/>
            <a:endParaRPr lang="en-US" sz="1000" baseline="0" dirty="0" smtClean="0"/>
          </a:p>
          <a:p>
            <a:pPr fontAlgn="base"/>
            <a:endParaRPr lang="en-US" sz="1000" baseline="0" dirty="0" smtClean="0"/>
          </a:p>
          <a:p>
            <a:pPr fontAlgn="base"/>
            <a:endParaRPr lang="en-US" sz="1000" baseline="0" dirty="0" smtClean="0"/>
          </a:p>
          <a:p>
            <a:pPr fontAlgn="base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D9A0-7728-4DB9-9F73-375F370BF3F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184437" y="3319463"/>
          <a:ext cx="4641527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9462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430213"/>
            <a:ext cx="4243388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1" y="3804525"/>
            <a:ext cx="6324600" cy="5138746"/>
          </a:xfrm>
        </p:spPr>
        <p:txBody>
          <a:bodyPr/>
          <a:lstStyle/>
          <a:p>
            <a:pPr fontAlgn="base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D9A0-7728-4DB9-9F73-375F370BF3F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62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3"/>
            <a:ext cx="5608320" cy="4728207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63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63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b="1" dirty="0" smtClean="0"/>
              <a:t>Re-evaluating original approved plan </a:t>
            </a:r>
          </a:p>
          <a:p>
            <a:r>
              <a:rPr lang="en-US" sz="1200" dirty="0" smtClean="0"/>
              <a:t>Firming cost estimates vs 20-year test</a:t>
            </a:r>
          </a:p>
          <a:p>
            <a:r>
              <a:rPr lang="en-US" sz="1200" dirty="0" smtClean="0"/>
              <a:t>Validating propensity of propane saturation and ability to convert enough customers to warrant the extension</a:t>
            </a:r>
          </a:p>
          <a:p>
            <a:r>
              <a:rPr lang="en-US" sz="1200" dirty="0" smtClean="0"/>
              <a:t>Some communities, like Scotland, will not be able to move forward without a customer contribution</a:t>
            </a:r>
          </a:p>
          <a:p>
            <a:endParaRPr lang="en-US" baseline="0" dirty="0" smtClean="0"/>
          </a:p>
          <a:p>
            <a:endParaRPr lang="en-US" sz="1200" baseline="0" dirty="0" smtClean="0"/>
          </a:p>
          <a:p>
            <a:pPr>
              <a:spcBef>
                <a:spcPts val="900"/>
              </a:spcBef>
            </a:pPr>
            <a:r>
              <a:rPr lang="en-US" sz="1200" dirty="0" smtClean="0"/>
              <a:t>Challenges that will continue to arise</a:t>
            </a:r>
          </a:p>
          <a:p>
            <a:pPr marL="342900" lvl="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Overall conversion process (lead time with plumbers)</a:t>
            </a:r>
          </a:p>
          <a:p>
            <a:pPr marL="342900" lvl="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Timing of the main completion (</a:t>
            </a:r>
            <a:r>
              <a:rPr lang="en-US" sz="1200" dirty="0" err="1" smtClean="0"/>
              <a:t>Lizton</a:t>
            </a:r>
            <a:r>
              <a:rPr lang="en-US" sz="1200" dirty="0" smtClean="0"/>
              <a:t> &amp; Jamestown); late start to construction in some towns in 2015 but warm weather helped us meet customer expectations</a:t>
            </a:r>
          </a:p>
          <a:p>
            <a:pPr marL="342900" lvl="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Timing of customers’ propane summer refills and/or their reserves</a:t>
            </a:r>
          </a:p>
          <a:p>
            <a:pPr marL="342900" lvl="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Life events of customers pulling discretionary income in another direction for the heating season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63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63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Cannot expect single-family home building to drive growth.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63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11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45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2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01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892" indent="-231892"/>
            <a:r>
              <a:rPr lang="en-US" dirty="0" smtClean="0"/>
              <a:t>Electric rate is the</a:t>
            </a:r>
            <a:r>
              <a:rPr lang="en-US" baseline="0" dirty="0" smtClean="0"/>
              <a:t> range between Duke (higher amount) and IP&amp;L.</a:t>
            </a:r>
          </a:p>
          <a:p>
            <a:pPr marL="231892" indent="-231892"/>
            <a:endParaRPr lang="en-US" baseline="0" dirty="0" smtClean="0"/>
          </a:p>
          <a:p>
            <a:pPr marL="231892" indent="-231892"/>
            <a:r>
              <a:rPr lang="en-US" baseline="0" dirty="0" smtClean="0"/>
              <a:t>                          5-month usage / 5-month cost / charge per unit</a:t>
            </a:r>
          </a:p>
          <a:p>
            <a:pPr marL="231892" indent="-231892"/>
            <a:r>
              <a:rPr lang="en-US" b="1" dirty="0">
                <a:solidFill>
                  <a:srgbClr val="FFFFFF"/>
                </a:solidFill>
                <a:latin typeface="Arial"/>
              </a:rPr>
              <a:t>VEDI-North Gas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557 </a:t>
            </a:r>
            <a:r>
              <a:rPr lang="en-US" dirty="0" err="1">
                <a:solidFill>
                  <a:srgbClr val="FFFFFF"/>
                </a:solidFill>
                <a:latin typeface="Arial"/>
              </a:rPr>
              <a:t>therms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 /</a:t>
            </a:r>
            <a:r>
              <a:rPr lang="en-US" b="0" dirty="0" smtClean="0"/>
              <a:t> 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$497.25 / $0.893 </a:t>
            </a:r>
          </a:p>
          <a:p>
            <a:pPr marL="231892" indent="-231892"/>
            <a:r>
              <a:rPr lang="en-US" sz="1000" b="1" dirty="0">
                <a:latin typeface="Arial"/>
              </a:rPr>
              <a:t>VEDI-North High Eff. Gas</a:t>
            </a:r>
            <a:r>
              <a:rPr lang="en-US" sz="1000" b="1" baseline="30000" dirty="0">
                <a:latin typeface="Arial"/>
              </a:rPr>
              <a:t>(1)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472 </a:t>
            </a:r>
            <a:r>
              <a:rPr lang="en-US" sz="1000" dirty="0" err="1">
                <a:latin typeface="Arial"/>
              </a:rPr>
              <a:t>therms</a:t>
            </a:r>
            <a:r>
              <a:rPr lang="en-US" sz="1000" b="0" dirty="0" smtClean="0"/>
              <a:t> / </a:t>
            </a:r>
            <a:r>
              <a:rPr lang="en-US" sz="1000" dirty="0">
                <a:latin typeface="Arial"/>
              </a:rPr>
              <a:t>$432.80 / $0.916 </a:t>
            </a:r>
          </a:p>
          <a:p>
            <a:pPr marL="231892" indent="-231892"/>
            <a:r>
              <a:rPr lang="en-US" sz="1000" b="1" dirty="0">
                <a:latin typeface="Arial"/>
              </a:rPr>
              <a:t>Duke Energy Heat Pump - Standard Rate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7,718 kWh</a:t>
            </a:r>
            <a:r>
              <a:rPr lang="en-US" sz="1000" dirty="0" smtClean="0"/>
              <a:t> / </a:t>
            </a:r>
            <a:r>
              <a:rPr lang="en-US" sz="1000" dirty="0">
                <a:latin typeface="Arial"/>
              </a:rPr>
              <a:t>$685.21 / $0.089 </a:t>
            </a:r>
          </a:p>
          <a:p>
            <a:pPr marL="231892" indent="-231892"/>
            <a:r>
              <a:rPr lang="en-US" sz="1000" b="1" dirty="0">
                <a:latin typeface="Arial"/>
              </a:rPr>
              <a:t>Duke Energy Resistance - Standard Rate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16,329 kWh</a:t>
            </a:r>
            <a:r>
              <a:rPr lang="en-US" sz="1000" dirty="0" smtClean="0"/>
              <a:t> / </a:t>
            </a:r>
            <a:r>
              <a:rPr lang="en-US" sz="1000" dirty="0">
                <a:latin typeface="Arial"/>
              </a:rPr>
              <a:t>$1,444.89 / $0.088 </a:t>
            </a:r>
          </a:p>
          <a:p>
            <a:pPr marL="231892" indent="-231892"/>
            <a:r>
              <a:rPr lang="en-US" sz="1000" b="1" dirty="0">
                <a:latin typeface="Arial"/>
              </a:rPr>
              <a:t>Duke Energy GSHP</a:t>
            </a:r>
            <a:r>
              <a:rPr lang="en-US" sz="1000" b="1" baseline="30000" dirty="0">
                <a:latin typeface="Arial"/>
              </a:rPr>
              <a:t>(2)</a:t>
            </a:r>
            <a:r>
              <a:rPr lang="en-US" sz="1000" b="1" dirty="0">
                <a:latin typeface="Arial"/>
              </a:rPr>
              <a:t> - Standard Rate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5,993 kWh</a:t>
            </a:r>
            <a:r>
              <a:rPr lang="en-US" sz="1000" dirty="0" smtClean="0"/>
              <a:t> / </a:t>
            </a:r>
            <a:r>
              <a:rPr lang="en-US" sz="1000" dirty="0">
                <a:latin typeface="Arial"/>
              </a:rPr>
              <a:t>$530.23 / $0.088 </a:t>
            </a:r>
          </a:p>
          <a:p>
            <a:pPr marL="231892" indent="-231892"/>
            <a:r>
              <a:rPr lang="en-US" sz="1000" b="1" dirty="0">
                <a:latin typeface="Arial"/>
              </a:rPr>
              <a:t>Duke Heat Pump - Opt. High Eff. Rate</a:t>
            </a:r>
            <a:r>
              <a:rPr lang="en-US" sz="1000" b="1" baseline="30000" dirty="0">
                <a:latin typeface="Arial"/>
              </a:rPr>
              <a:t>(3)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7,718 kWh</a:t>
            </a:r>
            <a:r>
              <a:rPr lang="en-US" sz="1000" dirty="0" smtClean="0"/>
              <a:t> / </a:t>
            </a:r>
            <a:r>
              <a:rPr lang="en-US" sz="1000" dirty="0">
                <a:latin typeface="Arial"/>
              </a:rPr>
              <a:t>$631.40 / $0.082 </a:t>
            </a:r>
          </a:p>
          <a:p>
            <a:pPr marL="231892" indent="-231892"/>
            <a:r>
              <a:rPr lang="en-US" sz="1000" b="1" dirty="0">
                <a:latin typeface="Arial"/>
              </a:rPr>
              <a:t>Duke Resistance - Opt. High Eff. Rate</a:t>
            </a:r>
            <a:r>
              <a:rPr lang="en-US" sz="1000" b="1" baseline="30000" dirty="0">
                <a:latin typeface="Arial"/>
              </a:rPr>
              <a:t>(3)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16,329 kWh</a:t>
            </a:r>
            <a:r>
              <a:rPr lang="en-US" sz="1000" dirty="0" smtClean="0"/>
              <a:t> / </a:t>
            </a:r>
            <a:r>
              <a:rPr lang="en-US" sz="1000" dirty="0">
                <a:latin typeface="Arial"/>
              </a:rPr>
              <a:t>$1,335.97 / $0.082 </a:t>
            </a:r>
          </a:p>
          <a:p>
            <a:pPr marL="231892" indent="-231892"/>
            <a:r>
              <a:rPr lang="en-US" sz="1000" b="1" dirty="0">
                <a:latin typeface="Arial"/>
              </a:rPr>
              <a:t>Duke GSHP</a:t>
            </a:r>
            <a:r>
              <a:rPr lang="en-US" sz="1000" b="1" baseline="30000" dirty="0">
                <a:latin typeface="Arial"/>
              </a:rPr>
              <a:t>(2)</a:t>
            </a:r>
            <a:r>
              <a:rPr lang="en-US" sz="1000" b="1" dirty="0">
                <a:latin typeface="Arial"/>
              </a:rPr>
              <a:t> - Opt. High Eff. Rate</a:t>
            </a:r>
            <a:r>
              <a:rPr lang="en-US" sz="1000" b="1" baseline="30000" dirty="0">
                <a:latin typeface="Arial"/>
              </a:rPr>
              <a:t>(3)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5,993 kWh</a:t>
            </a:r>
            <a:r>
              <a:rPr lang="en-US" sz="1000" dirty="0" smtClean="0"/>
              <a:t> / </a:t>
            </a:r>
            <a:r>
              <a:rPr lang="en-US" sz="1000" dirty="0">
                <a:latin typeface="Arial"/>
              </a:rPr>
              <a:t>$490.25 / $0.082 </a:t>
            </a:r>
          </a:p>
          <a:p>
            <a:pPr marL="231892" indent="-231892"/>
            <a:r>
              <a:rPr lang="en-US" sz="1000" b="1" dirty="0">
                <a:latin typeface="Arial"/>
              </a:rPr>
              <a:t>IPL Heat Pump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7,718 kWh</a:t>
            </a:r>
            <a:r>
              <a:rPr lang="en-US" sz="1000" dirty="0" smtClean="0"/>
              <a:t> / </a:t>
            </a:r>
            <a:r>
              <a:rPr lang="en-US" sz="1000" dirty="0">
                <a:latin typeface="Arial"/>
              </a:rPr>
              <a:t>$468.62 / $0.061 </a:t>
            </a:r>
          </a:p>
          <a:p>
            <a:pPr marL="231892" indent="-231892"/>
            <a:r>
              <a:rPr lang="en-US" sz="1000" b="1" dirty="0">
                <a:latin typeface="Arial"/>
              </a:rPr>
              <a:t>IPL Resistance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16,329 kWh</a:t>
            </a:r>
            <a:r>
              <a:rPr lang="en-US" sz="1000" dirty="0" smtClean="0"/>
              <a:t> / </a:t>
            </a:r>
            <a:r>
              <a:rPr lang="en-US" sz="1000" dirty="0">
                <a:latin typeface="Arial"/>
              </a:rPr>
              <a:t>$991.21 / $0.061 </a:t>
            </a:r>
          </a:p>
          <a:p>
            <a:pPr marL="231892" indent="-231892"/>
            <a:r>
              <a:rPr lang="en-US" sz="1000" b="1" dirty="0">
                <a:latin typeface="Arial"/>
              </a:rPr>
              <a:t>IPL GSHP</a:t>
            </a:r>
            <a:r>
              <a:rPr lang="en-US" sz="1000" b="1" baseline="30000" dirty="0">
                <a:latin typeface="Arial"/>
              </a:rPr>
              <a:t>(2)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5,993 kWh /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$363.93 / $0.061 </a:t>
            </a:r>
          </a:p>
          <a:p>
            <a:pPr marL="231892" indent="-231892"/>
            <a:r>
              <a:rPr lang="en-US" sz="1000" b="1" dirty="0">
                <a:latin typeface="Arial"/>
              </a:rPr>
              <a:t>REMC</a:t>
            </a:r>
            <a:r>
              <a:rPr lang="en-US" sz="1000" b="1" baseline="30000" dirty="0">
                <a:latin typeface="Arial"/>
              </a:rPr>
              <a:t>(4)</a:t>
            </a:r>
            <a:r>
              <a:rPr lang="en-US" sz="1000" b="1" dirty="0">
                <a:latin typeface="Arial"/>
              </a:rPr>
              <a:t> Heat Pump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7,718 kWh /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$777.43 / $0.101 </a:t>
            </a:r>
          </a:p>
          <a:p>
            <a:pPr marL="231892" indent="-231892"/>
            <a:r>
              <a:rPr lang="en-US" sz="1000" b="1" dirty="0">
                <a:latin typeface="Arial"/>
              </a:rPr>
              <a:t>REMC</a:t>
            </a:r>
            <a:r>
              <a:rPr lang="en-US" sz="1000" b="1" baseline="30000" dirty="0">
                <a:latin typeface="Arial"/>
              </a:rPr>
              <a:t>(4)</a:t>
            </a:r>
            <a:r>
              <a:rPr lang="en-US" sz="1000" b="1" dirty="0">
                <a:latin typeface="Arial"/>
              </a:rPr>
              <a:t> Resistance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16,329 kWh</a:t>
            </a:r>
            <a:r>
              <a:rPr lang="en-US" sz="1000" dirty="0" smtClean="0"/>
              <a:t> / </a:t>
            </a:r>
            <a:r>
              <a:rPr lang="en-US" sz="1000" dirty="0">
                <a:latin typeface="Arial"/>
              </a:rPr>
              <a:t>$1,644.78 / $0.101 </a:t>
            </a:r>
          </a:p>
          <a:p>
            <a:pPr marL="231892" indent="-231892"/>
            <a:r>
              <a:rPr lang="en-US" sz="1000" b="1" dirty="0">
                <a:latin typeface="Arial"/>
              </a:rPr>
              <a:t>REMC</a:t>
            </a:r>
            <a:r>
              <a:rPr lang="en-US" sz="1000" b="1" baseline="30000" dirty="0">
                <a:latin typeface="Arial"/>
              </a:rPr>
              <a:t>(4)</a:t>
            </a:r>
            <a:r>
              <a:rPr lang="en-US" sz="1000" b="1" dirty="0">
                <a:latin typeface="Arial"/>
              </a:rPr>
              <a:t> GSHP</a:t>
            </a:r>
            <a:r>
              <a:rPr lang="en-US" sz="1000" b="1" baseline="30000" dirty="0">
                <a:latin typeface="Arial"/>
              </a:rPr>
              <a:t>(2)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5,993 kWh</a:t>
            </a:r>
            <a:r>
              <a:rPr lang="en-US" sz="1000" dirty="0" smtClean="0"/>
              <a:t> / </a:t>
            </a:r>
            <a:r>
              <a:rPr lang="en-US" sz="1000" dirty="0">
                <a:latin typeface="Arial"/>
              </a:rPr>
              <a:t>$603.68 / $0.101 </a:t>
            </a:r>
          </a:p>
          <a:p>
            <a:pPr marL="231892" indent="-231892"/>
            <a:r>
              <a:rPr lang="en-US" sz="1000" b="1" dirty="0">
                <a:latin typeface="Arial"/>
              </a:rPr>
              <a:t>No. 2 Fuel Oil- Indiana</a:t>
            </a:r>
            <a:r>
              <a:rPr lang="en-US" sz="1000" b="1" baseline="30000" dirty="0">
                <a:latin typeface="Arial"/>
              </a:rPr>
              <a:t>(5)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401 gal.</a:t>
            </a:r>
            <a:r>
              <a:rPr lang="en-US" sz="1000" dirty="0" smtClean="0"/>
              <a:t> / </a:t>
            </a:r>
            <a:r>
              <a:rPr lang="en-US" sz="1000" dirty="0">
                <a:latin typeface="Arial"/>
              </a:rPr>
              <a:t>$1,468.53 / $3.664 </a:t>
            </a:r>
          </a:p>
          <a:p>
            <a:pPr marL="231892" indent="-231892"/>
            <a:r>
              <a:rPr lang="en-US" sz="1000" b="1" dirty="0">
                <a:latin typeface="Arial"/>
              </a:rPr>
              <a:t>Propane - Indiana</a:t>
            </a:r>
            <a:r>
              <a:rPr lang="en-US" sz="1000" b="1" baseline="30000" dirty="0">
                <a:latin typeface="Arial"/>
              </a:rPr>
              <a:t>(5)</a:t>
            </a:r>
            <a:r>
              <a:rPr lang="en-US" sz="1000" dirty="0" smtClean="0"/>
              <a:t> </a:t>
            </a:r>
            <a:r>
              <a:rPr lang="en-US" sz="1000" dirty="0">
                <a:latin typeface="Arial"/>
              </a:rPr>
              <a:t>608 gal.</a:t>
            </a:r>
            <a:r>
              <a:rPr lang="en-US" sz="1000" dirty="0" smtClean="0"/>
              <a:t> / </a:t>
            </a:r>
            <a:r>
              <a:rPr lang="en-US" sz="1000" dirty="0">
                <a:latin typeface="Arial"/>
              </a:rPr>
              <a:t>$1,858.78 / $3.056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24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231" indent="-235231"/>
            <a:r>
              <a:rPr lang="en-US" sz="1000" b="1" dirty="0" smtClean="0"/>
              <a:t>Charge </a:t>
            </a:r>
            <a:r>
              <a:rPr lang="en-US" sz="1000" b="1" dirty="0"/>
              <a:t>per Unit/Annual Usage/ Annual Bill</a:t>
            </a:r>
          </a:p>
          <a:p>
            <a:pPr marL="235231" indent="-235231"/>
            <a:r>
              <a:rPr lang="en-US" sz="1000" b="1" dirty="0"/>
              <a:t>VEDN Gas .59 EF</a:t>
            </a:r>
            <a:r>
              <a:rPr lang="en-US" sz="1000" dirty="0"/>
              <a:t> </a:t>
            </a:r>
            <a:r>
              <a:rPr lang="en-US" sz="1000" b="1" dirty="0"/>
              <a:t>$0.893 / 180 </a:t>
            </a:r>
            <a:r>
              <a:rPr lang="en-US" sz="1000" b="1" dirty="0" err="1"/>
              <a:t>therms</a:t>
            </a:r>
            <a:r>
              <a:rPr lang="en-US" sz="1000" dirty="0"/>
              <a:t>  / </a:t>
            </a:r>
            <a:r>
              <a:rPr lang="en-US" sz="1000" b="1" dirty="0"/>
              <a:t>$161 </a:t>
            </a:r>
          </a:p>
          <a:p>
            <a:pPr marL="235231" indent="-235231"/>
            <a:r>
              <a:rPr lang="en-US" sz="1000" b="1" dirty="0"/>
              <a:t>VEDN Gas High Eff. .62 EF</a:t>
            </a:r>
            <a:r>
              <a:rPr lang="en-US" sz="1000" dirty="0"/>
              <a:t> </a:t>
            </a:r>
            <a:r>
              <a:rPr lang="en-US" sz="1000" b="1" dirty="0"/>
              <a:t>$0.893 / 167 </a:t>
            </a:r>
            <a:r>
              <a:rPr lang="en-US" sz="1000" b="1" dirty="0" err="1"/>
              <a:t>therms</a:t>
            </a:r>
            <a:r>
              <a:rPr lang="en-US" sz="1000" dirty="0"/>
              <a:t>  / </a:t>
            </a:r>
            <a:r>
              <a:rPr lang="en-US" sz="1000" b="1" dirty="0"/>
              <a:t>$149</a:t>
            </a:r>
          </a:p>
          <a:p>
            <a:pPr marL="235231" indent="-235231"/>
            <a:r>
              <a:rPr lang="en-US" sz="1000" b="1" dirty="0"/>
              <a:t>VEDN Gas High Eff. .67 EF</a:t>
            </a:r>
            <a:r>
              <a:rPr lang="en-US" sz="1000" dirty="0"/>
              <a:t> </a:t>
            </a:r>
            <a:r>
              <a:rPr lang="en-US" sz="1000" b="1" dirty="0"/>
              <a:t>$0.893 / 154 </a:t>
            </a:r>
            <a:r>
              <a:rPr lang="en-US" sz="1000" b="1" dirty="0" err="1"/>
              <a:t>therms</a:t>
            </a:r>
            <a:r>
              <a:rPr lang="en-US" sz="1000" dirty="0"/>
              <a:t>  / </a:t>
            </a:r>
            <a:r>
              <a:rPr lang="en-US" sz="1000" b="1" dirty="0"/>
              <a:t>$137</a:t>
            </a:r>
          </a:p>
          <a:p>
            <a:pPr marL="235231" indent="-235231"/>
            <a:r>
              <a:rPr lang="en-US" sz="1000" b="1" dirty="0"/>
              <a:t>Duke $0.113 / 3,110 kWh / $352</a:t>
            </a:r>
          </a:p>
          <a:p>
            <a:pPr marL="235231" indent="-235231"/>
            <a:r>
              <a:rPr lang="en-US" sz="1000" b="1" dirty="0"/>
              <a:t>IPL $0.094 / 3,110 kWh / $293</a:t>
            </a:r>
          </a:p>
          <a:p>
            <a:pPr marL="235231" indent="-235231"/>
            <a:r>
              <a:rPr lang="en-US" sz="1000" b="1" dirty="0"/>
              <a:t>Municipal $0.096 / 3,110 kWh / $300</a:t>
            </a:r>
          </a:p>
          <a:p>
            <a:pPr marL="235231" indent="-235231"/>
            <a:r>
              <a:rPr lang="en-US" sz="1000" b="1" dirty="0"/>
              <a:t>No. 2 Fuel Oil- Indiana $3.676 / 129 Gallons  / $476</a:t>
            </a:r>
          </a:p>
          <a:p>
            <a:pPr marL="235231" indent="-235231"/>
            <a:r>
              <a:rPr lang="en-US" sz="1000" b="1" dirty="0"/>
              <a:t>Propane - Indiana $3.066 / 197 Gallons / $593</a:t>
            </a:r>
          </a:p>
          <a:p>
            <a:pPr marL="231892" indent="-231892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2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854" indent="-231854" defTabSz="927517">
              <a:defRPr/>
            </a:pPr>
            <a:r>
              <a:rPr lang="en-US" dirty="0"/>
              <a:t>Merger in 2000 – parent companies of Indiana Gas and SIGECO (gas assets of DP&amp;L)</a:t>
            </a:r>
          </a:p>
          <a:p>
            <a:pPr marL="231854" indent="-23185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9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9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9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99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648201"/>
          </a:xfrm>
        </p:spPr>
        <p:txBody>
          <a:bodyPr/>
          <a:lstStyle/>
          <a:p>
            <a:r>
              <a:rPr lang="en-US" sz="1000" dirty="0" smtClean="0"/>
              <a:t> </a:t>
            </a:r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12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 increasing BTU values (hotter gas) from shale gas results in lower </a:t>
            </a:r>
            <a:r>
              <a:rPr lang="en-US" dirty="0" err="1" smtClean="0"/>
              <a:t>Ccf</a:t>
            </a:r>
            <a:r>
              <a:rPr lang="en-US" dirty="0" smtClean="0"/>
              <a:t> throughput, resulting in annual margin risk on volumetric base rates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0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A18-5F17-44D8-85B0-BEAA6F797A7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8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7010400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F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70104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rgbClr val="002F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7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.D. Power 2013 Study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0708"/>
            <a:ext cx="8708366" cy="4826100"/>
          </a:xfrm>
        </p:spPr>
        <p:txBody>
          <a:bodyPr>
            <a:noAutofit/>
          </a:bodyPr>
          <a:lstStyle>
            <a:lvl5pPr marL="182814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92588" y="6160953"/>
            <a:ext cx="4179412" cy="238657"/>
          </a:xfrm>
        </p:spPr>
        <p:txBody>
          <a:bodyPr lIns="0" rIns="43247"/>
          <a:lstStyle>
            <a:lvl1pPr marL="0" indent="0">
              <a:spcBef>
                <a:spcPts val="189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4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33098" y="-76200"/>
            <a:ext cx="1987102" cy="169997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572000"/>
          </a:xfrm>
          <a:prstGeom prst="rect">
            <a:avLst/>
          </a:prstGeom>
        </p:spPr>
        <p:txBody>
          <a:bodyPr vert="horz" lIns="0" tIns="45720" rIns="18288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848600" y="637299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18A7C95-0BEC-4211-B690-CC5850769A52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19400"/>
            <a:ext cx="71628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7162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8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33098" y="-76200"/>
            <a:ext cx="1987102" cy="1699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343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48600" y="637299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18A7C95-0BEC-4211-B690-CC5850769A52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5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33098" y="-76200"/>
            <a:ext cx="1987102" cy="1699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782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2192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343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48600" y="637299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18A7C95-0BEC-4211-B690-CC5850769A52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2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33098" y="-76200"/>
            <a:ext cx="1987102" cy="1699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848600" y="637299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18A7C95-0BEC-4211-B690-CC5850769A52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9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33098" y="-76200"/>
            <a:ext cx="1987102" cy="169997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848600" y="637299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18A7C95-0BEC-4211-B690-CC5850769A52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3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33098" y="-76200"/>
            <a:ext cx="1987102" cy="1699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3050"/>
            <a:ext cx="3581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73051"/>
            <a:ext cx="5257800" cy="5441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1435101"/>
            <a:ext cx="3581400" cy="4279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48600" y="637299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18A7C95-0BEC-4211-B690-CC5850769A52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33098" y="-76200"/>
            <a:ext cx="1987102" cy="1699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37249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8466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93922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848600" y="637299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18A7C95-0BEC-4211-B690-CC5850769A52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4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458200" cy="4572000"/>
          </a:xfrm>
          <a:prstGeom prst="rect">
            <a:avLst/>
          </a:prstGeom>
        </p:spPr>
        <p:txBody>
          <a:bodyPr vert="horz" lIns="0" tIns="45720" rIns="18288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1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2F8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ClrTx/>
        <a:buFont typeface="Wingdings" pitchFamily="2" charset="2"/>
        <a:buChar char="§"/>
        <a:defRPr sz="2400" kern="1200" spc="-3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1200"/>
        </a:spcBef>
        <a:buClrTx/>
        <a:buFont typeface="Wingdings" pitchFamily="2" charset="2"/>
        <a:buChar char="§"/>
        <a:defRPr sz="2000" kern="1200" spc="-3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1200"/>
        </a:spcBef>
        <a:buClrTx/>
        <a:buFont typeface="Wingdings" pitchFamily="2" charset="2"/>
        <a:buChar char="§"/>
        <a:defRPr sz="1800" kern="1200" spc="-3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1200"/>
        </a:spcBef>
        <a:buClrTx/>
        <a:buFont typeface="Wingdings" pitchFamily="2" charset="2"/>
        <a:buChar char="§"/>
        <a:defRPr sz="1600" kern="1200" spc="-3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1200"/>
        </a:spcBef>
        <a:buClrTx/>
        <a:buFont typeface="Wingdings" pitchFamily="2" charset="2"/>
        <a:buChar char="§"/>
        <a:defRPr sz="1600" kern="1200" spc="-3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OGA Market Conditions</a:t>
            </a:r>
            <a:br>
              <a:rPr lang="en-US" dirty="0" smtClean="0"/>
            </a:br>
            <a:r>
              <a:rPr lang="en-US" dirty="0" smtClean="0"/>
              <a:t>LDC Panel:  Growth Initiatives and Outlook</a:t>
            </a:r>
            <a:br>
              <a:rPr lang="en-US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Colleen Ryan</a:t>
            </a:r>
            <a:br>
              <a:rPr lang="en-US" b="0" dirty="0" smtClean="0"/>
            </a:br>
            <a:r>
              <a:rPr lang="en-US" b="0" dirty="0" smtClean="0"/>
              <a:t>President, Vectren Energy Delivery of Ohio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37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700" dirty="0"/>
              <a:t>R</a:t>
            </a:r>
            <a:r>
              <a:rPr lang="en-US" sz="2700" dirty="0" smtClean="0"/>
              <a:t>esidential natural </a:t>
            </a:r>
            <a:r>
              <a:rPr lang="en-US" sz="2700" dirty="0" smtClean="0"/>
              <a:t>gas sales vs. customer </a:t>
            </a:r>
            <a:r>
              <a:rPr lang="en-US" sz="2700" dirty="0" smtClean="0"/>
              <a:t>growth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053" y="5851612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AGA, 2016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00" r="37100" b="6400"/>
          <a:stretch/>
        </p:blipFill>
        <p:spPr>
          <a:xfrm>
            <a:off x="2438400" y="1304544"/>
            <a:ext cx="5751576" cy="5020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568476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Natural gas usage per household has decreased even as overall demand for </a:t>
            </a:r>
            <a:r>
              <a:rPr lang="en-US" dirty="0" smtClean="0"/>
              <a:t>natural gas </a:t>
            </a:r>
            <a:r>
              <a:rPr lang="en-US" dirty="0"/>
              <a:t>has </a:t>
            </a:r>
            <a:r>
              <a:rPr lang="en-US" dirty="0" smtClean="0"/>
              <a:t>risen due to increasing customer count.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700" dirty="0" smtClean="0"/>
              <a:t>Residential natural gas consumption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053" y="5851612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 American Gas Association, AGA</a:t>
            </a:r>
            <a:endParaRPr lang="en-US" sz="1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097069"/>
              </p:ext>
            </p:extLst>
          </p:nvPr>
        </p:nvGraphicFramePr>
        <p:xfrm>
          <a:off x="152400" y="1295400"/>
          <a:ext cx="6934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91400" y="2893874"/>
            <a:ext cx="1524000" cy="1754326"/>
          </a:xfrm>
          <a:prstGeom prst="rect">
            <a:avLst/>
          </a:prstGeom>
          <a:solidFill>
            <a:srgbClr val="AFD68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+mj-lt"/>
                <a:cs typeface="Arial" panose="020B0604020202020204" pitchFamily="34" charset="0"/>
              </a:rPr>
              <a:t>Vectren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 customers have followed this national trend.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+mj-lt"/>
                <a:cs typeface="Arial" panose="020B0604020202020204" pitchFamily="34" charset="0"/>
              </a:rPr>
              <a:t>Vectren’s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Ohio n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atural 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gas energy efficiency programs have 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saved 22.9 million </a:t>
            </a:r>
            <a:r>
              <a:rPr lang="en-US" sz="1200" dirty="0" err="1" smtClean="0">
                <a:latin typeface="+mj-lt"/>
                <a:cs typeface="Arial" panose="020B0604020202020204" pitchFamily="34" charset="0"/>
              </a:rPr>
              <a:t>Ccf’s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 since 2009 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700" dirty="0" smtClean="0"/>
              <a:t>Residential energy use on the decline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0053" y="5851612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EIA, March 2016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3" t="28189" r="50709" b="37837"/>
          <a:stretch/>
        </p:blipFill>
        <p:spPr bwMode="auto">
          <a:xfrm>
            <a:off x="304800" y="1143000"/>
            <a:ext cx="4786184" cy="436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1371600"/>
            <a:ext cx="3200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homes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consume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21% less energy for space heating on average than older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homes (pre-2000)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Since 2009,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Building Technologies Office (in the Dept. of Energy)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has issued 40 new or updated standards, which are projected to save consumers over $540 billion off their utility bills through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 2040, lighting in U.S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households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expected to use nearly 1,000 kilowatts hours less of electricity per year.</a:t>
            </a:r>
          </a:p>
        </p:txBody>
      </p:sp>
    </p:spTree>
    <p:extLst>
      <p:ext uri="{BB962C8B-B14F-4D97-AF65-F5344CB8AC3E}">
        <p14:creationId xmlns:p14="http://schemas.microsoft.com/office/powerpoint/2010/main" val="38008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381000"/>
            <a:ext cx="8458200" cy="1143000"/>
          </a:xfrm>
        </p:spPr>
        <p:txBody>
          <a:bodyPr/>
          <a:lstStyle/>
          <a:p>
            <a:r>
              <a:rPr lang="en-US" dirty="0" smtClean="0"/>
              <a:t>Vectren short-term historical &amp; 2015 performance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06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SzPct val="75000"/>
              <a:buNone/>
            </a:pPr>
            <a:r>
              <a:rPr lang="en-US" b="1" dirty="0" smtClean="0"/>
              <a:t>Gas customer additions</a:t>
            </a:r>
          </a:p>
          <a:p>
            <a:pPr>
              <a:lnSpc>
                <a:spcPct val="90000"/>
              </a:lnSpc>
              <a:buSzPct val="75000"/>
            </a:pPr>
            <a:r>
              <a:rPr lang="en-US" sz="1800" dirty="0" smtClean="0"/>
              <a:t>2015 was the strongest year of gas growth since 2007 </a:t>
            </a:r>
          </a:p>
          <a:p>
            <a:pPr>
              <a:lnSpc>
                <a:spcPct val="90000"/>
              </a:lnSpc>
              <a:buSzPct val="75000"/>
            </a:pPr>
            <a:r>
              <a:rPr lang="en-US" sz="1800" dirty="0" smtClean="0"/>
              <a:t>We saw 13</a:t>
            </a:r>
            <a:r>
              <a:rPr lang="en-US" sz="1800" dirty="0" smtClean="0"/>
              <a:t>% growth YOY for 2015</a:t>
            </a:r>
          </a:p>
          <a:p>
            <a:pPr>
              <a:lnSpc>
                <a:spcPct val="90000"/>
              </a:lnSpc>
              <a:buSzPct val="75000"/>
            </a:pPr>
            <a:r>
              <a:rPr lang="en-US" sz="1800" dirty="0" smtClean="0"/>
              <a:t>Rural expansion contributed </a:t>
            </a:r>
            <a:r>
              <a:rPr lang="en-US" sz="1800" dirty="0" smtClean="0"/>
              <a:t>to this growth in our Indiana territory</a:t>
            </a:r>
          </a:p>
          <a:p>
            <a:pPr>
              <a:lnSpc>
                <a:spcPct val="90000"/>
              </a:lnSpc>
              <a:buSzPct val="75000"/>
            </a:pPr>
            <a:r>
              <a:rPr lang="en-US" sz="1800" dirty="0" smtClean="0"/>
              <a:t>In 2003-2005, we averaged twice as many new customer additions than we do today</a:t>
            </a:r>
          </a:p>
          <a:p>
            <a:pPr>
              <a:lnSpc>
                <a:spcPct val="90000"/>
              </a:lnSpc>
              <a:buSzPct val="75000"/>
            </a:pPr>
            <a:r>
              <a:rPr lang="en-US" sz="1800" dirty="0" smtClean="0"/>
              <a:t>Returning to pre-recession new customer addition levels not likely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764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share and 2015 highlights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5440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~90</a:t>
            </a:r>
            <a:r>
              <a:rPr lang="en-US" sz="2000" dirty="0"/>
              <a:t>% market share of new residential housing in the counties that surround the Indianapolis </a:t>
            </a:r>
            <a:r>
              <a:rPr lang="en-US" sz="2000" dirty="0" smtClean="0"/>
              <a:t>area (largest market)</a:t>
            </a:r>
            <a:endParaRPr lang="en-US" sz="2000" dirty="0"/>
          </a:p>
          <a:p>
            <a:r>
              <a:rPr lang="en-US" sz="2000" dirty="0" smtClean="0"/>
              <a:t>~99% </a:t>
            </a:r>
            <a:r>
              <a:rPr lang="en-US" sz="2000" dirty="0"/>
              <a:t>market share of new residential housing in the </a:t>
            </a:r>
            <a:r>
              <a:rPr lang="en-US" sz="2000" dirty="0" smtClean="0"/>
              <a:t>Dayton region (second </a:t>
            </a:r>
            <a:r>
              <a:rPr lang="en-US" sz="2000" dirty="0"/>
              <a:t>largest </a:t>
            </a:r>
            <a:r>
              <a:rPr lang="en-US" sz="2000" dirty="0" smtClean="0"/>
              <a:t>market)</a:t>
            </a:r>
          </a:p>
          <a:p>
            <a:r>
              <a:rPr lang="en-US" sz="2000" dirty="0" smtClean="0"/>
              <a:t>Single-family </a:t>
            </a:r>
            <a:r>
              <a:rPr lang="en-US" sz="2000" dirty="0"/>
              <a:t>housing permits in the areas that we serve have been relatively flat between 2014 and </a:t>
            </a:r>
            <a:r>
              <a:rPr lang="en-US" sz="2000" dirty="0" smtClean="0"/>
              <a:t>2015</a:t>
            </a:r>
            <a:endParaRPr lang="en-US" sz="2000" dirty="0"/>
          </a:p>
          <a:p>
            <a:r>
              <a:rPr lang="en-US" sz="2000" dirty="0"/>
              <a:t>Growth in </a:t>
            </a:r>
            <a:r>
              <a:rPr lang="en-US" sz="2000" dirty="0" smtClean="0"/>
              <a:t>North largely </a:t>
            </a:r>
            <a:r>
              <a:rPr lang="en-US" sz="2000" dirty="0"/>
              <a:t>attributed to an increase in conversions </a:t>
            </a:r>
            <a:r>
              <a:rPr lang="en-US" sz="2000" dirty="0" smtClean="0"/>
              <a:t>, </a:t>
            </a:r>
            <a:r>
              <a:rPr lang="en-US" sz="2000" dirty="0" smtClean="0"/>
              <a:t>multi-family success and </a:t>
            </a:r>
            <a:r>
              <a:rPr lang="en-US" sz="2000" dirty="0"/>
              <a:t>rural </a:t>
            </a:r>
            <a:r>
              <a:rPr lang="en-US" sz="2000" dirty="0" smtClean="0"/>
              <a:t>expansion</a:t>
            </a:r>
            <a:endParaRPr lang="en-US" sz="2000" dirty="0"/>
          </a:p>
          <a:p>
            <a:r>
              <a:rPr lang="en-US" sz="2000" dirty="0" smtClean="0"/>
              <a:t>For VEDO, the </a:t>
            </a:r>
            <a:r>
              <a:rPr lang="en-US" sz="2000" dirty="0"/>
              <a:t>increase in additions can largely be attributed to </a:t>
            </a:r>
            <a:r>
              <a:rPr lang="en-US" sz="2000" dirty="0" smtClean="0"/>
              <a:t>multi-family </a:t>
            </a:r>
            <a:r>
              <a:rPr lang="en-US" sz="2000" dirty="0"/>
              <a:t>development </a:t>
            </a:r>
            <a:r>
              <a:rPr lang="en-US" sz="2000" dirty="0" smtClean="0"/>
              <a:t>projects (most single-story)</a:t>
            </a:r>
          </a:p>
          <a:p>
            <a:pPr marL="685800" lvl="1"/>
            <a:r>
              <a:rPr lang="en-US" sz="1800" dirty="0" smtClean="0"/>
              <a:t>Dayton-area conversions account </a:t>
            </a:r>
            <a:r>
              <a:rPr lang="en-US" sz="1800" dirty="0"/>
              <a:t>for about a quarter of all gross customer </a:t>
            </a:r>
            <a:r>
              <a:rPr lang="en-US" sz="1800" dirty="0" smtClean="0"/>
              <a:t>additions</a:t>
            </a:r>
            <a:endParaRPr lang="en-US" sz="1800" dirty="0" smtClean="0"/>
          </a:p>
          <a:p>
            <a:pPr>
              <a:lnSpc>
                <a:spcPct val="90000"/>
              </a:lnSpc>
              <a:buSzPct val="75000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187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through Rural Expansion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Rural Expansion activity in Northern </a:t>
            </a:r>
            <a:r>
              <a:rPr lang="en-US" dirty="0" smtClean="0"/>
              <a:t>IN </a:t>
            </a:r>
            <a:r>
              <a:rPr lang="en-US" dirty="0"/>
              <a:t>in </a:t>
            </a:r>
            <a:r>
              <a:rPr lang="en-US" dirty="0" smtClean="0"/>
              <a:t>2015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sz="2000" dirty="0" smtClean="0"/>
              <a:t>Completed 11 rural expansion projects in </a:t>
            </a:r>
            <a:r>
              <a:rPr lang="en-US" sz="2000" dirty="0" smtClean="0"/>
              <a:t>2015 and exceeded goal set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endParaRPr lang="en-US" sz="2000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Personal </a:t>
            </a:r>
            <a:r>
              <a:rPr lang="en-US" dirty="0"/>
              <a:t>outreach driving success</a:t>
            </a:r>
          </a:p>
          <a:p>
            <a:pPr marL="457200" lvl="1" indent="0">
              <a:spcBef>
                <a:spcPts val="300"/>
              </a:spcBef>
              <a:buNone/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P</a:t>
            </a:r>
            <a:r>
              <a:rPr lang="en-US" sz="2400" dirty="0" smtClean="0"/>
              <a:t>lan to continue rural expansion efforts in 2016 and beyond in IN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Regulatory mechanism in IN allows this effort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Exploring similar mechanism in OH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endParaRPr lang="en-US" sz="2000" dirty="0" smtClean="0"/>
          </a:p>
          <a:p>
            <a:pPr>
              <a:spcBef>
                <a:spcPts val="300"/>
              </a:spcBef>
            </a:pPr>
            <a:endParaRPr lang="en-US" sz="2400" dirty="0" smtClean="0"/>
          </a:p>
          <a:p>
            <a:pPr>
              <a:spcBef>
                <a:spcPts val="300"/>
              </a:spcBef>
            </a:pPr>
            <a:endParaRPr lang="en-US" sz="3300" dirty="0"/>
          </a:p>
          <a:p>
            <a:pPr>
              <a:spcBef>
                <a:spcPts val="300"/>
              </a:spcBef>
            </a:pPr>
            <a:endParaRPr lang="en-US" sz="3300" dirty="0" smtClean="0"/>
          </a:p>
          <a:p>
            <a:pPr lvl="1">
              <a:spcBef>
                <a:spcPts val="300"/>
              </a:spcBef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</a:t>
            </a:r>
            <a:r>
              <a:rPr lang="en-US" dirty="0" smtClean="0"/>
              <a:t>Residential market </a:t>
            </a:r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924800" cy="5592763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Many expect interest rates to rise </a:t>
            </a:r>
            <a:r>
              <a:rPr lang="en-US" sz="2000" dirty="0" smtClean="0"/>
              <a:t>in 2016 making </a:t>
            </a:r>
            <a:r>
              <a:rPr lang="en-US" sz="2000" dirty="0"/>
              <a:t>ownership less appealing to </a:t>
            </a:r>
            <a:r>
              <a:rPr lang="en-US" sz="2000" dirty="0" smtClean="0"/>
              <a:t>some</a:t>
            </a:r>
            <a:endParaRPr lang="en-US" sz="2000" dirty="0"/>
          </a:p>
          <a:p>
            <a:pPr lvl="0"/>
            <a:r>
              <a:rPr lang="en-US" sz="2000" dirty="0"/>
              <a:t>Student loan debt will keep many </a:t>
            </a:r>
            <a:r>
              <a:rPr lang="en-US" sz="2000" dirty="0" smtClean="0"/>
              <a:t>millennials </a:t>
            </a:r>
            <a:r>
              <a:rPr lang="en-US" sz="2000" dirty="0"/>
              <a:t>out of the </a:t>
            </a:r>
            <a:r>
              <a:rPr lang="en-US" sz="2000" dirty="0" smtClean="0"/>
              <a:t>market and they are </a:t>
            </a:r>
            <a:r>
              <a:rPr lang="en-US" sz="2000" dirty="0"/>
              <a:t>not inclined to plant roots and prefer renting in areas with a mix of retail and natural </a:t>
            </a:r>
            <a:r>
              <a:rPr lang="en-US" sz="2000" dirty="0" smtClean="0"/>
              <a:t>space</a:t>
            </a:r>
            <a:endParaRPr lang="en-US" sz="2000" dirty="0"/>
          </a:p>
          <a:p>
            <a:pPr lvl="0"/>
            <a:r>
              <a:rPr lang="en-US" sz="2000" dirty="0"/>
              <a:t>Home ownership (around 64%) is expected to continue to decline; with more moving into the rental </a:t>
            </a:r>
            <a:r>
              <a:rPr lang="en-US" sz="2000" dirty="0" smtClean="0"/>
              <a:t>space</a:t>
            </a:r>
          </a:p>
          <a:p>
            <a:pPr lvl="1"/>
            <a:r>
              <a:rPr lang="en-US" sz="1600" dirty="0" smtClean="0"/>
              <a:t>Home </a:t>
            </a:r>
            <a:r>
              <a:rPr lang="en-US" sz="1600" dirty="0"/>
              <a:t>ownership at lowest level in the past 50 </a:t>
            </a:r>
            <a:r>
              <a:rPr lang="en-US" sz="1600" dirty="0" smtClean="0"/>
              <a:t>years</a:t>
            </a:r>
          </a:p>
          <a:p>
            <a:pPr lvl="1"/>
            <a:r>
              <a:rPr lang="en-US" sz="1600" dirty="0" smtClean="0"/>
              <a:t>Urban </a:t>
            </a:r>
            <a:r>
              <a:rPr lang="en-US" sz="1600" dirty="0"/>
              <a:t>Institute </a:t>
            </a:r>
            <a:r>
              <a:rPr lang="en-US" sz="1600" dirty="0" smtClean="0"/>
              <a:t>study in 2015: </a:t>
            </a:r>
            <a:r>
              <a:rPr lang="en-US" sz="1600" dirty="0" smtClean="0"/>
              <a:t> 60</a:t>
            </a:r>
            <a:r>
              <a:rPr lang="en-US" sz="1600" dirty="0" smtClean="0"/>
              <a:t>% </a:t>
            </a:r>
            <a:r>
              <a:rPr lang="en-US" sz="1600" dirty="0"/>
              <a:t>of new household formation over the next 15 years will be </a:t>
            </a:r>
            <a:r>
              <a:rPr lang="en-US" sz="1600" dirty="0" smtClean="0"/>
              <a:t>renters</a:t>
            </a:r>
          </a:p>
          <a:p>
            <a:pPr lvl="1"/>
            <a:r>
              <a:rPr lang="en-US" sz="1600" dirty="0" smtClean="0"/>
              <a:t>Fewer entry level homes being built</a:t>
            </a:r>
            <a:endParaRPr lang="en-US" sz="1600" dirty="0"/>
          </a:p>
          <a:p>
            <a:pPr lvl="0"/>
            <a:r>
              <a:rPr lang="en-US" sz="2000" dirty="0" smtClean="0"/>
              <a:t>Ohio </a:t>
            </a:r>
            <a:r>
              <a:rPr lang="en-US" sz="2000" dirty="0"/>
              <a:t>conversion opportunities </a:t>
            </a:r>
            <a:r>
              <a:rPr lang="en-US" sz="2000" dirty="0" smtClean="0"/>
              <a:t>continue to be more challenging</a:t>
            </a:r>
            <a:r>
              <a:rPr lang="en-US" sz="2000" dirty="0"/>
              <a:t>; low-hanging fruit has been </a:t>
            </a:r>
            <a:r>
              <a:rPr lang="en-US" sz="2000" dirty="0" smtClean="0"/>
              <a:t>picked</a:t>
            </a:r>
            <a:endParaRPr lang="en-US" sz="2000" dirty="0"/>
          </a:p>
          <a:p>
            <a:pPr>
              <a:lnSpc>
                <a:spcPct val="90000"/>
              </a:lnSpc>
              <a:buSzPct val="75000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950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</a:t>
            </a:r>
            <a:r>
              <a:rPr lang="en-US" dirty="0" smtClean="0"/>
              <a:t>Residential focus </a:t>
            </a:r>
            <a:r>
              <a:rPr lang="en-US" dirty="0" smtClean="0"/>
              <a:t>for growth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924800" cy="5592763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On-main conversion</a:t>
            </a:r>
          </a:p>
          <a:p>
            <a:pPr marL="857250" lvl="1" indent="-457200"/>
            <a:r>
              <a:rPr lang="en-US" sz="1800" dirty="0" smtClean="0"/>
              <a:t>Identified pockets </a:t>
            </a:r>
            <a:r>
              <a:rPr lang="en-US" sz="1800" dirty="0" smtClean="0"/>
              <a:t>of customers / neighborhoods that are located directly on existing main</a:t>
            </a:r>
          </a:p>
          <a:p>
            <a:pPr marL="857250" lvl="1" indent="-457200"/>
            <a:r>
              <a:rPr lang="en-US" sz="1800" dirty="0" smtClean="0"/>
              <a:t>Have identified some areas where service lines have been installed but no meter was ever set (i.e. the deal was never closed on conversion)</a:t>
            </a:r>
          </a:p>
          <a:p>
            <a:pPr lvl="1"/>
            <a:r>
              <a:rPr lang="en-US" sz="1800" dirty="0" smtClean="0"/>
              <a:t>Considering </a:t>
            </a:r>
            <a:r>
              <a:rPr lang="en-US" sz="1800" dirty="0"/>
              <a:t>pilot efforts with all-electric </a:t>
            </a:r>
            <a:r>
              <a:rPr lang="en-US" sz="1800" dirty="0" smtClean="0"/>
              <a:t>neighborhoods</a:t>
            </a:r>
          </a:p>
          <a:p>
            <a:r>
              <a:rPr lang="en-US" sz="2200" b="1" dirty="0"/>
              <a:t>M</a:t>
            </a:r>
            <a:r>
              <a:rPr lang="en-US" sz="2200" b="1" dirty="0" smtClean="0"/>
              <a:t>ulti-family </a:t>
            </a:r>
            <a:r>
              <a:rPr lang="en-US" sz="2200" b="1" dirty="0"/>
              <a:t>opportunities</a:t>
            </a:r>
          </a:p>
          <a:p>
            <a:pPr lvl="1"/>
            <a:r>
              <a:rPr lang="en-US" sz="1800" dirty="0"/>
              <a:t>Partner with a multi-family developer on pilot project with new </a:t>
            </a:r>
            <a:r>
              <a:rPr lang="en-US" sz="1800" dirty="0" smtClean="0"/>
              <a:t>technologies</a:t>
            </a:r>
          </a:p>
          <a:p>
            <a:pPr lvl="1"/>
            <a:r>
              <a:rPr lang="en-US" sz="1800" dirty="0" err="1" smtClean="0"/>
              <a:t>Tankless</a:t>
            </a:r>
            <a:r>
              <a:rPr lang="en-US" sz="1800" dirty="0" smtClean="0"/>
              <a:t> </a:t>
            </a:r>
            <a:r>
              <a:rPr lang="en-US" sz="1800" dirty="0"/>
              <a:t>water heater and hydronic furnace (small footprint, lower energy costs and appliances last longer)</a:t>
            </a:r>
          </a:p>
          <a:p>
            <a:pPr lvl="1"/>
            <a:r>
              <a:rPr lang="en-US" sz="1800" dirty="0"/>
              <a:t>Unique position for affordable housing; lower energy costs helps the developer qualify for more “points” on Federal tax incentives</a:t>
            </a:r>
          </a:p>
          <a:p>
            <a:pPr marL="742950" lvl="2" indent="-342900">
              <a:lnSpc>
                <a:spcPct val="90000"/>
              </a:lnSpc>
              <a:buSzPct val="75000"/>
            </a:pPr>
            <a:endParaRPr lang="en-US" dirty="0"/>
          </a:p>
          <a:p>
            <a:pPr>
              <a:lnSpc>
                <a:spcPct val="90000"/>
              </a:lnSpc>
              <a:buSzPct val="75000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697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 Economic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45720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Labor Force Participation Rate*</a:t>
            </a:r>
          </a:p>
          <a:p>
            <a:pPr lvl="1"/>
            <a:r>
              <a:rPr lang="en-US" sz="6200" dirty="0"/>
              <a:t>U.S. is approx. </a:t>
            </a:r>
            <a:r>
              <a:rPr lang="en-US" sz="6200" dirty="0" smtClean="0"/>
              <a:t>63% -- </a:t>
            </a:r>
            <a:r>
              <a:rPr lang="en-US" sz="6200" dirty="0"/>
              <a:t>full employment </a:t>
            </a:r>
            <a:r>
              <a:rPr lang="en-US" sz="6200" dirty="0" smtClean="0"/>
              <a:t>considered at </a:t>
            </a:r>
            <a:r>
              <a:rPr lang="en-US" sz="6200" dirty="0"/>
              <a:t>75</a:t>
            </a:r>
            <a:r>
              <a:rPr lang="en-US" sz="6200" dirty="0" smtClean="0"/>
              <a:t>%</a:t>
            </a:r>
          </a:p>
          <a:p>
            <a:pPr lvl="1"/>
            <a:r>
              <a:rPr lang="en-US" sz="6200" dirty="0" smtClean="0"/>
              <a:t>Stronger indicator than traditional unemployment rate </a:t>
            </a:r>
          </a:p>
          <a:p>
            <a:pPr marL="342900" lvl="1" indent="0">
              <a:buNone/>
            </a:pPr>
            <a:endParaRPr lang="en-US" sz="6200" dirty="0" smtClean="0"/>
          </a:p>
          <a:p>
            <a:r>
              <a:rPr lang="en-US" sz="8000" dirty="0" smtClean="0"/>
              <a:t>Purchasing Managers Index (PMI)</a:t>
            </a:r>
          </a:p>
          <a:p>
            <a:pPr lvl="1"/>
            <a:r>
              <a:rPr lang="en-US" sz="6200" dirty="0" smtClean="0"/>
              <a:t>Considered a growth market &gt; 50.0</a:t>
            </a:r>
          </a:p>
          <a:p>
            <a:pPr lvl="1"/>
            <a:r>
              <a:rPr lang="en-US" sz="6200" dirty="0" smtClean="0"/>
              <a:t>6 year trend peaked in 2010 at 60.0 following the recession</a:t>
            </a:r>
          </a:p>
          <a:p>
            <a:pPr lvl="1"/>
            <a:r>
              <a:rPr lang="en-US" sz="6200" dirty="0" smtClean="0"/>
              <a:t>Declined steadily through 2013 with another peak at 58.0 in July 2014</a:t>
            </a:r>
          </a:p>
          <a:p>
            <a:pPr lvl="1"/>
            <a:r>
              <a:rPr lang="en-US" sz="6200" dirty="0" smtClean="0"/>
              <a:t>June – nice uptick to 53.2 as compared with May of 51.3</a:t>
            </a:r>
          </a:p>
          <a:p>
            <a:pPr marL="342900" lvl="1" indent="0">
              <a:buNone/>
            </a:pPr>
            <a:endParaRPr lang="en-US" sz="6200" dirty="0" smtClean="0"/>
          </a:p>
          <a:p>
            <a:r>
              <a:rPr lang="en-US" sz="8000" dirty="0" smtClean="0"/>
              <a:t>Workforce Competitive Pressure</a:t>
            </a:r>
          </a:p>
          <a:p>
            <a:pPr lvl="1"/>
            <a:r>
              <a:rPr lang="en-US" sz="6200" dirty="0"/>
              <a:t>S</a:t>
            </a:r>
            <a:r>
              <a:rPr lang="en-US" sz="6200" dirty="0" smtClean="0"/>
              <a:t>killed </a:t>
            </a:r>
            <a:r>
              <a:rPr lang="en-US" sz="6200" dirty="0"/>
              <a:t>workforce is usually a top priority for site selectors reviewing options for plant expansion.  </a:t>
            </a:r>
            <a:endParaRPr lang="en-US" sz="6200" dirty="0" smtClean="0"/>
          </a:p>
          <a:p>
            <a:pPr lvl="1"/>
            <a:r>
              <a:rPr lang="en-US" sz="6200" dirty="0" smtClean="0"/>
              <a:t>Finding </a:t>
            </a:r>
            <a:r>
              <a:rPr lang="en-US" sz="6200" dirty="0"/>
              <a:t>the next generation of manufacturing workforce is vital to the success of the Indiana and Ohio economies.  </a:t>
            </a:r>
            <a:endParaRPr lang="en-US" sz="6200" dirty="0" smtClean="0"/>
          </a:p>
          <a:p>
            <a:pPr lvl="1"/>
            <a:r>
              <a:rPr lang="en-US" sz="6200" dirty="0" smtClean="0"/>
              <a:t>Rebranding </a:t>
            </a:r>
            <a:r>
              <a:rPr lang="en-US" sz="6200" dirty="0"/>
              <a:t>and training in advanced manufacturing is key at the high school and collegiate levels.</a:t>
            </a:r>
            <a:endParaRPr lang="en-US" sz="6200" dirty="0" smtClean="0"/>
          </a:p>
          <a:p>
            <a:pPr marL="342900" lvl="1" indent="0">
              <a:buNone/>
            </a:pP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Bureau </a:t>
            </a:r>
            <a:r>
              <a: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Labor Statistics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sz="6200" dirty="0"/>
          </a:p>
          <a:p>
            <a:pPr marL="342900" lvl="1" indent="0">
              <a:buNone/>
            </a:pPr>
            <a:endParaRPr lang="en-US" sz="6200" dirty="0" smtClean="0"/>
          </a:p>
          <a:p>
            <a:pPr marL="3429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Solid Industries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Automotive remains strong leader for U.S. Economy</a:t>
            </a:r>
          </a:p>
          <a:p>
            <a:pPr lvl="1"/>
            <a:r>
              <a:rPr lang="en-US" sz="2300" dirty="0" smtClean="0"/>
              <a:t>Lower gasoline prices assisting with larger vehicle production </a:t>
            </a:r>
            <a:endParaRPr lang="en-US" sz="2300" dirty="0"/>
          </a:p>
          <a:p>
            <a:pPr lvl="1"/>
            <a:r>
              <a:rPr lang="en-US" sz="2300" dirty="0" smtClean="0"/>
              <a:t>Little concern regarding Federal rate increases and impact to sales (offset by lower gasoline prices)</a:t>
            </a:r>
          </a:p>
          <a:p>
            <a:pPr lvl="1"/>
            <a:r>
              <a:rPr lang="en-US" sz="2300" dirty="0" smtClean="0"/>
              <a:t>Major OEMs expect strong year in 2016</a:t>
            </a:r>
          </a:p>
          <a:p>
            <a:pPr lvl="2"/>
            <a:r>
              <a:rPr lang="en-US" sz="2300" dirty="0" smtClean="0"/>
              <a:t>Impreza expansion for Subaru is moving </a:t>
            </a:r>
            <a:r>
              <a:rPr lang="en-US" sz="2300" dirty="0" smtClean="0"/>
              <a:t>forward</a:t>
            </a:r>
          </a:p>
          <a:p>
            <a:pPr lvl="2"/>
            <a:r>
              <a:rPr lang="en-US" sz="2300" dirty="0" smtClean="0"/>
              <a:t>Toyota continues to produce at high volumes</a:t>
            </a:r>
          </a:p>
          <a:p>
            <a:pPr lvl="2"/>
            <a:r>
              <a:rPr lang="en-US" sz="2300" dirty="0" smtClean="0"/>
              <a:t>Honda $340M announcement for Anna plant and new 4 cylinder production model</a:t>
            </a:r>
          </a:p>
          <a:p>
            <a:pPr lvl="2"/>
            <a:r>
              <a:rPr lang="en-US" sz="2300" dirty="0" smtClean="0"/>
              <a:t>General </a:t>
            </a:r>
            <a:r>
              <a:rPr lang="en-US" sz="2300" dirty="0" smtClean="0"/>
              <a:t>Motors -- Bedford announced expansion in 2015 of $130M  -- new engines blocks and components for large vehicles</a:t>
            </a:r>
          </a:p>
          <a:p>
            <a:r>
              <a:rPr lang="en-US" sz="2900" dirty="0" smtClean="0"/>
              <a:t>Food Products Sector</a:t>
            </a:r>
          </a:p>
          <a:p>
            <a:pPr lvl="1"/>
            <a:r>
              <a:rPr lang="en-US" sz="2200" dirty="0" smtClean="0"/>
              <a:t>Nestle, Tate &amp; Lyle, Cargill, St. Gobain, ConAgra, Dannon and White Castle</a:t>
            </a:r>
          </a:p>
          <a:p>
            <a:pPr lvl="2"/>
            <a:r>
              <a:rPr lang="en-US" sz="1900" dirty="0" smtClean="0"/>
              <a:t>Orders for these companies remain strong and expect solid 2016</a:t>
            </a:r>
          </a:p>
          <a:p>
            <a:pPr lvl="2"/>
            <a:r>
              <a:rPr lang="en-US" sz="1900" dirty="0" smtClean="0"/>
              <a:t>Nestle running maximum production (Boost, Breakfast Essentials, Coffee Mate)</a:t>
            </a:r>
          </a:p>
          <a:p>
            <a:r>
              <a:rPr lang="en-US" sz="2900" dirty="0" smtClean="0"/>
              <a:t>Construction</a:t>
            </a:r>
          </a:p>
          <a:p>
            <a:pPr lvl="1"/>
            <a:r>
              <a:rPr lang="en-US" sz="2200" dirty="0" smtClean="0"/>
              <a:t>Knauf, US Gypsum and National Gypsum</a:t>
            </a:r>
          </a:p>
          <a:p>
            <a:pPr lvl="2"/>
            <a:r>
              <a:rPr lang="en-US" sz="1900" dirty="0" smtClean="0"/>
              <a:t>Cautiously optimistic on commercial and residential markets in 2016</a:t>
            </a:r>
          </a:p>
          <a:p>
            <a:pPr lvl="2"/>
            <a:r>
              <a:rPr lang="en-US" sz="1900" dirty="0" smtClean="0"/>
              <a:t>Similar market in 2016 vs. 2015 (Remains delicate)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111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72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Vectren </a:t>
            </a:r>
            <a:r>
              <a:rPr lang="en-US" dirty="0" smtClean="0"/>
              <a:t>at a glance</a:t>
            </a:r>
            <a:endParaRPr lang="en-US" dirty="0"/>
          </a:p>
          <a:p>
            <a:pPr lvl="0"/>
            <a:r>
              <a:rPr lang="en-US" dirty="0"/>
              <a:t>Modernization update </a:t>
            </a:r>
          </a:p>
          <a:p>
            <a:pPr lvl="0"/>
            <a:r>
              <a:rPr lang="en-US" dirty="0" smtClean="0"/>
              <a:t>Regulatory </a:t>
            </a:r>
            <a:r>
              <a:rPr lang="en-US" dirty="0"/>
              <a:t>update</a:t>
            </a:r>
          </a:p>
          <a:p>
            <a:pPr lvl="0"/>
            <a:r>
              <a:rPr lang="en-US" dirty="0" smtClean="0"/>
              <a:t>Outlook and growth </a:t>
            </a:r>
            <a:r>
              <a:rPr lang="en-US" dirty="0"/>
              <a:t>initiatives </a:t>
            </a:r>
            <a:r>
              <a:rPr lang="en-US" dirty="0" smtClean="0"/>
              <a:t>– Ohio and Indiana</a:t>
            </a:r>
            <a:endParaRPr lang="en-US" dirty="0" smtClean="0"/>
          </a:p>
          <a:p>
            <a:pPr lvl="1"/>
            <a:r>
              <a:rPr lang="en-US" dirty="0" smtClean="0"/>
              <a:t>Residential</a:t>
            </a:r>
          </a:p>
          <a:p>
            <a:pPr lvl="1"/>
            <a:r>
              <a:rPr lang="en-US" dirty="0" smtClean="0"/>
              <a:t>Commercial and  Industrial</a:t>
            </a:r>
          </a:p>
          <a:p>
            <a:pPr lvl="1"/>
            <a:r>
              <a:rPr lang="en-US" dirty="0" smtClean="0"/>
              <a:t>Combined </a:t>
            </a:r>
            <a:r>
              <a:rPr lang="en-US" dirty="0" smtClean="0"/>
              <a:t>Heat and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VEDO – Combined Heat and Power (CHP)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638800"/>
          </a:xfrm>
        </p:spPr>
        <p:txBody>
          <a:bodyPr>
            <a:normAutofit/>
          </a:bodyPr>
          <a:lstStyle/>
          <a:p>
            <a:endParaRPr lang="en-US" sz="1400" dirty="0" smtClean="0"/>
          </a:p>
          <a:p>
            <a:r>
              <a:rPr lang="en-US" sz="2000" dirty="0" smtClean="0"/>
              <a:t>VEDO CHP Basics seminar</a:t>
            </a:r>
          </a:p>
          <a:p>
            <a:pPr lvl="1"/>
            <a:r>
              <a:rPr lang="en-US" sz="1500" dirty="0"/>
              <a:t>Commercial and Industrial Customers continue </a:t>
            </a:r>
            <a:r>
              <a:rPr lang="en-US" sz="1500" dirty="0" smtClean="0"/>
              <a:t>to demand </a:t>
            </a:r>
            <a:r>
              <a:rPr lang="en-US" sz="1500" dirty="0"/>
              <a:t>more constructive creativity from their energy service providers </a:t>
            </a:r>
            <a:endParaRPr lang="en-US" sz="1500" dirty="0" smtClean="0"/>
          </a:p>
          <a:p>
            <a:pPr lvl="2"/>
            <a:r>
              <a:rPr lang="en-US" sz="1400" dirty="0" smtClean="0"/>
              <a:t>VEDO </a:t>
            </a:r>
            <a:r>
              <a:rPr lang="en-US" sz="1400" dirty="0" smtClean="0"/>
              <a:t>hosted a seminar </a:t>
            </a:r>
            <a:r>
              <a:rPr lang="en-US" sz="1400" dirty="0"/>
              <a:t>on CHP basics and equipment </a:t>
            </a:r>
            <a:r>
              <a:rPr lang="en-US" sz="1400" dirty="0" smtClean="0"/>
              <a:t>options </a:t>
            </a:r>
            <a:endParaRPr lang="en-US" sz="1400" dirty="0" smtClean="0"/>
          </a:p>
          <a:p>
            <a:pPr lvl="2"/>
            <a:r>
              <a:rPr lang="en-US" sz="1400" dirty="0" smtClean="0"/>
              <a:t>Utilized </a:t>
            </a:r>
            <a:r>
              <a:rPr lang="en-US" sz="1400" dirty="0" smtClean="0"/>
              <a:t>market, </a:t>
            </a:r>
            <a:r>
              <a:rPr lang="en-US" sz="1400" dirty="0"/>
              <a:t>industry and energy knowledge to provide customers </a:t>
            </a:r>
            <a:r>
              <a:rPr lang="en-US" sz="1400" dirty="0" smtClean="0"/>
              <a:t>solution-based </a:t>
            </a:r>
            <a:r>
              <a:rPr lang="en-US" sz="1400" dirty="0" smtClean="0"/>
              <a:t>offerings</a:t>
            </a:r>
            <a:endParaRPr lang="en-US" sz="1400" dirty="0"/>
          </a:p>
          <a:p>
            <a:pPr lvl="1"/>
            <a:r>
              <a:rPr lang="en-US" sz="1500" dirty="0" smtClean="0"/>
              <a:t>Approx</a:t>
            </a:r>
            <a:r>
              <a:rPr lang="en-US" sz="1500" dirty="0"/>
              <a:t>. 60 customers and trade allies </a:t>
            </a:r>
            <a:r>
              <a:rPr lang="en-US" sz="1500" dirty="0" smtClean="0"/>
              <a:t>attended to gain insight into CHP technologies</a:t>
            </a:r>
          </a:p>
          <a:p>
            <a:pPr lvl="1"/>
            <a:r>
              <a:rPr lang="en-US" sz="1500" dirty="0" smtClean="0"/>
              <a:t>CHP leads to reduced greenhouse emissions and can create greater onsite reliability for customers while potentially reducing steam prices </a:t>
            </a:r>
          </a:p>
          <a:p>
            <a:pPr lvl="1"/>
            <a:r>
              <a:rPr lang="en-US" sz="1500" dirty="0" smtClean="0"/>
              <a:t>Traditionally, CHP utilizes natural gas to produce steam and power to directly to customers with high thermal needs</a:t>
            </a:r>
          </a:p>
          <a:p>
            <a:pPr lvl="1"/>
            <a:r>
              <a:rPr lang="en-US" sz="1500" dirty="0" smtClean="0"/>
              <a:t>DOE’s CHP Technical Assistance Program (TAP) provided information on evaluating potential CHP projects.</a:t>
            </a:r>
          </a:p>
          <a:p>
            <a:pPr lvl="2"/>
            <a:r>
              <a:rPr lang="en-US" sz="1400" dirty="0" smtClean="0"/>
              <a:t>2012 -- Obama executive order of 40 GW of CHP by 2020</a:t>
            </a:r>
          </a:p>
          <a:p>
            <a:pPr lvl="1"/>
            <a:r>
              <a:rPr lang="en-US" sz="1500" dirty="0" smtClean="0"/>
              <a:t>DP&amp;L has program on incentives available for CHP projects, including engineering studies for evaluation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231775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= best choice for </a:t>
            </a:r>
            <a:r>
              <a:rPr lang="en-US" u="sng" dirty="0" smtClean="0"/>
              <a:t>home</a:t>
            </a:r>
            <a:r>
              <a:rPr lang="en-US" dirty="0" smtClean="0"/>
              <a:t> heating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Average heating costs: </a:t>
            </a:r>
            <a:r>
              <a:rPr lang="en-US" sz="2000" dirty="0" smtClean="0"/>
              <a:t>2013-2014 </a:t>
            </a:r>
            <a:r>
              <a:rPr lang="en-US" sz="2000" dirty="0"/>
              <a:t>heating season (5-month period)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638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High-efficiency model</a:t>
            </a:r>
          </a:p>
          <a:p>
            <a:r>
              <a:rPr lang="en-US" sz="1200" dirty="0" smtClean="0"/>
              <a:t>All amounts are based on normal winter weather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43941882"/>
              </p:ext>
            </p:extLst>
          </p:nvPr>
        </p:nvGraphicFramePr>
        <p:xfrm>
          <a:off x="381000" y="1371601"/>
          <a:ext cx="8153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0" y="378097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$433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40957" y="3660576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$497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315274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$470- $685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22098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$990-$1,445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139458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$1,859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798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= best choice for </a:t>
            </a:r>
            <a:r>
              <a:rPr lang="en-US" u="sng" dirty="0" smtClean="0"/>
              <a:t>water</a:t>
            </a:r>
            <a:r>
              <a:rPr lang="en-US" dirty="0" smtClean="0"/>
              <a:t> heating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Average annual water heating costs: </a:t>
            </a:r>
            <a:r>
              <a:rPr lang="en-US" sz="2000" dirty="0" smtClean="0"/>
              <a:t>2014 </a:t>
            </a:r>
            <a:r>
              <a:rPr lang="en-US" sz="2000" dirty="0"/>
              <a:t>(12-month period)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6388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High-efficiency model</a:t>
            </a:r>
            <a:endParaRPr lang="en-US" sz="1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88800289"/>
              </p:ext>
            </p:extLst>
          </p:nvPr>
        </p:nvGraphicFramePr>
        <p:xfrm>
          <a:off x="914400" y="1397001"/>
          <a:ext cx="70866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0143" y="3780252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$137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3560358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$161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15358" y="2541657"/>
            <a:ext cx="850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$300-$350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723088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$593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866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3"/>
          <p:cNvSpPr>
            <a:spLocks noChangeArrowheads="1"/>
          </p:cNvSpPr>
          <p:nvPr/>
        </p:nvSpPr>
        <p:spPr bwMode="auto">
          <a:xfrm>
            <a:off x="457200" y="304800"/>
            <a:ext cx="8458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800" b="1" dirty="0" smtClean="0">
                <a:solidFill>
                  <a:srgbClr val="002F87"/>
                </a:solidFill>
                <a:latin typeface="Arial" pitchFamily="34" charset="0"/>
                <a:cs typeface="Arial" pitchFamily="34" charset="0"/>
              </a:rPr>
              <a:t>Vectren at a glance</a:t>
            </a:r>
            <a:endParaRPr lang="en-US" sz="2800" b="1" dirty="0">
              <a:solidFill>
                <a:srgbClr val="002F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1676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Utility 80-90%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44423" y="486932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96823" y="4953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444120" y="914400"/>
            <a:ext cx="770927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4488" indent="-344488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Headquartered in Evansville</a:t>
            </a:r>
          </a:p>
          <a:p>
            <a:pPr marL="344488" indent="-344488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Fortune 1000 company</a:t>
            </a:r>
          </a:p>
          <a:p>
            <a:pPr marL="344488" indent="-344488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largest public company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Indiana </a:t>
            </a:r>
          </a:p>
          <a:p>
            <a:pPr marL="344488" indent="-344488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NYSE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VVC</a:t>
            </a:r>
          </a:p>
          <a:p>
            <a:pPr marL="344488" indent="-344488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Approximately 5600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employees (including nonutility companies)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b="9556"/>
          <a:stretch/>
        </p:blipFill>
        <p:spPr>
          <a:xfrm>
            <a:off x="304800" y="3325876"/>
            <a:ext cx="3037786" cy="1990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3" b="13863"/>
          <a:stretch/>
        </p:blipFill>
        <p:spPr>
          <a:xfrm>
            <a:off x="6228224" y="3306893"/>
            <a:ext cx="2654519" cy="2037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63" y="2939371"/>
            <a:ext cx="2072660" cy="27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143"/>
          <p:cNvSpPr>
            <a:spLocks noChangeArrowheads="1"/>
          </p:cNvSpPr>
          <p:nvPr/>
        </p:nvSpPr>
        <p:spPr bwMode="auto">
          <a:xfrm>
            <a:off x="457200" y="304800"/>
            <a:ext cx="8458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800" b="1" dirty="0" smtClean="0">
                <a:solidFill>
                  <a:srgbClr val="002F87"/>
                </a:solidFill>
                <a:latin typeface="Arial" pitchFamily="34" charset="0"/>
                <a:cs typeface="Arial" pitchFamily="34" charset="0"/>
              </a:rPr>
              <a:t>Vectren at a glance</a:t>
            </a:r>
            <a:endParaRPr lang="en-US" sz="2800" b="1" dirty="0">
              <a:solidFill>
                <a:srgbClr val="002F8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Organization Chart 63"/>
          <p:cNvGrpSpPr>
            <a:grpSpLocks/>
          </p:cNvGrpSpPr>
          <p:nvPr/>
        </p:nvGrpSpPr>
        <p:grpSpPr bwMode="auto">
          <a:xfrm>
            <a:off x="1231435" y="27193"/>
            <a:ext cx="6681131" cy="5840207"/>
            <a:chOff x="269" y="621"/>
            <a:chExt cx="4002" cy="2892"/>
          </a:xfrm>
        </p:grpSpPr>
        <p:cxnSp>
          <p:nvCxnSpPr>
            <p:cNvPr id="37" name="_s514113"/>
            <p:cNvCxnSpPr>
              <a:cxnSpLocks noChangeShapeType="1"/>
              <a:stCxn id="94" idx="3"/>
              <a:endCxn id="56" idx="2"/>
            </p:cNvCxnSpPr>
            <p:nvPr/>
          </p:nvCxnSpPr>
          <p:spPr bwMode="auto">
            <a:xfrm flipV="1">
              <a:off x="1991" y="1953"/>
              <a:ext cx="109" cy="847"/>
            </a:xfrm>
            <a:prstGeom prst="bentConnector2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_s514119"/>
            <p:cNvCxnSpPr>
              <a:cxnSpLocks noChangeShapeType="1"/>
              <a:stCxn id="93" idx="3"/>
              <a:endCxn id="57" idx="2"/>
            </p:cNvCxnSpPr>
            <p:nvPr/>
          </p:nvCxnSpPr>
          <p:spPr bwMode="auto">
            <a:xfrm flipV="1">
              <a:off x="3820" y="1911"/>
              <a:ext cx="111" cy="351"/>
            </a:xfrm>
            <a:prstGeom prst="bentConnector2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_s514120"/>
            <p:cNvCxnSpPr>
              <a:cxnSpLocks noChangeShapeType="1"/>
              <a:stCxn id="92" idx="3"/>
              <a:endCxn id="56" idx="2"/>
            </p:cNvCxnSpPr>
            <p:nvPr/>
          </p:nvCxnSpPr>
          <p:spPr bwMode="auto">
            <a:xfrm flipV="1">
              <a:off x="1989" y="1953"/>
              <a:ext cx="111" cy="309"/>
            </a:xfrm>
            <a:prstGeom prst="bentConnector2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_s514122"/>
            <p:cNvCxnSpPr>
              <a:cxnSpLocks noChangeShapeType="1"/>
            </p:cNvCxnSpPr>
            <p:nvPr/>
          </p:nvCxnSpPr>
          <p:spPr bwMode="auto">
            <a:xfrm rot="16200000" flipV="1">
              <a:off x="2975" y="597"/>
              <a:ext cx="81" cy="1832"/>
            </a:xfrm>
            <a:prstGeom prst="bentConnector2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_s514123"/>
            <p:cNvCxnSpPr>
              <a:cxnSpLocks noChangeShapeType="1"/>
            </p:cNvCxnSpPr>
            <p:nvPr/>
          </p:nvCxnSpPr>
          <p:spPr bwMode="auto">
            <a:xfrm rot="16200000" flipV="1">
              <a:off x="2976" y="1434"/>
              <a:ext cx="82" cy="0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_s514124"/>
            <p:cNvCxnSpPr>
              <a:cxnSpLocks noChangeShapeType="1"/>
            </p:cNvCxnSpPr>
            <p:nvPr/>
          </p:nvCxnSpPr>
          <p:spPr bwMode="auto">
            <a:xfrm rot="5400000" flipH="1" flipV="1">
              <a:off x="2063" y="1513"/>
              <a:ext cx="75" cy="0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_s514125"/>
            <p:cNvCxnSpPr>
              <a:cxnSpLocks noChangeShapeType="1"/>
              <a:stCxn id="55" idx="3"/>
              <a:endCxn id="50" idx="2"/>
            </p:cNvCxnSpPr>
            <p:nvPr/>
          </p:nvCxnSpPr>
          <p:spPr bwMode="auto">
            <a:xfrm flipV="1">
              <a:off x="1055" y="1399"/>
              <a:ext cx="108" cy="1930"/>
            </a:xfrm>
            <a:prstGeom prst="bentConnector2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_s514126"/>
            <p:cNvCxnSpPr>
              <a:cxnSpLocks noChangeShapeType="1"/>
              <a:stCxn id="54" idx="3"/>
              <a:endCxn id="50" idx="2"/>
            </p:cNvCxnSpPr>
            <p:nvPr/>
          </p:nvCxnSpPr>
          <p:spPr bwMode="auto">
            <a:xfrm flipV="1">
              <a:off x="1055" y="1399"/>
              <a:ext cx="108" cy="1413"/>
            </a:xfrm>
            <a:prstGeom prst="bentConnector2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_s514127"/>
            <p:cNvCxnSpPr>
              <a:cxnSpLocks noChangeShapeType="1"/>
              <a:stCxn id="53" idx="3"/>
              <a:endCxn id="50" idx="2"/>
            </p:cNvCxnSpPr>
            <p:nvPr/>
          </p:nvCxnSpPr>
          <p:spPr bwMode="auto">
            <a:xfrm flipV="1">
              <a:off x="1055" y="1399"/>
              <a:ext cx="108" cy="895"/>
            </a:xfrm>
            <a:prstGeom prst="bentConnector2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_s514128"/>
            <p:cNvCxnSpPr>
              <a:cxnSpLocks noChangeShapeType="1"/>
              <a:stCxn id="52" idx="3"/>
              <a:endCxn id="50" idx="2"/>
            </p:cNvCxnSpPr>
            <p:nvPr/>
          </p:nvCxnSpPr>
          <p:spPr bwMode="auto">
            <a:xfrm flipV="1">
              <a:off x="1055" y="1399"/>
              <a:ext cx="108" cy="349"/>
            </a:xfrm>
            <a:prstGeom prst="bentConnector2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_s514129"/>
            <p:cNvCxnSpPr>
              <a:cxnSpLocks noChangeShapeType="1"/>
              <a:stCxn id="51" idx="0"/>
              <a:endCxn id="49" idx="2"/>
            </p:cNvCxnSpPr>
            <p:nvPr/>
          </p:nvCxnSpPr>
          <p:spPr bwMode="auto">
            <a:xfrm rot="16200000" flipV="1">
              <a:off x="2579" y="651"/>
              <a:ext cx="161" cy="712"/>
            </a:xfrm>
            <a:prstGeom prst="bentConnector3">
              <a:avLst>
                <a:gd name="adj1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48" name="_s514130"/>
            <p:cNvCxnSpPr>
              <a:cxnSpLocks noChangeShapeType="1"/>
              <a:stCxn id="50" idx="0"/>
              <a:endCxn id="49" idx="2"/>
            </p:cNvCxnSpPr>
            <p:nvPr/>
          </p:nvCxnSpPr>
          <p:spPr bwMode="auto">
            <a:xfrm rot="-5400000">
              <a:off x="1657" y="432"/>
              <a:ext cx="154" cy="1141"/>
            </a:xfrm>
            <a:prstGeom prst="bentConnector3">
              <a:avLst>
                <a:gd name="adj1" fmla="val 3673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49" name="_s514131"/>
            <p:cNvSpPr>
              <a:spLocks noChangeArrowheads="1"/>
            </p:cNvSpPr>
            <p:nvPr/>
          </p:nvSpPr>
          <p:spPr bwMode="auto">
            <a:xfrm>
              <a:off x="1963" y="621"/>
              <a:ext cx="682" cy="30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defTabSz="966788"/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50" name="_s514132"/>
            <p:cNvSpPr>
              <a:spLocks noChangeArrowheads="1"/>
            </p:cNvSpPr>
            <p:nvPr/>
          </p:nvSpPr>
          <p:spPr bwMode="auto">
            <a:xfrm>
              <a:off x="822" y="1087"/>
              <a:ext cx="682" cy="30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 defTabSz="966788"/>
              <a:r>
                <a:rPr lang="en-US" sz="1600" dirty="0">
                  <a:latin typeface="Arial" pitchFamily="34" charset="0"/>
                  <a:cs typeface="Arial" pitchFamily="34" charset="0"/>
                </a:rPr>
                <a:t>Vectren</a:t>
              </a:r>
            </a:p>
            <a:p>
              <a:pPr algn="ctr" defTabSz="966788"/>
              <a:r>
                <a:rPr lang="en-US" sz="1600" dirty="0">
                  <a:latin typeface="Arial" pitchFamily="34" charset="0"/>
                  <a:cs typeface="Arial" pitchFamily="34" charset="0"/>
                </a:rPr>
                <a:t>Utility</a:t>
              </a:r>
            </a:p>
          </p:txBody>
        </p:sp>
        <p:sp>
          <p:nvSpPr>
            <p:cNvPr id="51" name="_s514133"/>
            <p:cNvSpPr>
              <a:spLocks noChangeArrowheads="1"/>
            </p:cNvSpPr>
            <p:nvPr/>
          </p:nvSpPr>
          <p:spPr bwMode="auto">
            <a:xfrm>
              <a:off x="2674" y="1087"/>
              <a:ext cx="683" cy="305"/>
            </a:xfrm>
            <a:prstGeom prst="roundRect">
              <a:avLst>
                <a:gd name="adj" fmla="val 50000"/>
              </a:avLst>
            </a:prstGeom>
            <a:noFill/>
            <a:ln w="222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 defTabSz="966788"/>
              <a:r>
                <a:rPr lang="en-US" sz="1600" dirty="0">
                  <a:latin typeface="Arial" pitchFamily="34" charset="0"/>
                  <a:cs typeface="Arial" pitchFamily="34" charset="0"/>
                </a:rPr>
                <a:t>Vectren </a:t>
              </a:r>
            </a:p>
            <a:p>
              <a:pPr algn="ctr" defTabSz="966788"/>
              <a:r>
                <a:rPr lang="en-US" sz="1600" dirty="0">
                  <a:latin typeface="Arial" pitchFamily="34" charset="0"/>
                  <a:cs typeface="Arial" pitchFamily="34" charset="0"/>
                </a:rPr>
                <a:t>Nonutility</a:t>
              </a:r>
            </a:p>
          </p:txBody>
        </p:sp>
        <p:sp>
          <p:nvSpPr>
            <p:cNvPr id="52" name="_s514134"/>
            <p:cNvSpPr>
              <a:spLocks noChangeArrowheads="1"/>
            </p:cNvSpPr>
            <p:nvPr/>
          </p:nvSpPr>
          <p:spPr bwMode="auto">
            <a:xfrm>
              <a:off x="269" y="1553"/>
              <a:ext cx="777" cy="391"/>
            </a:xfrm>
            <a:prstGeom prst="roundRect">
              <a:avLst>
                <a:gd name="adj" fmla="val 50000"/>
              </a:avLst>
            </a:prstGeom>
            <a:solidFill>
              <a:srgbClr val="0085BC"/>
            </a:solidFill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966788"/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Vectren North </a:t>
              </a:r>
            </a:p>
            <a:p>
              <a:pPr algn="ctr" defTabSz="966788"/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Indiana Gas</a:t>
              </a: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53" name="_s514135"/>
            <p:cNvSpPr>
              <a:spLocks noChangeArrowheads="1"/>
            </p:cNvSpPr>
            <p:nvPr/>
          </p:nvSpPr>
          <p:spPr bwMode="auto">
            <a:xfrm>
              <a:off x="269" y="2109"/>
              <a:ext cx="777" cy="369"/>
            </a:xfrm>
            <a:prstGeom prst="roundRect">
              <a:avLst>
                <a:gd name="adj" fmla="val 50000"/>
              </a:avLst>
            </a:prstGeom>
            <a:solidFill>
              <a:srgbClr val="0085BC"/>
            </a:solidFill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966788">
                <a:lnSpc>
                  <a:spcPct val="9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Vectren South </a:t>
              </a:r>
            </a:p>
            <a:p>
              <a:pPr algn="ctr" defTabSz="966788">
                <a:lnSpc>
                  <a:spcPct val="9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SIGECO - Electric</a:t>
              </a:r>
            </a:p>
          </p:txBody>
        </p:sp>
        <p:sp>
          <p:nvSpPr>
            <p:cNvPr id="54" name="_s514136"/>
            <p:cNvSpPr>
              <a:spLocks noChangeArrowheads="1"/>
            </p:cNvSpPr>
            <p:nvPr/>
          </p:nvSpPr>
          <p:spPr bwMode="auto">
            <a:xfrm>
              <a:off x="269" y="2639"/>
              <a:ext cx="777" cy="346"/>
            </a:xfrm>
            <a:prstGeom prst="roundRect">
              <a:avLst>
                <a:gd name="adj" fmla="val 50000"/>
              </a:avLst>
            </a:prstGeom>
            <a:solidFill>
              <a:srgbClr val="0085BC"/>
            </a:solidFill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966788"/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Vectren South </a:t>
              </a:r>
            </a:p>
            <a:p>
              <a:pPr algn="ctr" defTabSz="966788"/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SIGECO - Gas</a:t>
              </a:r>
            </a:p>
          </p:txBody>
        </p:sp>
        <p:sp>
          <p:nvSpPr>
            <p:cNvPr id="55" name="_s514137"/>
            <p:cNvSpPr>
              <a:spLocks noChangeArrowheads="1"/>
            </p:cNvSpPr>
            <p:nvPr/>
          </p:nvSpPr>
          <p:spPr bwMode="auto">
            <a:xfrm>
              <a:off x="312" y="3146"/>
              <a:ext cx="734" cy="367"/>
            </a:xfrm>
            <a:prstGeom prst="roundRect">
              <a:avLst>
                <a:gd name="adj" fmla="val 50000"/>
              </a:avLst>
            </a:prstGeom>
            <a:solidFill>
              <a:srgbClr val="0085BC"/>
            </a:solidFill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966788"/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Vectren Ohio </a:t>
              </a:r>
            </a:p>
            <a:p>
              <a:pPr algn="ctr" defTabSz="966788"/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VEDO</a:t>
              </a:r>
            </a:p>
          </p:txBody>
        </p:sp>
        <p:sp>
          <p:nvSpPr>
            <p:cNvPr id="56" name="_s514138"/>
            <p:cNvSpPr>
              <a:spLocks noChangeArrowheads="1"/>
            </p:cNvSpPr>
            <p:nvPr/>
          </p:nvSpPr>
          <p:spPr bwMode="auto">
            <a:xfrm>
              <a:off x="1702" y="1553"/>
              <a:ext cx="795" cy="395"/>
            </a:xfrm>
            <a:prstGeom prst="roundRect">
              <a:avLst>
                <a:gd name="adj" fmla="val 50000"/>
              </a:avLst>
            </a:prstGeom>
            <a:solidFill>
              <a:srgbClr val="0085BC"/>
            </a:solidFill>
            <a:ln w="22225">
              <a:solidFill>
                <a:srgbClr val="003366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966788"/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Infrastructure</a:t>
              </a:r>
              <a:br>
                <a:rPr lang="en-US" sz="1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Services</a:t>
              </a:r>
            </a:p>
          </p:txBody>
        </p:sp>
        <p:sp>
          <p:nvSpPr>
            <p:cNvPr id="57" name="_s514139"/>
            <p:cNvSpPr>
              <a:spLocks noChangeArrowheads="1"/>
            </p:cNvSpPr>
            <p:nvPr/>
          </p:nvSpPr>
          <p:spPr bwMode="auto">
            <a:xfrm>
              <a:off x="3590" y="1553"/>
              <a:ext cx="681" cy="352"/>
            </a:xfrm>
            <a:prstGeom prst="roundRect">
              <a:avLst>
                <a:gd name="adj" fmla="val 50000"/>
              </a:avLst>
            </a:prstGeom>
            <a:solidFill>
              <a:srgbClr val="0085BC"/>
            </a:solidFill>
            <a:ln w="22225">
              <a:solidFill>
                <a:srgbClr val="003366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966788"/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Energy Services</a:t>
              </a:r>
            </a:p>
          </p:txBody>
        </p:sp>
        <p:sp>
          <p:nvSpPr>
            <p:cNvPr id="92" name="_s514142"/>
            <p:cNvSpPr>
              <a:spLocks noChangeArrowheads="1"/>
            </p:cNvSpPr>
            <p:nvPr/>
          </p:nvSpPr>
          <p:spPr bwMode="auto">
            <a:xfrm>
              <a:off x="1301" y="2109"/>
              <a:ext cx="681" cy="305"/>
            </a:xfrm>
            <a:prstGeom prst="roundRect">
              <a:avLst>
                <a:gd name="adj" fmla="val 50000"/>
              </a:avLst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en-US" sz="1100" dirty="0">
                  <a:latin typeface="Arial" pitchFamily="34" charset="0"/>
                  <a:cs typeface="Arial" pitchFamily="34" charset="0"/>
                </a:rPr>
                <a:t>Miller Pipeline</a:t>
              </a:r>
            </a:p>
          </p:txBody>
        </p:sp>
        <p:sp>
          <p:nvSpPr>
            <p:cNvPr id="93" name="_s514143"/>
            <p:cNvSpPr>
              <a:spLocks noChangeArrowheads="1"/>
            </p:cNvSpPr>
            <p:nvPr/>
          </p:nvSpPr>
          <p:spPr bwMode="auto">
            <a:xfrm>
              <a:off x="3131" y="2109"/>
              <a:ext cx="682" cy="305"/>
            </a:xfrm>
            <a:prstGeom prst="roundRect">
              <a:avLst>
                <a:gd name="adj" fmla="val 50000"/>
              </a:avLst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en-US" sz="1100" dirty="0">
                  <a:latin typeface="Arial" pitchFamily="34" charset="0"/>
                  <a:cs typeface="Arial" pitchFamily="34" charset="0"/>
                </a:rPr>
                <a:t>Energy </a:t>
              </a:r>
            </a:p>
            <a:p>
              <a:pPr algn="ctr"/>
              <a:r>
                <a:rPr lang="en-US" sz="1100" dirty="0">
                  <a:latin typeface="Arial" pitchFamily="34" charset="0"/>
                  <a:cs typeface="Arial" pitchFamily="34" charset="0"/>
                </a:rPr>
                <a:t>Systems Group</a:t>
              </a:r>
            </a:p>
          </p:txBody>
        </p:sp>
        <p:sp>
          <p:nvSpPr>
            <p:cNvPr id="94" name="_s514149"/>
            <p:cNvSpPr>
              <a:spLocks noChangeArrowheads="1"/>
            </p:cNvSpPr>
            <p:nvPr/>
          </p:nvSpPr>
          <p:spPr bwMode="auto">
            <a:xfrm>
              <a:off x="1280" y="2639"/>
              <a:ext cx="702" cy="32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en-US" sz="1100" dirty="0">
                  <a:latin typeface="Arial" pitchFamily="34" charset="0"/>
                  <a:cs typeface="Arial" pitchFamily="34" charset="0"/>
                </a:rPr>
                <a:t>Minnesota</a:t>
              </a:r>
            </a:p>
            <a:p>
              <a:pPr algn="ctr"/>
              <a:r>
                <a:rPr lang="en-US" sz="1100" dirty="0">
                  <a:latin typeface="Arial" pitchFamily="34" charset="0"/>
                  <a:cs typeface="Arial" pitchFamily="34" charset="0"/>
                </a:rPr>
                <a:t> Limited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2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304800"/>
            <a:ext cx="8534400" cy="4800600"/>
            <a:chOff x="381000" y="304800"/>
            <a:chExt cx="8534400" cy="4800600"/>
          </a:xfrm>
        </p:grpSpPr>
        <p:sp>
          <p:nvSpPr>
            <p:cNvPr id="59" name="Rectangle 143"/>
            <p:cNvSpPr>
              <a:spLocks noChangeArrowheads="1"/>
            </p:cNvSpPr>
            <p:nvPr/>
          </p:nvSpPr>
          <p:spPr bwMode="auto">
            <a:xfrm>
              <a:off x="457200" y="304800"/>
              <a:ext cx="8458200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2800" b="1" dirty="0">
                  <a:solidFill>
                    <a:srgbClr val="002F87"/>
                  </a:solidFill>
                  <a:latin typeface="Arial" pitchFamily="34" charset="0"/>
                  <a:cs typeface="Arial" pitchFamily="34" charset="0"/>
                </a:rPr>
                <a:t>Vectren’s gas footprint</a:t>
              </a:r>
            </a:p>
          </p:txBody>
        </p:sp>
        <p:sp>
          <p:nvSpPr>
            <p:cNvPr id="60" name="Rectangle 3"/>
            <p:cNvSpPr>
              <a:spLocks noChangeArrowheads="1"/>
            </p:cNvSpPr>
            <p:nvPr/>
          </p:nvSpPr>
          <p:spPr bwMode="auto">
            <a:xfrm>
              <a:off x="381000" y="1371600"/>
              <a:ext cx="2514600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b="1" dirty="0">
                  <a:solidFill>
                    <a:srgbClr val="4F8DC5"/>
                  </a:solidFill>
                  <a:latin typeface="Arial" pitchFamily="34" charset="0"/>
                  <a:cs typeface="Arial" pitchFamily="34" charset="0"/>
                </a:rPr>
                <a:t>Vectren Energy Delivery of Indiana – South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600" dirty="0">
                  <a:solidFill>
                    <a:srgbClr val="1C1C1C"/>
                  </a:solidFill>
                  <a:latin typeface="Arial" pitchFamily="34" charset="0"/>
                  <a:cs typeface="Arial" pitchFamily="34" charset="0"/>
                </a:rPr>
                <a:t> 110,000 gas customers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None/>
              </a:pPr>
              <a:r>
                <a:rPr lang="en-US" sz="1600" dirty="0">
                  <a:solidFill>
                    <a:srgbClr val="1C1C1C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b="1" dirty="0">
                  <a:solidFill>
                    <a:srgbClr val="70A337"/>
                  </a:solidFill>
                  <a:latin typeface="Arial" pitchFamily="34" charset="0"/>
                  <a:cs typeface="Arial" pitchFamily="34" charset="0"/>
                </a:rPr>
                <a:t>Vectren Energy Delivery of Indiana – North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600" dirty="0">
                  <a:solidFill>
                    <a:srgbClr val="1C1C1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1C1C1C"/>
                  </a:solidFill>
                  <a:latin typeface="Arial" pitchFamily="34" charset="0"/>
                  <a:cs typeface="Arial" pitchFamily="34" charset="0"/>
                </a:rPr>
                <a:t>578,000 </a:t>
              </a:r>
              <a:r>
                <a:rPr lang="en-US" sz="1600" dirty="0">
                  <a:solidFill>
                    <a:srgbClr val="1C1C1C"/>
                  </a:solidFill>
                  <a:latin typeface="Arial" pitchFamily="34" charset="0"/>
                  <a:cs typeface="Arial" pitchFamily="34" charset="0"/>
                </a:rPr>
                <a:t>gas customers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b="1" dirty="0">
                  <a:solidFill>
                    <a:srgbClr val="E06E61"/>
                  </a:solidFill>
                  <a:latin typeface="Arial" pitchFamily="34" charset="0"/>
                  <a:cs typeface="Arial" pitchFamily="34" charset="0"/>
                </a:rPr>
                <a:t>Vectren Energy Delivery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b="1" dirty="0">
                  <a:solidFill>
                    <a:srgbClr val="E06E61"/>
                  </a:solidFill>
                  <a:latin typeface="Arial" pitchFamily="34" charset="0"/>
                  <a:cs typeface="Arial" pitchFamily="34" charset="0"/>
                </a:rPr>
                <a:t>of Ohio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600" dirty="0">
                  <a:solidFill>
                    <a:srgbClr val="1C1C1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1C1C1C"/>
                  </a:solidFill>
                  <a:latin typeface="Arial" pitchFamily="34" charset="0"/>
                  <a:cs typeface="Arial" pitchFamily="34" charset="0"/>
                </a:rPr>
                <a:t>315,000 </a:t>
              </a:r>
              <a:r>
                <a:rPr lang="en-US" sz="1600" dirty="0">
                  <a:solidFill>
                    <a:srgbClr val="1C1C1C"/>
                  </a:solidFill>
                  <a:latin typeface="Arial" pitchFamily="34" charset="0"/>
                  <a:cs typeface="Arial" pitchFamily="34" charset="0"/>
                </a:rPr>
                <a:t>gas customers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</a:pPr>
              <a:endParaRPr lang="en-US" dirty="0">
                <a:solidFill>
                  <a:srgbClr val="1C1C1C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endParaRPr lang="en-US" dirty="0">
                <a:solidFill>
                  <a:srgbClr val="1C1C1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14400"/>
            <a:ext cx="5429249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04800"/>
            <a:ext cx="8534400" cy="5964238"/>
            <a:chOff x="381000" y="304800"/>
            <a:chExt cx="8534400" cy="59642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285" y="1019335"/>
              <a:ext cx="5480120" cy="4850861"/>
            </a:xfrm>
            <a:prstGeom prst="rect">
              <a:avLst/>
            </a:prstGeom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457200" y="304800"/>
              <a:ext cx="8458200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2800" b="1" dirty="0">
                  <a:solidFill>
                    <a:srgbClr val="002F87"/>
                  </a:solidFill>
                  <a:latin typeface="Arial" pitchFamily="34" charset="0"/>
                  <a:cs typeface="Arial" pitchFamily="34" charset="0"/>
                </a:rPr>
                <a:t>Vectren’s electric footprint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914400" y="2743200"/>
              <a:ext cx="1905000" cy="3525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u="sng" dirty="0">
                  <a:solidFill>
                    <a:srgbClr val="1C1C1C"/>
                  </a:solidFill>
                </a:rPr>
                <a:t>Power plants</a:t>
              </a:r>
            </a:p>
            <a:p>
              <a:pPr eaLnBrk="1" hangingPunct="1"/>
              <a:endParaRPr lang="en-US" u="sng" dirty="0">
                <a:solidFill>
                  <a:srgbClr val="1C1C1C"/>
                </a:solidFill>
              </a:endParaRPr>
            </a:p>
            <a:p>
              <a:pPr eaLnBrk="1" hangingPunct="1"/>
              <a:r>
                <a:rPr lang="en-US" dirty="0">
                  <a:solidFill>
                    <a:srgbClr val="1C1C1C"/>
                  </a:solidFill>
                </a:rPr>
                <a:t>AB Brown</a:t>
              </a:r>
            </a:p>
            <a:p>
              <a:pPr eaLnBrk="1" hangingPunct="1"/>
              <a:endParaRPr lang="en-US" dirty="0">
                <a:solidFill>
                  <a:srgbClr val="1C1C1C"/>
                </a:solidFill>
              </a:endParaRPr>
            </a:p>
            <a:p>
              <a:pPr eaLnBrk="1" hangingPunct="1"/>
              <a:r>
                <a:rPr lang="en-US" dirty="0">
                  <a:solidFill>
                    <a:srgbClr val="1C1C1C"/>
                  </a:solidFill>
                </a:rPr>
                <a:t>FB </a:t>
              </a:r>
              <a:r>
                <a:rPr lang="en-US" dirty="0" err="1">
                  <a:solidFill>
                    <a:srgbClr val="1C1C1C"/>
                  </a:solidFill>
                </a:rPr>
                <a:t>Culley</a:t>
              </a:r>
              <a:endParaRPr lang="en-US" dirty="0">
                <a:solidFill>
                  <a:srgbClr val="1C1C1C"/>
                </a:solidFill>
              </a:endParaRPr>
            </a:p>
            <a:p>
              <a:pPr eaLnBrk="1" hangingPunct="1"/>
              <a:endParaRPr lang="en-US" dirty="0">
                <a:solidFill>
                  <a:srgbClr val="1C1C1C"/>
                </a:solidFill>
              </a:endParaRPr>
            </a:p>
            <a:p>
              <a:pPr eaLnBrk="1" hangingPunct="1"/>
              <a:r>
                <a:rPr lang="en-US" dirty="0">
                  <a:solidFill>
                    <a:srgbClr val="1C1C1C"/>
                  </a:solidFill>
                </a:rPr>
                <a:t>Warrick Unit 4</a:t>
              </a:r>
            </a:p>
            <a:p>
              <a:pPr eaLnBrk="1" hangingPunct="1"/>
              <a:endParaRPr lang="en-US" dirty="0">
                <a:solidFill>
                  <a:srgbClr val="1C1C1C"/>
                </a:solidFill>
              </a:endParaRPr>
            </a:p>
            <a:p>
              <a:pPr eaLnBrk="1" hangingPunct="1"/>
              <a:r>
                <a:rPr lang="en-US" dirty="0">
                  <a:solidFill>
                    <a:srgbClr val="1C1C1C"/>
                  </a:solidFill>
                </a:rPr>
                <a:t>Blackfoot Clean Energy Plant</a:t>
              </a:r>
            </a:p>
            <a:p>
              <a:pPr eaLnBrk="1" hangingPunct="1"/>
              <a:endParaRPr lang="en-US" dirty="0">
                <a:solidFill>
                  <a:srgbClr val="1C1C1C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609600" y="5029200"/>
              <a:ext cx="228600" cy="2286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609600" y="3352800"/>
              <a:ext cx="228600" cy="228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609600" y="3886200"/>
              <a:ext cx="228600" cy="2286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8"/>
            <p:cNvSpPr>
              <a:spLocks noChangeArrowheads="1"/>
            </p:cNvSpPr>
            <p:nvPr/>
          </p:nvSpPr>
          <p:spPr bwMode="auto">
            <a:xfrm>
              <a:off x="609600" y="4495800"/>
              <a:ext cx="228600" cy="152400"/>
            </a:xfrm>
            <a:custGeom>
              <a:avLst/>
              <a:gdLst>
                <a:gd name="T0" fmla="*/ 22404186 w 21600"/>
                <a:gd name="T1" fmla="*/ 3793300 h 21600"/>
                <a:gd name="T2" fmla="*/ 12802394 w 21600"/>
                <a:gd name="T3" fmla="*/ 7586606 h 21600"/>
                <a:gd name="T4" fmla="*/ 3200601 w 21600"/>
                <a:gd name="T5" fmla="*/ 3793300 h 21600"/>
                <a:gd name="T6" fmla="*/ 1280239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381000" y="1371600"/>
              <a:ext cx="3352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b="1" dirty="0">
                  <a:solidFill>
                    <a:srgbClr val="0085BC"/>
                  </a:solidFill>
                  <a:latin typeface="Arial" pitchFamily="34" charset="0"/>
                  <a:cs typeface="Arial" pitchFamily="34" charset="0"/>
                </a:rPr>
                <a:t>Vectren Energy Delivery of Indiana – South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1C1C1C"/>
                  </a:solidFill>
                  <a:latin typeface="Arial" pitchFamily="34" charset="0"/>
                  <a:cs typeface="Arial" pitchFamily="34" charset="0"/>
                </a:rPr>
                <a:t> 142,000 electric customers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1C1C1C"/>
                  </a:solidFill>
                  <a:latin typeface="Arial" pitchFamily="34" charset="0"/>
                  <a:cs typeface="Arial" pitchFamily="34" charset="0"/>
                </a:rPr>
                <a:t> 1,300 MW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None/>
              </a:pPr>
              <a:endParaRPr lang="en-US" dirty="0">
                <a:solidFill>
                  <a:srgbClr val="1C1C1C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endParaRPr lang="en-US" dirty="0">
                <a:solidFill>
                  <a:srgbClr val="1C1C1C"/>
                </a:solidFill>
              </a:endParaRP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4343400" y="4391819"/>
              <a:ext cx="228600" cy="228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5943600" y="4191000"/>
              <a:ext cx="228600" cy="2286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6019800" y="4343400"/>
              <a:ext cx="228600" cy="152400"/>
            </a:xfrm>
            <a:custGeom>
              <a:avLst/>
              <a:gdLst>
                <a:gd name="T0" fmla="*/ 22404186 w 21600"/>
                <a:gd name="T1" fmla="*/ 3793300 h 21600"/>
                <a:gd name="T2" fmla="*/ 12802394 w 21600"/>
                <a:gd name="T3" fmla="*/ 7586606 h 21600"/>
                <a:gd name="T4" fmla="*/ 3200601 w 21600"/>
                <a:gd name="T5" fmla="*/ 3793300 h 21600"/>
                <a:gd name="T6" fmla="*/ 1280239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6629400" y="2628900"/>
              <a:ext cx="228600" cy="2286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6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Modernization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Vectren has 5,500 miles of gas mains and pipeline in our Ohio system</a:t>
            </a:r>
          </a:p>
          <a:p>
            <a:r>
              <a:rPr lang="en-US" dirty="0" smtClean="0"/>
              <a:t>To </a:t>
            </a:r>
            <a:r>
              <a:rPr lang="en-US" dirty="0"/>
              <a:t>ensure system </a:t>
            </a:r>
            <a:r>
              <a:rPr lang="en-US" dirty="0" smtClean="0"/>
              <a:t>safety, reliability </a:t>
            </a:r>
            <a:r>
              <a:rPr lang="en-US" dirty="0"/>
              <a:t>and </a:t>
            </a:r>
            <a:r>
              <a:rPr lang="en-US" dirty="0" smtClean="0"/>
              <a:t>compliance </a:t>
            </a:r>
            <a:r>
              <a:rPr lang="en-US" dirty="0"/>
              <a:t>with federal </a:t>
            </a:r>
            <a:r>
              <a:rPr lang="en-US" dirty="0" smtClean="0"/>
              <a:t>regulations, we plan to spend approximately $68M on p</a:t>
            </a:r>
            <a:r>
              <a:rPr lang="en-US" sz="2400" dirty="0" smtClean="0"/>
              <a:t>ipeline modernization projects in 2016 and $75M in 2017 </a:t>
            </a:r>
          </a:p>
          <a:p>
            <a:r>
              <a:rPr lang="en-US" dirty="0" smtClean="0"/>
              <a:t>Projects include:  </a:t>
            </a:r>
            <a:endParaRPr lang="en-US" sz="2400" dirty="0" smtClean="0"/>
          </a:p>
          <a:p>
            <a:pPr lvl="1"/>
            <a:r>
              <a:rPr lang="en-US" sz="2000" dirty="0" smtClean="0"/>
              <a:t>Bare steel / cast iron gas main </a:t>
            </a:r>
            <a:r>
              <a:rPr lang="en-US" dirty="0" smtClean="0"/>
              <a:t>replacement, including meter move outs and service line replacement</a:t>
            </a:r>
          </a:p>
          <a:p>
            <a:pPr lvl="2"/>
            <a:r>
              <a:rPr lang="en-US" dirty="0" smtClean="0"/>
              <a:t>Program began in 2009, this year we will replace ~55 miles of BS/CI pipe, and be 43% complete by end of 2016, </a:t>
            </a:r>
            <a:r>
              <a:rPr lang="en-US" sz="1800" dirty="0" smtClean="0"/>
              <a:t>100% complete by 2023</a:t>
            </a:r>
          </a:p>
          <a:p>
            <a:pPr lvl="1"/>
            <a:r>
              <a:rPr lang="en-US" dirty="0" smtClean="0"/>
              <a:t>Enhancement of distribution pipeline, replacing ineffectively coated steel, replacing services and moving out meters, replacing obsolete regulators/relief valves</a:t>
            </a:r>
          </a:p>
          <a:p>
            <a:pPr lvl="1"/>
            <a:r>
              <a:rPr lang="en-US" sz="2000" dirty="0" smtClean="0"/>
              <a:t>Enhancement of transmission pipeline system including pressure testing, installing remote control valves, and retrofitting for in- line inspection </a:t>
            </a:r>
          </a:p>
          <a:p>
            <a:pPr lvl="1"/>
            <a:r>
              <a:rPr lang="en-US" dirty="0" smtClean="0"/>
              <a:t>Installation of Automated Meter Reading devices throughout territory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01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458200" cy="1143000"/>
          </a:xfrm>
        </p:spPr>
        <p:txBody>
          <a:bodyPr/>
          <a:lstStyle/>
          <a:p>
            <a:r>
              <a:rPr lang="en-US" dirty="0" smtClean="0"/>
              <a:t>Regulatory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BTU vs </a:t>
            </a:r>
            <a:r>
              <a:rPr lang="en-US" dirty="0" err="1" smtClean="0"/>
              <a:t>Therm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Defer </a:t>
            </a:r>
            <a:r>
              <a:rPr lang="en-US" dirty="0"/>
              <a:t>the revenue impact associated with the heat content of the natural gas </a:t>
            </a:r>
          </a:p>
          <a:p>
            <a:r>
              <a:rPr lang="en-US" dirty="0" smtClean="0"/>
              <a:t>Distribution </a:t>
            </a:r>
            <a:r>
              <a:rPr lang="en-US" dirty="0"/>
              <a:t>Accelerated Risk Reduction (DARR)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Identified </a:t>
            </a:r>
            <a:r>
              <a:rPr lang="en-US" dirty="0"/>
              <a:t>six initiatives to </a:t>
            </a:r>
            <a:r>
              <a:rPr lang="en-US" dirty="0" smtClean="0"/>
              <a:t>enhance our </a:t>
            </a:r>
            <a:r>
              <a:rPr lang="en-US" dirty="0"/>
              <a:t>DIMP </a:t>
            </a:r>
            <a:r>
              <a:rPr lang="en-US" dirty="0" smtClean="0"/>
              <a:t>program, mitigate </a:t>
            </a:r>
            <a:r>
              <a:rPr lang="en-US" dirty="0"/>
              <a:t>identified threats and </a:t>
            </a:r>
            <a:r>
              <a:rPr lang="en-US" dirty="0" smtClean="0"/>
              <a:t>risks, and achieve </a:t>
            </a:r>
            <a:r>
              <a:rPr lang="en-US" dirty="0"/>
              <a:t>accelerated risk </a:t>
            </a:r>
            <a:r>
              <a:rPr lang="en-US" dirty="0" smtClean="0"/>
              <a:t>reduction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Outlook and Growth Initiatives </a:t>
            </a:r>
            <a:br>
              <a:rPr lang="en-US" dirty="0" smtClean="0"/>
            </a:br>
            <a:r>
              <a:rPr lang="en-US" dirty="0" smtClean="0"/>
              <a:t>in OH and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A1A5FA2A5D7A43BB2863F5DDA0BB83" ma:contentTypeVersion="0" ma:contentTypeDescription="Create a new document." ma:contentTypeScope="" ma:versionID="789291b99e281762a72e143107d0d6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1F5243B-D2B0-4E85-A727-710C647A34B9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BD3922D-4F93-4142-9D8D-7A2449B0E8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835AB-6296-40B6-9C0B-3E262448B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025059E2-509F-49C4-BD7C-5F85276853A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01BE487C-3A8E-4089-86F2-4EA9D7F01A4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22165</TotalTime>
  <Words>1953</Words>
  <Application>Microsoft Office PowerPoint</Application>
  <PresentationFormat>On-screen Show (4:3)</PresentationFormat>
  <Paragraphs>277</Paragraphs>
  <Slides>23</Slides>
  <Notes>23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OGA Market Conditions LDC Panel:  Growth Initiatives and Outlook  Colleen Ryan President, Vectren Energy Delivery of Ohio</vt:lpstr>
      <vt:lpstr>Agenda</vt:lpstr>
      <vt:lpstr>PowerPoint Presentation</vt:lpstr>
      <vt:lpstr>PowerPoint Presentation</vt:lpstr>
      <vt:lpstr>PowerPoint Presentation</vt:lpstr>
      <vt:lpstr>PowerPoint Presentation</vt:lpstr>
      <vt:lpstr>Modernization Update</vt:lpstr>
      <vt:lpstr>Regulatory update</vt:lpstr>
      <vt:lpstr>Outlook and Growth Initiatives  in OH and IN</vt:lpstr>
      <vt:lpstr> Residential natural gas sales vs. customer growth</vt:lpstr>
      <vt:lpstr> Residential natural gas consumption</vt:lpstr>
      <vt:lpstr> Residential energy use on the decline</vt:lpstr>
      <vt:lpstr>Vectren short-term historical &amp; 2015 performance</vt:lpstr>
      <vt:lpstr>Market share and 2015 highlights</vt:lpstr>
      <vt:lpstr>Growth through Rural Expansion </vt:lpstr>
      <vt:lpstr>2016 Residential market challenges </vt:lpstr>
      <vt:lpstr>2016 Residential focus for growth</vt:lpstr>
      <vt:lpstr>Macro Economic Indicators</vt:lpstr>
      <vt:lpstr>Solid Industries</vt:lpstr>
      <vt:lpstr>VEDO – Combined Heat and Power (CHP)</vt:lpstr>
      <vt:lpstr>Questions?</vt:lpstr>
      <vt:lpstr>Natural gas = best choice for home heating</vt:lpstr>
      <vt:lpstr>Natural gas = best choice for water heating</vt:lpstr>
    </vt:vector>
  </TitlesOfParts>
  <Company>Vectren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 Meeting</dc:title>
  <dc:creator>Beach, Joshua L.</dc:creator>
  <cp:lastModifiedBy>Ryan, Colleen M.</cp:lastModifiedBy>
  <cp:revision>689</cp:revision>
  <cp:lastPrinted>2016-07-18T18:26:56Z</cp:lastPrinted>
  <dcterms:created xsi:type="dcterms:W3CDTF">2012-06-21T14:33:39Z</dcterms:created>
  <dcterms:modified xsi:type="dcterms:W3CDTF">2016-07-18T19:58:37Z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0x0101009AA1A5FA2A5D7A43BB2863F5DDA0BB83</vt:lpwstr>
  </property>
</Properties>
</file>