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sldIdLst>
    <p:sldId id="256" r:id="rId6"/>
    <p:sldId id="285" r:id="rId7"/>
    <p:sldId id="286" r:id="rId8"/>
    <p:sldId id="258" r:id="rId9"/>
    <p:sldId id="259" r:id="rId10"/>
    <p:sldId id="261" r:id="rId11"/>
    <p:sldId id="263" r:id="rId12"/>
    <p:sldId id="260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767FB"/>
    <a:srgbClr val="061DF4"/>
    <a:srgbClr val="4A3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52E6E-D019-4CB9-BA05-DCDA497E0990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5F0B-73A1-4B68-807A-10F2D27A5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5800"/>
            <a:ext cx="4622800" cy="3467100"/>
          </a:xfrm>
          <a:ln/>
        </p:spPr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F9AA341A-35DF-4E38-BEE3-5103287445FA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5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3800" y="685800"/>
            <a:ext cx="4622800" cy="3467100"/>
          </a:xfrm>
          <a:ln/>
        </p:spPr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9A500565-FB8C-4323-AAE3-B3853B67F546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1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D5F0B-73A1-4B68-807A-10F2D27A5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Graphics\TransCanadaCorporate\PPT_Presentations\TransCanada Corp Template\Master Page Titles\Samples\Master Page Graphics_Oct 2010_V1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75"/>
            <a:ext cx="91440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563" y="4349750"/>
            <a:ext cx="81168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/>
          <a:lstStyle>
            <a:lvl1pPr>
              <a:lnSpc>
                <a:spcPts val="34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9563" y="5145088"/>
            <a:ext cx="8116887" cy="685800"/>
          </a:xfrm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38330"/>
            <a:ext cx="2743200" cy="9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8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0475"/>
            <a:ext cx="3694113" cy="491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3713" y="1260475"/>
            <a:ext cx="3695700" cy="491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39200" y="6677025"/>
            <a:ext cx="304800" cy="180975"/>
          </a:xfrm>
        </p:spPr>
        <p:txBody>
          <a:bodyPr/>
          <a:lstStyle>
            <a:lvl1pPr>
              <a:defRPr smtClean="0"/>
            </a:lvl1pPr>
          </a:lstStyle>
          <a:p>
            <a:fld id="{86BB0DD3-FFC2-4C57-89E1-1850BB9C96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51631"/>
            <a:ext cx="7088188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11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75"/>
            <a:ext cx="3694113" cy="491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3713" y="1260475"/>
            <a:ext cx="3695700" cy="491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B0DD3-FFC2-4C57-89E1-1850BB9C96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51631"/>
            <a:ext cx="7088188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95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B0DD3-FFC2-4C57-89E1-1850BB9C96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51631"/>
            <a:ext cx="7088188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5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B0DD3-FFC2-4C57-89E1-1850BB9C96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51631"/>
            <a:ext cx="7088188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4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no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 b="0"/>
            </a:lvl1pPr>
            <a:lvl2pPr>
              <a:spcBef>
                <a:spcPts val="600"/>
              </a:spcBef>
              <a:defRPr b="0"/>
            </a:lvl2pPr>
            <a:lvl3pPr>
              <a:spcBef>
                <a:spcPts val="600"/>
              </a:spcBef>
              <a:defRPr b="0"/>
            </a:lvl3pPr>
            <a:lvl4pPr>
              <a:spcBef>
                <a:spcPts val="600"/>
              </a:spcBef>
              <a:defRPr b="0"/>
            </a:lvl4pPr>
            <a:lvl5pPr>
              <a:spcBef>
                <a:spcPts val="600"/>
              </a:spcBef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B0DD3-FFC2-4C57-89E1-1850BB9C96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51631"/>
            <a:ext cx="7088188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57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B0DD3-FFC2-4C57-89E1-1850BB9C96B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51631"/>
            <a:ext cx="7088188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30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id Blue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C_CORP_2CPOS_RGB.jpg                                          0008AEDF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476250"/>
            <a:ext cx="12969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472"/>
            <a:ext cx="9144000" cy="6858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1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id Blue - Tex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TC_CORP_2CPOS_RGB.jpg                                          0008AEDF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403975"/>
            <a:ext cx="1258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718"/>
            <a:ext cx="9144000" cy="7683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7141464" cy="4962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6BB0DD3-FFC2-4C57-89E1-1850BB9C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5" descr="TC_CORP_2CPOS_RGB.jpg                                          0008AEDF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403975"/>
            <a:ext cx="1258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304" y="0"/>
            <a:ext cx="3840480" cy="1033272"/>
          </a:xfrm>
        </p:spPr>
        <p:txBody>
          <a:bodyPr lIns="228600" rIns="22860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55410" y="1201531"/>
            <a:ext cx="3395347" cy="5042109"/>
          </a:xfrm>
        </p:spPr>
        <p:txBody>
          <a:bodyPr tIns="0"/>
          <a:lstStyle>
            <a:lvl1pPr marL="228600" marR="0" indent="-228600" algn="l" defTabSz="914400" rtl="0" eaLnBrk="1" fontAlgn="base" latinLnBrk="0" hangingPunct="1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/>
            </a:lvl1pPr>
            <a:lvl2pPr marL="571500" marR="0" indent="-228600" algn="l" defTabSz="914400" rtl="0" eaLnBrk="1" fontAlgn="base" latinLnBrk="0" hangingPunct="1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80000"/>
              <a:buFontTx/>
              <a:buChar char="•"/>
              <a:tabLst/>
              <a:defRPr sz="1400"/>
            </a:lvl2pPr>
            <a:lvl3pPr marL="914400" marR="0" indent="-228600" algn="l" defTabSz="914400" rtl="0" eaLnBrk="1" fontAlgn="base" latinLnBrk="0" hangingPunct="1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80000"/>
              <a:buFontTx/>
              <a:buChar char="•"/>
              <a:tabLst/>
              <a:defRPr sz="1400"/>
            </a:lvl3pPr>
            <a:lvl4pPr marL="1028700" marR="0" indent="228600" algn="l" defTabSz="914400" rtl="0" eaLnBrk="1" fontAlgn="base" latinLnBrk="0" hangingPunct="1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80000"/>
              <a:buFontTx/>
              <a:buChar char="•"/>
              <a:tabLst/>
              <a:defRPr sz="1400"/>
            </a:lvl4pPr>
            <a:lvl5pPr marL="1371600" marR="0" indent="228600" algn="l" defTabSz="914400" rtl="0" eaLnBrk="1" fontAlgn="base" latinLnBrk="0" hangingPunct="1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303520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fld id="{86BB0DD3-FFC2-4C57-89E1-1850BB9C9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1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2" y="1260476"/>
            <a:ext cx="7542213" cy="491807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51631"/>
            <a:ext cx="7088188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170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"/>
          <p:cNvSpPr>
            <a:spLocks noChangeShapeType="1"/>
          </p:cNvSpPr>
          <p:nvPr/>
        </p:nvSpPr>
        <p:spPr bwMode="white">
          <a:xfrm>
            <a:off x="8558213" y="457200"/>
            <a:ext cx="0" cy="762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4"/>
          <p:cNvSpPr>
            <a:spLocks noChangeShapeType="1"/>
          </p:cNvSpPr>
          <p:nvPr/>
        </p:nvSpPr>
        <p:spPr bwMode="white">
          <a:xfrm>
            <a:off x="8001000" y="457200"/>
            <a:ext cx="0" cy="762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51631"/>
            <a:ext cx="7088188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7145338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0" name="Picture 35" descr="TC_CORP_2CPOS_RGB.jpg                                          0008AEDFMacintosh HD                   ABA78158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403975"/>
            <a:ext cx="1258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07438" y="6424613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86BB0DD3-FFC2-4C57-89E1-1850BB9C96B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2" descr="R:\Graphics\TransCanadaCorporate\PPT_Presentations\TransCanada Corp Template\Master Page Titles\Samples\Master Page Title Bars_Oct 2014_Final _4x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05" y="352425"/>
            <a:ext cx="2060576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lnSpc>
          <a:spcPts val="2000"/>
        </a:lnSpc>
        <a:spcBef>
          <a:spcPts val="1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2pPr>
      <a:lvl3pPr marL="914400" indent="-22860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3pPr>
      <a:lvl4pPr marL="1028700" indent="22860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</a:defRPr>
      </a:lvl4pPr>
      <a:lvl5pPr marL="1371600" indent="22860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5pPr>
      <a:lvl6pPr marL="1828800" indent="228600" algn="l" rtl="0" eaLnBrk="1" fontAlgn="base" hangingPunct="1">
        <a:lnSpc>
          <a:spcPts val="2500"/>
        </a:lnSpc>
        <a:spcBef>
          <a:spcPts val="1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6pPr>
      <a:lvl7pPr marL="2286000" indent="228600" algn="l" rtl="0" eaLnBrk="1" fontAlgn="base" hangingPunct="1">
        <a:lnSpc>
          <a:spcPts val="2500"/>
        </a:lnSpc>
        <a:spcBef>
          <a:spcPts val="1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7pPr>
      <a:lvl8pPr marL="2743200" indent="228600" algn="l" rtl="0" eaLnBrk="1" fontAlgn="base" hangingPunct="1">
        <a:lnSpc>
          <a:spcPts val="2500"/>
        </a:lnSpc>
        <a:spcBef>
          <a:spcPts val="1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8pPr>
      <a:lvl9pPr marL="3200400" indent="228600" algn="l" rtl="0" eaLnBrk="1" fontAlgn="base" hangingPunct="1">
        <a:lnSpc>
          <a:spcPts val="2500"/>
        </a:lnSpc>
        <a:spcBef>
          <a:spcPts val="1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33400" y="44958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400" kern="0" dirty="0" smtClean="0"/>
              <a:t>Ohio Gas </a:t>
            </a:r>
            <a:r>
              <a:rPr lang="en-US" sz="2400" kern="0" dirty="0" smtClean="0"/>
              <a:t>Association</a:t>
            </a:r>
          </a:p>
          <a:p>
            <a:r>
              <a:rPr lang="en-US" sz="2400" kern="0" dirty="0" smtClean="0"/>
              <a:t>2016 Market Conditions Conference</a:t>
            </a:r>
            <a:endParaRPr lang="en-US" sz="24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715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/>
              <a:t>James Eckert</a:t>
            </a:r>
          </a:p>
          <a:p>
            <a:r>
              <a:rPr lang="en-US" kern="0" dirty="0" smtClean="0"/>
              <a:t>Vice President, Commercial East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515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3"/>
          <p:cNvSpPr>
            <a:spLocks noGrp="1"/>
          </p:cNvSpPr>
          <p:nvPr>
            <p:ph type="title"/>
          </p:nvPr>
        </p:nvSpPr>
        <p:spPr>
          <a:xfrm>
            <a:off x="5313363" y="0"/>
            <a:ext cx="3840162" cy="1033463"/>
          </a:xfrm>
        </p:spPr>
        <p:txBody>
          <a:bodyPr/>
          <a:lstStyle/>
          <a:p>
            <a:r>
              <a:rPr lang="en-US" altLang="en-US" smtClean="0"/>
              <a:t>TransCanada Corporation (TSX/NYSE: TRP)</a:t>
            </a:r>
          </a:p>
        </p:txBody>
      </p:sp>
      <p:sp>
        <p:nvSpPr>
          <p:cNvPr id="1126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54663" y="1201738"/>
            <a:ext cx="3395662" cy="5332412"/>
          </a:xfrm>
        </p:spPr>
        <p:txBody>
          <a:bodyPr/>
          <a:lstStyle/>
          <a:p>
            <a:pPr marL="0" indent="0">
              <a:lnSpc>
                <a:spcPts val="1500"/>
              </a:lnSpc>
              <a:spcBef>
                <a:spcPts val="1200"/>
              </a:spcBef>
              <a:buFontTx/>
              <a:buNone/>
              <a:defRPr/>
            </a:pPr>
            <a:r>
              <a:rPr lang="en-CA" altLang="en-US" sz="1200" dirty="0"/>
              <a:t>One of North America’s Largest Natural Gas Pipeline Networks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CA" altLang="en-US" sz="1200" b="0" dirty="0"/>
              <a:t>Operating 90,300 km (56,100 miles) </a:t>
            </a:r>
            <a:br>
              <a:rPr lang="en-CA" altLang="en-US" sz="1200" b="0" dirty="0"/>
            </a:br>
            <a:r>
              <a:rPr lang="en-CA" altLang="en-US" sz="1200" b="0" dirty="0"/>
              <a:t>of pipeline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CA" altLang="en-US" sz="1200" b="0" dirty="0"/>
              <a:t>Transports more than 25 per cent</a:t>
            </a:r>
            <a:br>
              <a:rPr lang="en-CA" altLang="en-US" sz="1200" b="0" dirty="0"/>
            </a:br>
            <a:r>
              <a:rPr lang="en-CA" altLang="en-US" sz="1200" b="0" dirty="0"/>
              <a:t>of continental demand</a:t>
            </a:r>
          </a:p>
          <a:p>
            <a:pPr marL="0" indent="0">
              <a:lnSpc>
                <a:spcPts val="1500"/>
              </a:lnSpc>
              <a:spcBef>
                <a:spcPts val="1200"/>
              </a:spcBef>
              <a:buFontTx/>
              <a:buNone/>
              <a:defRPr/>
            </a:pPr>
            <a:r>
              <a:rPr lang="en-CA" altLang="en-US" sz="1200" dirty="0"/>
              <a:t>North America’s Largest Natural Gas Storage Operator</a:t>
            </a:r>
          </a:p>
          <a:p>
            <a:pPr marL="228600" lvl="1">
              <a:lnSpc>
                <a:spcPct val="100000"/>
              </a:lnSpc>
              <a:buClrTx/>
              <a:buSzTx/>
              <a:defRPr/>
            </a:pPr>
            <a:r>
              <a:rPr lang="en-CA" altLang="en-US" sz="1200" dirty="0">
                <a:ea typeface="+mn-ea"/>
                <a:cs typeface="+mn-cs"/>
              </a:rPr>
              <a:t>More than 664 </a:t>
            </a:r>
            <a:r>
              <a:rPr lang="en-CA" altLang="en-US" sz="1200" dirty="0" err="1">
                <a:ea typeface="+mn-ea"/>
                <a:cs typeface="+mn-cs"/>
              </a:rPr>
              <a:t>Bcf</a:t>
            </a:r>
            <a:r>
              <a:rPr lang="en-CA" altLang="en-US" sz="1200" dirty="0">
                <a:ea typeface="+mn-ea"/>
                <a:cs typeface="+mn-cs"/>
              </a:rPr>
              <a:t> of capacity</a:t>
            </a:r>
          </a:p>
          <a:p>
            <a:pPr marL="0" indent="0">
              <a:lnSpc>
                <a:spcPts val="1500"/>
              </a:lnSpc>
              <a:spcBef>
                <a:spcPts val="1200"/>
              </a:spcBef>
              <a:buFontTx/>
              <a:buNone/>
              <a:defRPr/>
            </a:pPr>
            <a:r>
              <a:rPr lang="en-CA" altLang="en-US" sz="1200" dirty="0"/>
              <a:t>Canada’s Largest Private Sector Power Generator</a:t>
            </a:r>
          </a:p>
          <a:p>
            <a:pPr marL="228600" lvl="1">
              <a:lnSpc>
                <a:spcPct val="100000"/>
              </a:lnSpc>
              <a:buClrTx/>
              <a:buSzTx/>
              <a:defRPr/>
            </a:pPr>
            <a:r>
              <a:rPr lang="en-CA" altLang="en-US" sz="1200" dirty="0">
                <a:ea typeface="+mn-ea"/>
                <a:cs typeface="+mn-cs"/>
              </a:rPr>
              <a:t>17 power plants, 10,500 MW</a:t>
            </a:r>
          </a:p>
          <a:p>
            <a:pPr marL="228600" lvl="1">
              <a:lnSpc>
                <a:spcPct val="100000"/>
              </a:lnSpc>
              <a:buClrTx/>
              <a:buSzTx/>
              <a:defRPr/>
            </a:pPr>
            <a:r>
              <a:rPr lang="en-CA" altLang="en-US" sz="1200" dirty="0">
                <a:ea typeface="+mn-ea"/>
                <a:cs typeface="+mn-cs"/>
              </a:rPr>
              <a:t>Diversified portfolio, including wind, hydro, nuclear, solar and natural gas</a:t>
            </a:r>
          </a:p>
          <a:p>
            <a:pPr marL="0" indent="0">
              <a:lnSpc>
                <a:spcPts val="1500"/>
              </a:lnSpc>
              <a:spcBef>
                <a:spcPts val="1200"/>
              </a:spcBef>
              <a:buFontTx/>
              <a:buNone/>
              <a:defRPr/>
            </a:pPr>
            <a:r>
              <a:rPr lang="en-CA" altLang="en-US" sz="1200" dirty="0"/>
              <a:t>Premier Liquids Pipeline System</a:t>
            </a:r>
          </a:p>
          <a:p>
            <a:pPr marL="228600" lvl="1">
              <a:lnSpc>
                <a:spcPct val="100000"/>
              </a:lnSpc>
              <a:buClrTx/>
              <a:buSzTx/>
              <a:defRPr/>
            </a:pPr>
            <a:r>
              <a:rPr lang="en-US" altLang="en-US" sz="1200" dirty="0">
                <a:ea typeface="+mn-ea"/>
                <a:cs typeface="+mn-cs"/>
              </a:rPr>
              <a:t>Keystone Pipeline System: </a:t>
            </a:r>
            <a:br>
              <a:rPr lang="en-US" altLang="en-US" sz="1200" dirty="0">
                <a:ea typeface="+mn-ea"/>
                <a:cs typeface="+mn-cs"/>
              </a:rPr>
            </a:br>
            <a:r>
              <a:rPr lang="en-US" altLang="en-US" sz="1200" dirty="0">
                <a:ea typeface="+mn-ea"/>
                <a:cs typeface="+mn-cs"/>
              </a:rPr>
              <a:t>4,300 km (2,700 miles), 545,000 </a:t>
            </a:r>
            <a:r>
              <a:rPr lang="en-US" altLang="en-US" sz="1200" dirty="0" err="1">
                <a:ea typeface="+mn-ea"/>
                <a:cs typeface="+mn-cs"/>
              </a:rPr>
              <a:t>bbl</a:t>
            </a:r>
            <a:r>
              <a:rPr lang="en-US" altLang="en-US" sz="1200" dirty="0">
                <a:ea typeface="+mn-ea"/>
                <a:cs typeface="+mn-cs"/>
              </a:rPr>
              <a:t>/d </a:t>
            </a:r>
            <a:r>
              <a:rPr lang="en-US" sz="1200" dirty="0"/>
              <a:t>contracted </a:t>
            </a:r>
            <a:r>
              <a:rPr lang="en-US" altLang="en-US" sz="1200" dirty="0">
                <a:ea typeface="+mn-ea"/>
                <a:cs typeface="+mn-cs"/>
              </a:rPr>
              <a:t>capacity</a:t>
            </a:r>
          </a:p>
          <a:p>
            <a:pPr marL="228600" lvl="1">
              <a:lnSpc>
                <a:spcPct val="100000"/>
              </a:lnSpc>
              <a:buClrTx/>
              <a:buSzTx/>
              <a:defRPr/>
            </a:pPr>
            <a:r>
              <a:rPr lang="en-US" altLang="en-US" sz="1200" dirty="0">
                <a:ea typeface="+mn-ea"/>
                <a:cs typeface="+mn-cs"/>
              </a:rPr>
              <a:t>Safely delivered more than 1.2 billion barrels of Canadian oil to U.S. markets since 2010</a:t>
            </a:r>
          </a:p>
        </p:txBody>
      </p:sp>
      <p:pic>
        <p:nvPicPr>
          <p:cNvPr id="2560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19088"/>
            <a:ext cx="1770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5313363" y="0"/>
            <a:ext cx="3840162" cy="1033463"/>
          </a:xfrm>
        </p:spPr>
        <p:txBody>
          <a:bodyPr/>
          <a:lstStyle/>
          <a:p>
            <a:r>
              <a:rPr lang="en-US" altLang="en-US" smtClean="0"/>
              <a:t>Natural Gas Pipelines</a:t>
            </a:r>
          </a:p>
        </p:txBody>
      </p:sp>
      <p:sp>
        <p:nvSpPr>
          <p:cNvPr id="2765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54663" y="1201738"/>
            <a:ext cx="3395662" cy="5041900"/>
          </a:xfrm>
        </p:spPr>
        <p:txBody>
          <a:bodyPr/>
          <a:lstStyle/>
          <a:p>
            <a:r>
              <a:rPr lang="en-US" altLang="en-US" sz="1600" b="0" smtClean="0"/>
              <a:t>90,300 km (56,100 miles) network of natural gas pipelines supplies more </a:t>
            </a:r>
            <a:br>
              <a:rPr lang="en-US" altLang="en-US" sz="1600" b="0" smtClean="0"/>
            </a:br>
            <a:r>
              <a:rPr lang="en-US" altLang="en-US" sz="1600" b="0" smtClean="0"/>
              <a:t>than 25 per cent of </a:t>
            </a:r>
            <a:br>
              <a:rPr lang="en-US" altLang="en-US" sz="1600" b="0" smtClean="0"/>
            </a:br>
            <a:r>
              <a:rPr lang="en-US" altLang="en-US" sz="1600" b="0" smtClean="0"/>
              <a:t>North American demand</a:t>
            </a:r>
          </a:p>
          <a:p>
            <a:r>
              <a:rPr lang="en-US" altLang="en-US" sz="1600" b="0" smtClean="0"/>
              <a:t>Unparalleled connections from traditional and emerging basins to growing markets in Canada, the U.S. and Mexico</a:t>
            </a:r>
          </a:p>
          <a:p>
            <a:r>
              <a:rPr lang="en-US" altLang="en-US" sz="1600" b="0" smtClean="0"/>
              <a:t>More than 664 Bcf of working gas storage capacity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9088"/>
            <a:ext cx="3022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395877" y="2298700"/>
            <a:ext cx="4705177" cy="3873500"/>
            <a:chOff x="4267200" y="1752600"/>
            <a:chExt cx="4550909" cy="3687247"/>
          </a:xfrm>
          <a:solidFill>
            <a:schemeClr val="bg1"/>
          </a:solidFill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43164" r="4947" b="56440"/>
            <a:stretch/>
          </p:blipFill>
          <p:spPr>
            <a:xfrm>
              <a:off x="4267200" y="1752600"/>
              <a:ext cx="4495800" cy="3687247"/>
            </a:xfrm>
            <a:prstGeom prst="rect">
              <a:avLst/>
            </a:prstGeom>
            <a:grpFill/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6427493" y="4807728"/>
              <a:ext cx="2390616" cy="5912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LXP</a:t>
              </a:r>
              <a:endParaRPr lang="en-US" sz="1600" dirty="0">
                <a:solidFill>
                  <a:schemeClr val="tx1"/>
                </a:solidFill>
              </a:endParaRP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Leach/TCO Pool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066072" y="4987118"/>
              <a:ext cx="533399" cy="0"/>
            </a:xfrm>
            <a:prstGeom prst="line">
              <a:avLst/>
            </a:prstGeom>
            <a:grpFill/>
            <a:ln w="63500">
              <a:solidFill>
                <a:srgbClr val="C00000"/>
              </a:solidFill>
              <a:prstDash val="solid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Oval 20"/>
          <p:cNvSpPr/>
          <p:nvPr/>
        </p:nvSpPr>
        <p:spPr bwMode="auto">
          <a:xfrm rot="19779544">
            <a:off x="5519347" y="4932067"/>
            <a:ext cx="753821" cy="414044"/>
          </a:xfrm>
          <a:prstGeom prst="ellipse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Leach XPress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571" y="1113392"/>
            <a:ext cx="6852914" cy="73882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>
            <a:lvl1pPr marL="571500" indent="-571500" algn="l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sz="1200" dirty="0"/>
              <a:t>Overview: TCO project designed to transport up to 1.5 </a:t>
            </a:r>
            <a:r>
              <a:rPr lang="en-US" sz="1200" dirty="0" err="1"/>
              <a:t>Bcf</a:t>
            </a:r>
            <a:r>
              <a:rPr lang="en-US" sz="1200" dirty="0"/>
              <a:t>/d of constrained Marcellus and Utica supply to higher netback value/liquidity points along TCO (Leach and TCO Pool)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525" y="1981200"/>
            <a:ext cx="3724713" cy="4419600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0" tIns="0" rIns="0" bIns="0" anchor="ctr"/>
          <a:lstStyle>
            <a:lvl1pPr marL="571500" lvl="0" indent="-571500" algn="l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sz="1200" dirty="0"/>
              <a:t>Anchor </a:t>
            </a:r>
            <a:r>
              <a:rPr lang="en-US" sz="1200" dirty="0" smtClean="0"/>
              <a:t>Shippers: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0.4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- Kaiser Francis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0.4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- Ascent Resources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0.3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- Range Resources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0.2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- Noble Energy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0.1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- Gulfport Energy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0.1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– Open capacity 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CAPEX: US </a:t>
            </a:r>
            <a:r>
              <a:rPr lang="en-US" sz="1200" dirty="0" smtClean="0">
                <a:solidFill>
                  <a:schemeClr val="bg1"/>
                </a:solidFill>
              </a:rPr>
              <a:t>~$1.4 Billion</a:t>
            </a: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 smtClean="0"/>
              <a:t>Facilities</a:t>
            </a:r>
            <a:r>
              <a:rPr lang="en-US" sz="1200" dirty="0"/>
              <a:t>:</a:t>
            </a:r>
          </a:p>
          <a:p>
            <a:r>
              <a:rPr lang="en-US" sz="1200" dirty="0"/>
              <a:t>~</a:t>
            </a:r>
            <a:r>
              <a:rPr lang="en-US" sz="1200" dirty="0" smtClean="0"/>
              <a:t>130 </a:t>
            </a:r>
            <a:r>
              <a:rPr lang="en-US" sz="1200" dirty="0"/>
              <a:t>mi. 36” greenfield</a:t>
            </a:r>
          </a:p>
          <a:p>
            <a:r>
              <a:rPr lang="en-US" sz="1200" dirty="0"/>
              <a:t>~30 mi. 36” </a:t>
            </a:r>
            <a:r>
              <a:rPr lang="en-US" sz="1200" dirty="0" smtClean="0"/>
              <a:t>looping</a:t>
            </a:r>
            <a:endParaRPr lang="en-US" sz="1200" dirty="0"/>
          </a:p>
          <a:p>
            <a:r>
              <a:rPr lang="en-US" sz="1200" dirty="0" smtClean="0"/>
              <a:t>~</a:t>
            </a:r>
            <a:r>
              <a:rPr lang="en-US" sz="1200" dirty="0"/>
              <a:t>111,000 greenfield HP</a:t>
            </a:r>
          </a:p>
          <a:p>
            <a:r>
              <a:rPr lang="en-US" sz="1200" dirty="0"/>
              <a:t>~33,000 brownfield </a:t>
            </a:r>
            <a:r>
              <a:rPr lang="en-US" sz="1200" dirty="0" smtClean="0"/>
              <a:t>HP</a:t>
            </a:r>
            <a:br>
              <a:rPr lang="en-US" sz="1200" dirty="0" smtClean="0"/>
            </a:b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FERC Status : </a:t>
            </a:r>
          </a:p>
          <a:p>
            <a:r>
              <a:rPr lang="en-US" sz="1200" dirty="0" smtClean="0"/>
              <a:t>FERC </a:t>
            </a:r>
            <a:r>
              <a:rPr lang="en-US" sz="1200" dirty="0"/>
              <a:t>7(c) </a:t>
            </a:r>
            <a:r>
              <a:rPr lang="en-US" sz="1200" dirty="0" smtClean="0"/>
              <a:t>application filed </a:t>
            </a:r>
            <a:r>
              <a:rPr lang="en-US" sz="1200" dirty="0"/>
              <a:t>June </a:t>
            </a:r>
            <a:r>
              <a:rPr lang="en-US" sz="1200" dirty="0" smtClean="0"/>
              <a:t>2015</a:t>
            </a:r>
          </a:p>
          <a:p>
            <a:r>
              <a:rPr lang="en-US" sz="1200" dirty="0" smtClean="0"/>
              <a:t>Rover/LXP Response to FERC July 2016</a:t>
            </a:r>
            <a:br>
              <a:rPr lang="en-US" sz="1200" dirty="0" smtClean="0"/>
            </a:b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In-service Date: November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5322498" y="4028536"/>
            <a:ext cx="828136" cy="931653"/>
          </a:xfrm>
          <a:custGeom>
            <a:avLst/>
            <a:gdLst>
              <a:gd name="connsiteX0" fmla="*/ 828136 w 828136"/>
              <a:gd name="connsiteY0" fmla="*/ 0 h 931653"/>
              <a:gd name="connsiteX1" fmla="*/ 94891 w 828136"/>
              <a:gd name="connsiteY1" fmla="*/ 146649 h 931653"/>
              <a:gd name="connsiteX2" fmla="*/ 0 w 828136"/>
              <a:gd name="connsiteY2" fmla="*/ 293298 h 931653"/>
              <a:gd name="connsiteX3" fmla="*/ 163902 w 828136"/>
              <a:gd name="connsiteY3" fmla="*/ 931653 h 9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136" h="931653">
                <a:moveTo>
                  <a:pt x="828136" y="0"/>
                </a:moveTo>
                <a:lnTo>
                  <a:pt x="94891" y="146649"/>
                </a:lnTo>
                <a:lnTo>
                  <a:pt x="0" y="293298"/>
                </a:lnTo>
                <a:lnTo>
                  <a:pt x="163902" y="931653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382883" y="4097547"/>
            <a:ext cx="785004" cy="845389"/>
          </a:xfrm>
          <a:custGeom>
            <a:avLst/>
            <a:gdLst>
              <a:gd name="connsiteX0" fmla="*/ 785004 w 785004"/>
              <a:gd name="connsiteY0" fmla="*/ 0 h 845389"/>
              <a:gd name="connsiteX1" fmla="*/ 69011 w 785004"/>
              <a:gd name="connsiteY1" fmla="*/ 155276 h 845389"/>
              <a:gd name="connsiteX2" fmla="*/ 0 w 785004"/>
              <a:gd name="connsiteY2" fmla="*/ 301925 h 845389"/>
              <a:gd name="connsiteX3" fmla="*/ 120770 w 785004"/>
              <a:gd name="connsiteY3" fmla="*/ 845389 h 84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004" h="845389">
                <a:moveTo>
                  <a:pt x="785004" y="0"/>
                </a:moveTo>
                <a:lnTo>
                  <a:pt x="69011" y="155276"/>
                </a:lnTo>
                <a:lnTo>
                  <a:pt x="0" y="301925"/>
                </a:lnTo>
                <a:lnTo>
                  <a:pt x="120770" y="845389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719977" y="3709358"/>
            <a:ext cx="845389" cy="1009291"/>
          </a:xfrm>
          <a:custGeom>
            <a:avLst/>
            <a:gdLst>
              <a:gd name="connsiteX0" fmla="*/ 845389 w 845389"/>
              <a:gd name="connsiteY0" fmla="*/ 0 h 1009291"/>
              <a:gd name="connsiteX1" fmla="*/ 43132 w 845389"/>
              <a:gd name="connsiteY1" fmla="*/ 241540 h 1009291"/>
              <a:gd name="connsiteX2" fmla="*/ 0 w 845389"/>
              <a:gd name="connsiteY2" fmla="*/ 327804 h 1009291"/>
              <a:gd name="connsiteX3" fmla="*/ 163902 w 845389"/>
              <a:gd name="connsiteY3" fmla="*/ 1009291 h 100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1009291">
                <a:moveTo>
                  <a:pt x="845389" y="0"/>
                </a:moveTo>
                <a:lnTo>
                  <a:pt x="43132" y="241540"/>
                </a:lnTo>
                <a:lnTo>
                  <a:pt x="0" y="327804"/>
                </a:lnTo>
                <a:lnTo>
                  <a:pt x="163902" y="1009291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575140" y="4343400"/>
            <a:ext cx="787560" cy="762000"/>
          </a:xfrm>
          <a:custGeom>
            <a:avLst/>
            <a:gdLst>
              <a:gd name="connsiteX0" fmla="*/ 787560 w 787560"/>
              <a:gd name="connsiteY0" fmla="*/ 0 h 871268"/>
              <a:gd name="connsiteX1" fmla="*/ 54315 w 787560"/>
              <a:gd name="connsiteY1" fmla="*/ 155276 h 871268"/>
              <a:gd name="connsiteX2" fmla="*/ 62941 w 787560"/>
              <a:gd name="connsiteY2" fmla="*/ 612476 h 871268"/>
              <a:gd name="connsiteX3" fmla="*/ 131952 w 787560"/>
              <a:gd name="connsiteY3" fmla="*/ 871268 h 87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0" h="871268">
                <a:moveTo>
                  <a:pt x="787560" y="0"/>
                </a:moveTo>
                <a:cubicBezTo>
                  <a:pt x="481322" y="26598"/>
                  <a:pt x="175085" y="53197"/>
                  <a:pt x="54315" y="155276"/>
                </a:cubicBezTo>
                <a:cubicBezTo>
                  <a:pt x="-66455" y="257355"/>
                  <a:pt x="50002" y="493144"/>
                  <a:pt x="62941" y="612476"/>
                </a:cubicBezTo>
                <a:cubicBezTo>
                  <a:pt x="75880" y="731808"/>
                  <a:pt x="131952" y="871268"/>
                  <a:pt x="131952" y="871268"/>
                </a:cubicBezTo>
              </a:path>
            </a:pathLst>
          </a:custGeom>
          <a:noFill/>
          <a:ln w="66675" cap="rnd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452680" y="5696602"/>
            <a:ext cx="582253" cy="310896"/>
          </a:xfrm>
          <a:prstGeom prst="ellipse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0DD3-FFC2-4C57-89E1-1850BB9C9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Rayne </a:t>
            </a:r>
            <a:r>
              <a:rPr lang="en-US" dirty="0" err="1" smtClean="0"/>
              <a:t>XPress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571" y="1113392"/>
            <a:ext cx="6852914" cy="73882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>
            <a:lvl1pPr marL="571500" indent="-571500" algn="l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sz="1200" dirty="0"/>
              <a:t>Overview: CGT project designed to transport up to 1.1 </a:t>
            </a:r>
            <a:r>
              <a:rPr lang="en-US" sz="1200" dirty="0" err="1"/>
              <a:t>Bcf</a:t>
            </a:r>
            <a:r>
              <a:rPr lang="en-US" sz="1200" dirty="0"/>
              <a:t>/d of Leach </a:t>
            </a:r>
            <a:r>
              <a:rPr lang="en-US" sz="1200" dirty="0" err="1"/>
              <a:t>XPress</a:t>
            </a:r>
            <a:r>
              <a:rPr lang="en-US" sz="1200" dirty="0"/>
              <a:t> and TETCO (via Adair interconnect) Marcellus/Utica supply to higher netback value/liquidity points along CGT (ML Pool and Gulf Coast)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639" y="1960834"/>
            <a:ext cx="3704361" cy="4058966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0" tIns="0" rIns="0" bIns="0" anchor="ctr"/>
          <a:lstStyle>
            <a:lvl1pPr marL="571500" lvl="0" indent="-571500" algn="l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sz="1200" dirty="0" smtClean="0"/>
              <a:t>Anchor Shippers: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0.4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- Kaiser Francis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0.4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- Range Resources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0.2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- Noble Energy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0.1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- Gulfport </a:t>
            </a:r>
            <a:r>
              <a:rPr lang="en-US" sz="1200" dirty="0" smtClean="0">
                <a:solidFill>
                  <a:schemeClr val="bg1"/>
                </a:solidFill>
              </a:rPr>
              <a:t>Energy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/>
              <a:t>CAPEX: </a:t>
            </a:r>
            <a:r>
              <a:rPr lang="en-US" sz="1200" dirty="0">
                <a:solidFill>
                  <a:schemeClr val="bg1"/>
                </a:solidFill>
              </a:rPr>
              <a:t>US </a:t>
            </a:r>
            <a:r>
              <a:rPr lang="en-US" sz="1200" dirty="0" smtClean="0">
                <a:solidFill>
                  <a:schemeClr val="bg1"/>
                </a:solidFill>
              </a:rPr>
              <a:t>~$400 </a:t>
            </a:r>
            <a:r>
              <a:rPr lang="en-US" sz="1200" dirty="0">
                <a:solidFill>
                  <a:schemeClr val="bg1"/>
                </a:solidFill>
              </a:rPr>
              <a:t>M</a:t>
            </a:r>
            <a:r>
              <a:rPr lang="en-US" sz="1200" dirty="0" smtClean="0">
                <a:solidFill>
                  <a:schemeClr val="bg1"/>
                </a:solidFill>
              </a:rPr>
              <a:t>illion</a:t>
            </a: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 smtClean="0"/>
              <a:t>Facilities</a:t>
            </a:r>
            <a:r>
              <a:rPr lang="en-US" sz="1200" dirty="0"/>
              <a:t>:</a:t>
            </a:r>
          </a:p>
          <a:p>
            <a:r>
              <a:rPr lang="en-US" sz="1200" dirty="0"/>
              <a:t>Bi-directional CS </a:t>
            </a:r>
            <a:r>
              <a:rPr lang="en-US" sz="1200" dirty="0" smtClean="0"/>
              <a:t>modifications </a:t>
            </a:r>
            <a:r>
              <a:rPr lang="en-US" sz="1200" dirty="0"/>
              <a:t>along </a:t>
            </a:r>
            <a:r>
              <a:rPr lang="en-US" sz="1200" dirty="0" smtClean="0"/>
              <a:t>Columbia Gulf system</a:t>
            </a:r>
            <a:endParaRPr lang="en-US" sz="1200" dirty="0"/>
          </a:p>
          <a:p>
            <a:r>
              <a:rPr lang="en-US" sz="1200" dirty="0" smtClean="0"/>
              <a:t>~</a:t>
            </a:r>
            <a:r>
              <a:rPr lang="en-US" sz="1200" dirty="0"/>
              <a:t>52,000 greenfield HP</a:t>
            </a:r>
          </a:p>
          <a:p>
            <a:r>
              <a:rPr lang="en-US" sz="1200" dirty="0"/>
              <a:t>~27,000 replacement </a:t>
            </a:r>
            <a:r>
              <a:rPr lang="en-US" sz="1200" dirty="0" smtClean="0"/>
              <a:t>HP</a:t>
            </a:r>
          </a:p>
          <a:p>
            <a:r>
              <a:rPr lang="en-US" sz="1200" dirty="0" smtClean="0"/>
              <a:t>~4 miles of 30” pipe replacement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FERC </a:t>
            </a:r>
            <a:r>
              <a:rPr lang="en-US" sz="1200" dirty="0"/>
              <a:t>Status : </a:t>
            </a:r>
          </a:p>
          <a:p>
            <a:r>
              <a:rPr lang="en-US" sz="1200" dirty="0"/>
              <a:t>FERC </a:t>
            </a:r>
            <a:r>
              <a:rPr lang="en-US" sz="1200" dirty="0" smtClean="0"/>
              <a:t>7(c) application filed July 2015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In-service Date: November 2017</a:t>
            </a:r>
            <a:endParaRPr lang="en-US" sz="12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12" t="30790" r="40483" b="114"/>
          <a:stretch/>
        </p:blipFill>
        <p:spPr>
          <a:xfrm>
            <a:off x="4192437" y="1992463"/>
            <a:ext cx="3657600" cy="4347614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7" name="Freeform 6"/>
          <p:cNvSpPr/>
          <p:nvPr/>
        </p:nvSpPr>
        <p:spPr bwMode="auto">
          <a:xfrm>
            <a:off x="4631013" y="2122098"/>
            <a:ext cx="2986112" cy="3493698"/>
          </a:xfrm>
          <a:custGeom>
            <a:avLst/>
            <a:gdLst>
              <a:gd name="connsiteX0" fmla="*/ 2986112 w 2986112"/>
              <a:gd name="connsiteY0" fmla="*/ 0 h 3493698"/>
              <a:gd name="connsiteX1" fmla="*/ 1890557 w 2986112"/>
              <a:gd name="connsiteY1" fmla="*/ 629728 h 3493698"/>
              <a:gd name="connsiteX2" fmla="*/ 786376 w 2986112"/>
              <a:gd name="connsiteY2" fmla="*/ 1871932 h 3493698"/>
              <a:gd name="connsiteX3" fmla="*/ 432693 w 2986112"/>
              <a:gd name="connsiteY3" fmla="*/ 2199736 h 3493698"/>
              <a:gd name="connsiteX4" fmla="*/ 87636 w 2986112"/>
              <a:gd name="connsiteY4" fmla="*/ 2734574 h 3493698"/>
              <a:gd name="connsiteX5" fmla="*/ 1372 w 2986112"/>
              <a:gd name="connsiteY5" fmla="*/ 2915728 h 3493698"/>
              <a:gd name="connsiteX6" fmla="*/ 35878 w 2986112"/>
              <a:gd name="connsiteY6" fmla="*/ 3493698 h 349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112" h="3493698">
                <a:moveTo>
                  <a:pt x="2986112" y="0"/>
                </a:moveTo>
                <a:cubicBezTo>
                  <a:pt x="2621646" y="158869"/>
                  <a:pt x="2257180" y="317739"/>
                  <a:pt x="1890557" y="629728"/>
                </a:cubicBezTo>
                <a:cubicBezTo>
                  <a:pt x="1523934" y="941717"/>
                  <a:pt x="1029353" y="1610264"/>
                  <a:pt x="786376" y="1871932"/>
                </a:cubicBezTo>
                <a:cubicBezTo>
                  <a:pt x="543399" y="2133600"/>
                  <a:pt x="549150" y="2055962"/>
                  <a:pt x="432693" y="2199736"/>
                </a:cubicBezTo>
                <a:cubicBezTo>
                  <a:pt x="316236" y="2343510"/>
                  <a:pt x="159523" y="2615242"/>
                  <a:pt x="87636" y="2734574"/>
                </a:cubicBezTo>
                <a:cubicBezTo>
                  <a:pt x="15749" y="2853906"/>
                  <a:pt x="9998" y="2789207"/>
                  <a:pt x="1372" y="2915728"/>
                </a:cubicBezTo>
                <a:cubicBezTo>
                  <a:pt x="-7254" y="3042249"/>
                  <a:pt x="27252" y="3397370"/>
                  <a:pt x="35878" y="3493698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908430" y="2199736"/>
            <a:ext cx="2527540" cy="2165230"/>
          </a:xfrm>
          <a:custGeom>
            <a:avLst/>
            <a:gdLst>
              <a:gd name="connsiteX0" fmla="*/ 2527540 w 2527540"/>
              <a:gd name="connsiteY0" fmla="*/ 0 h 2165230"/>
              <a:gd name="connsiteX1" fmla="*/ 1664898 w 2527540"/>
              <a:gd name="connsiteY1" fmla="*/ 508958 h 2165230"/>
              <a:gd name="connsiteX2" fmla="*/ 224287 w 2527540"/>
              <a:gd name="connsiteY2" fmla="*/ 1984075 h 2165230"/>
              <a:gd name="connsiteX3" fmla="*/ 0 w 2527540"/>
              <a:gd name="connsiteY3" fmla="*/ 2165230 h 2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540" h="2165230">
                <a:moveTo>
                  <a:pt x="2527540" y="0"/>
                </a:moveTo>
                <a:cubicBezTo>
                  <a:pt x="2288156" y="89139"/>
                  <a:pt x="2048773" y="178279"/>
                  <a:pt x="1664898" y="508958"/>
                </a:cubicBezTo>
                <a:cubicBezTo>
                  <a:pt x="1281022" y="839637"/>
                  <a:pt x="501770" y="1708030"/>
                  <a:pt x="224287" y="1984075"/>
                </a:cubicBezTo>
                <a:cubicBezTo>
                  <a:pt x="-53196" y="2260120"/>
                  <a:pt x="80513" y="2057400"/>
                  <a:pt x="0" y="216523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447178" y="2225615"/>
            <a:ext cx="2971539" cy="3364302"/>
          </a:xfrm>
          <a:custGeom>
            <a:avLst/>
            <a:gdLst>
              <a:gd name="connsiteX0" fmla="*/ 2971539 w 2971539"/>
              <a:gd name="connsiteY0" fmla="*/ 0 h 3364302"/>
              <a:gd name="connsiteX1" fmla="*/ 2307305 w 2971539"/>
              <a:gd name="connsiteY1" fmla="*/ 370936 h 3364302"/>
              <a:gd name="connsiteX2" fmla="*/ 1910490 w 2971539"/>
              <a:gd name="connsiteY2" fmla="*/ 638355 h 3364302"/>
              <a:gd name="connsiteX3" fmla="*/ 1065101 w 2971539"/>
              <a:gd name="connsiteY3" fmla="*/ 1526876 h 3364302"/>
              <a:gd name="connsiteX4" fmla="*/ 737297 w 2971539"/>
              <a:gd name="connsiteY4" fmla="*/ 1906438 h 3364302"/>
              <a:gd name="connsiteX5" fmla="*/ 478505 w 2971539"/>
              <a:gd name="connsiteY5" fmla="*/ 2113472 h 3364302"/>
              <a:gd name="connsiteX6" fmla="*/ 29931 w 2971539"/>
              <a:gd name="connsiteY6" fmla="*/ 2751827 h 3364302"/>
              <a:gd name="connsiteX7" fmla="*/ 38558 w 2971539"/>
              <a:gd name="connsiteY7" fmla="*/ 3364302 h 33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1539" h="3364302">
                <a:moveTo>
                  <a:pt x="2971539" y="0"/>
                </a:moveTo>
                <a:cubicBezTo>
                  <a:pt x="2727842" y="132272"/>
                  <a:pt x="2484146" y="264544"/>
                  <a:pt x="2307305" y="370936"/>
                </a:cubicBezTo>
                <a:cubicBezTo>
                  <a:pt x="2130464" y="477328"/>
                  <a:pt x="2117524" y="445698"/>
                  <a:pt x="1910490" y="638355"/>
                </a:cubicBezTo>
                <a:cubicBezTo>
                  <a:pt x="1703456" y="831012"/>
                  <a:pt x="1260633" y="1315529"/>
                  <a:pt x="1065101" y="1526876"/>
                </a:cubicBezTo>
                <a:cubicBezTo>
                  <a:pt x="869569" y="1738223"/>
                  <a:pt x="835063" y="1808672"/>
                  <a:pt x="737297" y="1906438"/>
                </a:cubicBezTo>
                <a:cubicBezTo>
                  <a:pt x="639531" y="2004204"/>
                  <a:pt x="596399" y="1972574"/>
                  <a:pt x="478505" y="2113472"/>
                </a:cubicBezTo>
                <a:cubicBezTo>
                  <a:pt x="360611" y="2254370"/>
                  <a:pt x="103255" y="2543355"/>
                  <a:pt x="29931" y="2751827"/>
                </a:cubicBezTo>
                <a:cubicBezTo>
                  <a:pt x="-43393" y="2960299"/>
                  <a:pt x="41433" y="3257910"/>
                  <a:pt x="38558" y="336430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572000" y="2216989"/>
            <a:ext cx="2898475" cy="3492370"/>
          </a:xfrm>
          <a:custGeom>
            <a:avLst/>
            <a:gdLst>
              <a:gd name="connsiteX0" fmla="*/ 2929635 w 2929635"/>
              <a:gd name="connsiteY0" fmla="*/ 0 h 3398807"/>
              <a:gd name="connsiteX1" fmla="*/ 2481062 w 2929635"/>
              <a:gd name="connsiteY1" fmla="*/ 293298 h 3398807"/>
              <a:gd name="connsiteX2" fmla="*/ 1937598 w 2929635"/>
              <a:gd name="connsiteY2" fmla="*/ 612475 h 3398807"/>
              <a:gd name="connsiteX3" fmla="*/ 617756 w 2929635"/>
              <a:gd name="connsiteY3" fmla="*/ 2001328 h 3398807"/>
              <a:gd name="connsiteX4" fmla="*/ 57039 w 2929635"/>
              <a:gd name="connsiteY4" fmla="*/ 2665562 h 3398807"/>
              <a:gd name="connsiteX5" fmla="*/ 13907 w 2929635"/>
              <a:gd name="connsiteY5" fmla="*/ 3398807 h 339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9635" h="3398807">
                <a:moveTo>
                  <a:pt x="2929635" y="0"/>
                </a:moveTo>
                <a:cubicBezTo>
                  <a:pt x="2788018" y="95609"/>
                  <a:pt x="2646401" y="191219"/>
                  <a:pt x="2481062" y="293298"/>
                </a:cubicBezTo>
                <a:cubicBezTo>
                  <a:pt x="2315722" y="395377"/>
                  <a:pt x="2248149" y="327803"/>
                  <a:pt x="1937598" y="612475"/>
                </a:cubicBezTo>
                <a:cubicBezTo>
                  <a:pt x="1627047" y="897147"/>
                  <a:pt x="931182" y="1659147"/>
                  <a:pt x="617756" y="2001328"/>
                </a:cubicBezTo>
                <a:cubicBezTo>
                  <a:pt x="304330" y="2343509"/>
                  <a:pt x="157680" y="2432649"/>
                  <a:pt x="57039" y="2665562"/>
                </a:cubicBezTo>
                <a:cubicBezTo>
                  <a:pt x="-43602" y="2898475"/>
                  <a:pt x="21096" y="3279475"/>
                  <a:pt x="13907" y="3398807"/>
                </a:cubicBezTo>
              </a:path>
            </a:pathLst>
          </a:custGeom>
          <a:noFill/>
          <a:ln w="60325" cap="rnd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435970" y="2013131"/>
            <a:ext cx="489535" cy="310896"/>
          </a:xfrm>
          <a:prstGeom prst="ellipse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78" y="5598543"/>
            <a:ext cx="1965371" cy="621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RXP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Leach/TCO Pool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468132" y="5917920"/>
            <a:ext cx="374147" cy="225056"/>
          </a:xfrm>
          <a:prstGeom prst="ellipse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536708" y="5791200"/>
            <a:ext cx="551480" cy="0"/>
          </a:xfrm>
          <a:prstGeom prst="line">
            <a:avLst/>
          </a:prstGeom>
          <a:solidFill>
            <a:schemeClr val="bg1"/>
          </a:solidFill>
          <a:ln w="63500">
            <a:solidFill>
              <a:srgbClr val="C00000"/>
            </a:solidFill>
            <a:prstDash val="solid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0DD3-FFC2-4C57-89E1-1850BB9C96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044696" y="1912549"/>
            <a:ext cx="4953000" cy="4062221"/>
            <a:chOff x="4267200" y="1752600"/>
            <a:chExt cx="4495800" cy="36872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43164" r="4947" b="56440"/>
            <a:stretch/>
          </p:blipFill>
          <p:spPr>
            <a:xfrm>
              <a:off x="4267200" y="1752600"/>
              <a:ext cx="4495800" cy="3687247"/>
            </a:xfrm>
            <a:prstGeom prst="rect">
              <a:avLst/>
            </a:prstGeom>
            <a:solidFill>
              <a:schemeClr val="bg1"/>
            </a:solidFill>
            <a:effectLst/>
          </p:spPr>
        </p:pic>
        <p:sp>
          <p:nvSpPr>
            <p:cNvPr id="12" name="Freeform 11"/>
            <p:cNvSpPr/>
            <p:nvPr/>
          </p:nvSpPr>
          <p:spPr>
            <a:xfrm>
              <a:off x="5956300" y="4076700"/>
              <a:ext cx="584200" cy="177800"/>
            </a:xfrm>
            <a:custGeom>
              <a:avLst/>
              <a:gdLst>
                <a:gd name="connsiteX0" fmla="*/ 584200 w 584200"/>
                <a:gd name="connsiteY0" fmla="*/ 0 h 177800"/>
                <a:gd name="connsiteX1" fmla="*/ 381000 w 584200"/>
                <a:gd name="connsiteY1" fmla="*/ 12700 h 177800"/>
                <a:gd name="connsiteX2" fmla="*/ 304800 w 584200"/>
                <a:gd name="connsiteY2" fmla="*/ 38100 h 177800"/>
                <a:gd name="connsiteX3" fmla="*/ 190500 w 584200"/>
                <a:gd name="connsiteY3" fmla="*/ 76200 h 177800"/>
                <a:gd name="connsiteX4" fmla="*/ 76200 w 584200"/>
                <a:gd name="connsiteY4" fmla="*/ 139700 h 177800"/>
                <a:gd name="connsiteX5" fmla="*/ 38100 w 584200"/>
                <a:gd name="connsiteY5" fmla="*/ 165100 h 177800"/>
                <a:gd name="connsiteX6" fmla="*/ 0 w 584200"/>
                <a:gd name="connsiteY6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200" h="177800">
                  <a:moveTo>
                    <a:pt x="584200" y="0"/>
                  </a:moveTo>
                  <a:cubicBezTo>
                    <a:pt x="516467" y="4233"/>
                    <a:pt x="448243" y="3530"/>
                    <a:pt x="381000" y="12700"/>
                  </a:cubicBezTo>
                  <a:cubicBezTo>
                    <a:pt x="354472" y="16318"/>
                    <a:pt x="330200" y="29633"/>
                    <a:pt x="304800" y="38100"/>
                  </a:cubicBezTo>
                  <a:lnTo>
                    <a:pt x="190500" y="76200"/>
                  </a:lnTo>
                  <a:cubicBezTo>
                    <a:pt x="123440" y="98553"/>
                    <a:pt x="163539" y="81474"/>
                    <a:pt x="76200" y="139700"/>
                  </a:cubicBezTo>
                  <a:cubicBezTo>
                    <a:pt x="63500" y="148167"/>
                    <a:pt x="52580" y="160273"/>
                    <a:pt x="38100" y="165100"/>
                  </a:cubicBezTo>
                  <a:lnTo>
                    <a:pt x="0" y="177800"/>
                  </a:lnTo>
                </a:path>
              </a:pathLst>
            </a:custGeom>
            <a:noFill/>
            <a:ln w="63500">
              <a:solidFill>
                <a:srgbClr val="00B050"/>
              </a:solidFill>
              <a:prstDash val="solid"/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5257800" y="4856302"/>
            <a:ext cx="464564" cy="279443"/>
          </a:xfrm>
          <a:prstGeom prst="ellipse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Mountaineer </a:t>
            </a:r>
            <a:r>
              <a:rPr lang="en-US" dirty="0" err="1" smtClean="0"/>
              <a:t>XPress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570" y="1113392"/>
            <a:ext cx="7166429" cy="73882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>
            <a:lvl1pPr marL="571500" indent="-571500" algn="l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sz="1200" dirty="0"/>
              <a:t>Overview: TCO project designed to transport up to 2.7 </a:t>
            </a:r>
            <a:r>
              <a:rPr lang="en-US" sz="1200" dirty="0" err="1"/>
              <a:t>Bcf</a:t>
            </a:r>
            <a:r>
              <a:rPr lang="en-US" sz="1200" dirty="0"/>
              <a:t>/d of constrained Marcellus/Utica supply to higher netback value/liquidity points along TCO (Leach and TCO Pool)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875" y="1912549"/>
            <a:ext cx="3585029" cy="4640651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0" tIns="0" rIns="0" bIns="0" anchor="ctr"/>
          <a:lstStyle>
            <a:lvl1pPr marL="571500" lvl="0" indent="-571500" algn="l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sz="1200" dirty="0" smtClean="0"/>
              <a:t>Anchor Shippers (Confidential):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2.6 </a:t>
            </a:r>
            <a:r>
              <a:rPr lang="en-US" sz="1200" dirty="0" err="1"/>
              <a:t>Bcf</a:t>
            </a:r>
            <a:r>
              <a:rPr lang="en-US" sz="1200" dirty="0"/>
              <a:t>/d </a:t>
            </a:r>
            <a:r>
              <a:rPr lang="en-US" sz="1200" dirty="0" smtClean="0"/>
              <a:t>– </a:t>
            </a:r>
            <a:r>
              <a:rPr lang="en-US" sz="1200" dirty="0"/>
              <a:t>B</a:t>
            </a:r>
            <a:r>
              <a:rPr lang="en-US" sz="1200" dirty="0" smtClean="0"/>
              <a:t>inding Precedent Agreements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0.1 </a:t>
            </a:r>
            <a:r>
              <a:rPr lang="en-US" sz="1200" dirty="0" err="1"/>
              <a:t>Bcf</a:t>
            </a:r>
            <a:r>
              <a:rPr lang="en-US" sz="1200" dirty="0"/>
              <a:t>/d </a:t>
            </a:r>
            <a:r>
              <a:rPr lang="en-US" sz="1200" dirty="0" smtClean="0"/>
              <a:t>– </a:t>
            </a:r>
            <a:r>
              <a:rPr lang="en-US" sz="1200" dirty="0"/>
              <a:t>Open </a:t>
            </a:r>
            <a:r>
              <a:rPr lang="en-US" sz="1200" dirty="0" smtClean="0"/>
              <a:t>capacity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CAPEX: </a:t>
            </a:r>
            <a:r>
              <a:rPr lang="en-US" sz="1200" dirty="0" smtClean="0">
                <a:solidFill>
                  <a:schemeClr val="bg1"/>
                </a:solidFill>
              </a:rPr>
              <a:t>US </a:t>
            </a:r>
            <a:r>
              <a:rPr lang="en-US" sz="1200" dirty="0" smtClean="0">
                <a:solidFill>
                  <a:schemeClr val="bg1"/>
                </a:solidFill>
              </a:rPr>
              <a:t>~$2 Billion</a:t>
            </a: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Facilities</a:t>
            </a:r>
            <a:r>
              <a:rPr lang="en-US" sz="1200" dirty="0"/>
              <a:t>:</a:t>
            </a:r>
          </a:p>
          <a:p>
            <a:r>
              <a:rPr lang="en-US" sz="1200" dirty="0"/>
              <a:t>~164 </a:t>
            </a:r>
            <a:r>
              <a:rPr lang="en-US" sz="1200" dirty="0" smtClean="0"/>
              <a:t>miles </a:t>
            </a:r>
            <a:r>
              <a:rPr lang="en-US" sz="1200" dirty="0"/>
              <a:t>of 36” </a:t>
            </a:r>
            <a:r>
              <a:rPr lang="en-US" sz="1200" dirty="0" smtClean="0"/>
              <a:t>greenfield </a:t>
            </a:r>
            <a:r>
              <a:rPr lang="en-US" sz="1200" dirty="0"/>
              <a:t>pipeline </a:t>
            </a:r>
          </a:p>
          <a:p>
            <a:r>
              <a:rPr lang="en-US" sz="1200" dirty="0" smtClean="0"/>
              <a:t>~7 miles of 24” lateral pipeline </a:t>
            </a:r>
          </a:p>
          <a:p>
            <a:r>
              <a:rPr lang="en-US" sz="1200" dirty="0" smtClean="0"/>
              <a:t>~131,000 HP Greenfield HP</a:t>
            </a:r>
          </a:p>
          <a:p>
            <a:r>
              <a:rPr lang="en-US" sz="1200" dirty="0" smtClean="0"/>
              <a:t>~70,000 HP Brownfield HP</a:t>
            </a:r>
            <a:br>
              <a:rPr lang="en-US" sz="1200" dirty="0" smtClean="0"/>
            </a:b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FERC </a:t>
            </a:r>
            <a:r>
              <a:rPr lang="en-US" sz="1200" dirty="0"/>
              <a:t>Status : </a:t>
            </a:r>
            <a:endParaRPr lang="en-US" sz="1200" dirty="0" smtClean="0"/>
          </a:p>
          <a:p>
            <a:r>
              <a:rPr lang="en-US" sz="1200" dirty="0" smtClean="0"/>
              <a:t>7(c) application Filed April 2016</a:t>
            </a:r>
            <a:br>
              <a:rPr lang="en-US" sz="1200" dirty="0" smtClean="0"/>
            </a:br>
            <a:endParaRPr lang="en-US" sz="1200" dirty="0" smtClean="0"/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In-service Date</a:t>
            </a:r>
          </a:p>
          <a:p>
            <a:r>
              <a:rPr lang="en-US" sz="1200" dirty="0">
                <a:solidFill>
                  <a:schemeClr val="bg1"/>
                </a:solidFill>
              </a:rPr>
              <a:t>June </a:t>
            </a:r>
            <a:r>
              <a:rPr lang="en-US" sz="1200" dirty="0" smtClean="0">
                <a:solidFill>
                  <a:schemeClr val="bg1"/>
                </a:solidFill>
              </a:rPr>
              <a:t>2018(</a:t>
            </a:r>
            <a:r>
              <a:rPr lang="en-US" sz="1200" dirty="0">
                <a:solidFill>
                  <a:schemeClr val="bg1"/>
                </a:solidFill>
              </a:rPr>
              <a:t>0.5 </a:t>
            </a:r>
            <a:r>
              <a:rPr lang="en-US" sz="1200" dirty="0" err="1" smtClean="0">
                <a:solidFill>
                  <a:schemeClr val="bg1"/>
                </a:solidFill>
              </a:rPr>
              <a:t>Bcf</a:t>
            </a:r>
            <a:r>
              <a:rPr lang="en-US" sz="1200" dirty="0" smtClean="0">
                <a:solidFill>
                  <a:schemeClr val="bg1"/>
                </a:solidFill>
              </a:rPr>
              <a:t>/d WB capacity)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November 2018(2.2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</a:t>
            </a:r>
            <a:r>
              <a:rPr lang="en-US" sz="1200" dirty="0" smtClean="0">
                <a:solidFill>
                  <a:schemeClr val="bg1"/>
                </a:solidFill>
              </a:rPr>
              <a:t>Header capacity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endParaRPr lang="en-US" sz="1200" dirty="0"/>
          </a:p>
          <a:p>
            <a:pPr marL="0" indent="0">
              <a:buNone/>
            </a:pPr>
            <a:endParaRPr lang="en-US" sz="1000" dirty="0"/>
          </a:p>
          <a:p>
            <a:endParaRPr lang="en-US" sz="1000" dirty="0"/>
          </a:p>
        </p:txBody>
      </p:sp>
      <p:sp>
        <p:nvSpPr>
          <p:cNvPr id="2" name="Freeform 1"/>
          <p:cNvSpPr/>
          <p:nvPr/>
        </p:nvSpPr>
        <p:spPr bwMode="auto">
          <a:xfrm>
            <a:off x="5443606" y="4050792"/>
            <a:ext cx="609722" cy="945232"/>
          </a:xfrm>
          <a:custGeom>
            <a:avLst/>
            <a:gdLst>
              <a:gd name="connsiteX0" fmla="*/ 521208 w 521208"/>
              <a:gd name="connsiteY0" fmla="*/ 0 h 905256"/>
              <a:gd name="connsiteX1" fmla="*/ 301752 w 521208"/>
              <a:gd name="connsiteY1" fmla="*/ 667512 h 905256"/>
              <a:gd name="connsiteX2" fmla="*/ 0 w 521208"/>
              <a:gd name="connsiteY2" fmla="*/ 905256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208" h="905256">
                <a:moveTo>
                  <a:pt x="521208" y="0"/>
                </a:moveTo>
                <a:cubicBezTo>
                  <a:pt x="454914" y="258318"/>
                  <a:pt x="388620" y="516636"/>
                  <a:pt x="301752" y="667512"/>
                </a:cubicBezTo>
                <a:cubicBezTo>
                  <a:pt x="214884" y="818388"/>
                  <a:pt x="115824" y="847344"/>
                  <a:pt x="0" y="905256"/>
                </a:cubicBezTo>
              </a:path>
            </a:pathLst>
          </a:custGeom>
          <a:noFill/>
          <a:ln w="66675" cap="rnd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88900" dist="35921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2325" y="5257800"/>
            <a:ext cx="1965371" cy="6864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MXP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Leach/TCO Pool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534400" y="5601045"/>
            <a:ext cx="374147" cy="225056"/>
          </a:xfrm>
          <a:prstGeom prst="ellipse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20000" y="5486400"/>
            <a:ext cx="587643" cy="0"/>
          </a:xfrm>
          <a:prstGeom prst="line">
            <a:avLst/>
          </a:prstGeom>
          <a:noFill/>
          <a:ln w="63500">
            <a:solidFill>
              <a:srgbClr val="00B050"/>
            </a:solidFill>
            <a:prstDash val="solid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0DD3-FFC2-4C57-89E1-1850BB9C96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</a:t>
            </a:r>
            <a:r>
              <a:rPr lang="en-US" dirty="0" err="1" smtClean="0"/>
              <a:t>XPress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666" y="1113392"/>
            <a:ext cx="7327954" cy="73882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>
            <a:lvl1pPr marL="571500" indent="-571500" algn="l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sz="1200" dirty="0"/>
              <a:t>Overview: CGT project to transport up to 0.9 </a:t>
            </a:r>
            <a:r>
              <a:rPr lang="en-US" sz="1200" dirty="0" err="1"/>
              <a:t>Bcf</a:t>
            </a:r>
            <a:r>
              <a:rPr lang="en-US" sz="1200" dirty="0"/>
              <a:t>/d of Mountaineer </a:t>
            </a:r>
            <a:r>
              <a:rPr lang="en-US" sz="1200" dirty="0" err="1"/>
              <a:t>XPress</a:t>
            </a:r>
            <a:r>
              <a:rPr lang="en-US" sz="1200" dirty="0"/>
              <a:t> Marcellus and Utica supply to higher netback value/liquidity points along CGT (ML Pool and Gulf Coast)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665" y="2087122"/>
            <a:ext cx="3737429" cy="3497193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0" tIns="0" rIns="0" bIns="0" anchor="ctr"/>
          <a:lstStyle>
            <a:lvl1pPr marL="571500" lvl="0" indent="-571500" algn="l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sz="1200" dirty="0"/>
              <a:t>Anchor </a:t>
            </a:r>
            <a:r>
              <a:rPr lang="en-US" sz="1200" dirty="0" smtClean="0"/>
              <a:t>Shippers (Confidential):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0.9 </a:t>
            </a:r>
            <a:r>
              <a:rPr lang="en-US" sz="1200" dirty="0" err="1"/>
              <a:t>Bcf</a:t>
            </a:r>
            <a:r>
              <a:rPr lang="en-US" sz="1200" dirty="0"/>
              <a:t>/d – </a:t>
            </a:r>
            <a:r>
              <a:rPr lang="en-US" sz="1200" dirty="0" smtClean="0"/>
              <a:t>Binding Precedent Agreements</a:t>
            </a: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CAPEX: </a:t>
            </a:r>
            <a:r>
              <a:rPr lang="en-US" sz="1200" dirty="0">
                <a:solidFill>
                  <a:schemeClr val="bg1"/>
                </a:solidFill>
              </a:rPr>
              <a:t>US </a:t>
            </a:r>
            <a:r>
              <a:rPr lang="en-US" sz="1200" dirty="0" smtClean="0">
                <a:solidFill>
                  <a:schemeClr val="bg1"/>
                </a:solidFill>
              </a:rPr>
              <a:t>~$700 Million</a:t>
            </a: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Facilities</a:t>
            </a:r>
            <a:r>
              <a:rPr lang="en-US" sz="1200" dirty="0"/>
              <a:t>:</a:t>
            </a:r>
          </a:p>
          <a:p>
            <a:r>
              <a:rPr lang="en-US" sz="1200" dirty="0"/>
              <a:t>~254,000 greenfield HP (7 midpoint CS)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FERC </a:t>
            </a:r>
            <a:r>
              <a:rPr lang="en-US" sz="1200" dirty="0"/>
              <a:t>Status : </a:t>
            </a:r>
            <a:endParaRPr lang="en-US" sz="1200" dirty="0" smtClean="0"/>
          </a:p>
          <a:p>
            <a:r>
              <a:rPr lang="en-US" sz="1200" dirty="0" smtClean="0"/>
              <a:t>7(c</a:t>
            </a:r>
            <a:r>
              <a:rPr lang="en-US" sz="1200" dirty="0"/>
              <a:t>) application filed April </a:t>
            </a:r>
            <a:r>
              <a:rPr lang="en-US" sz="1200" dirty="0" smtClean="0"/>
              <a:t>2016</a:t>
            </a:r>
            <a:endParaRPr lang="en-US" sz="1200" dirty="0"/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In-service Date: November 2018</a:t>
            </a:r>
            <a:endParaRPr lang="en-US" sz="12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4191000" y="1960833"/>
            <a:ext cx="3657600" cy="4347614"/>
            <a:chOff x="628050" y="-372605"/>
            <a:chExt cx="5138368" cy="58487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12" t="30790" r="40483" b="114"/>
            <a:stretch/>
          </p:blipFill>
          <p:spPr>
            <a:xfrm>
              <a:off x="628050" y="-372605"/>
              <a:ext cx="5138368" cy="5848769"/>
            </a:xfrm>
            <a:prstGeom prst="rect">
              <a:avLst/>
            </a:prstGeom>
            <a:solidFill>
              <a:schemeClr val="bg1"/>
            </a:solidFill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2661987" y="4267769"/>
              <a:ext cx="3020282" cy="820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GXP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Leach/TCO </a:t>
              </a:r>
              <a:r>
                <a:rPr lang="en-US" sz="1400" dirty="0" smtClean="0">
                  <a:solidFill>
                    <a:schemeClr val="tx1"/>
                  </a:solidFill>
                </a:rPr>
                <a:t>Pool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837015" y="4502002"/>
              <a:ext cx="533399" cy="0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prstDash val="solid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Freeform 5"/>
          <p:cNvSpPr/>
          <p:nvPr/>
        </p:nvSpPr>
        <p:spPr bwMode="auto">
          <a:xfrm>
            <a:off x="4586276" y="2102362"/>
            <a:ext cx="2980440" cy="3538728"/>
          </a:xfrm>
          <a:custGeom>
            <a:avLst/>
            <a:gdLst>
              <a:gd name="connsiteX0" fmla="*/ 2980440 w 2980440"/>
              <a:gd name="connsiteY0" fmla="*/ 0 h 3538728"/>
              <a:gd name="connsiteX1" fmla="*/ 2605536 w 2980440"/>
              <a:gd name="connsiteY1" fmla="*/ 274320 h 3538728"/>
              <a:gd name="connsiteX2" fmla="*/ 1992888 w 2980440"/>
              <a:gd name="connsiteY2" fmla="*/ 612648 h 3538728"/>
              <a:gd name="connsiteX3" fmla="*/ 657864 w 2980440"/>
              <a:gd name="connsiteY3" fmla="*/ 2039112 h 3538728"/>
              <a:gd name="connsiteX4" fmla="*/ 63504 w 2980440"/>
              <a:gd name="connsiteY4" fmla="*/ 2807208 h 3538728"/>
              <a:gd name="connsiteX5" fmla="*/ 45216 w 2980440"/>
              <a:gd name="connsiteY5" fmla="*/ 3538728 h 35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0440" h="3538728">
                <a:moveTo>
                  <a:pt x="2980440" y="0"/>
                </a:moveTo>
                <a:cubicBezTo>
                  <a:pt x="2875284" y="86106"/>
                  <a:pt x="2770128" y="172212"/>
                  <a:pt x="2605536" y="274320"/>
                </a:cubicBezTo>
                <a:cubicBezTo>
                  <a:pt x="2440944" y="376428"/>
                  <a:pt x="2317500" y="318516"/>
                  <a:pt x="1992888" y="612648"/>
                </a:cubicBezTo>
                <a:cubicBezTo>
                  <a:pt x="1668276" y="906780"/>
                  <a:pt x="979428" y="1673352"/>
                  <a:pt x="657864" y="2039112"/>
                </a:cubicBezTo>
                <a:cubicBezTo>
                  <a:pt x="336300" y="2404872"/>
                  <a:pt x="165612" y="2557272"/>
                  <a:pt x="63504" y="2807208"/>
                </a:cubicBezTo>
                <a:cubicBezTo>
                  <a:pt x="-38604" y="3057144"/>
                  <a:pt x="3306" y="3297936"/>
                  <a:pt x="45216" y="3538728"/>
                </a:cubicBezTo>
              </a:path>
            </a:pathLst>
          </a:custGeom>
          <a:noFill/>
          <a:ln w="63500" cap="rnd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474453" y="1989834"/>
            <a:ext cx="374147" cy="225056"/>
          </a:xfrm>
          <a:prstGeom prst="ellipse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89799" y="5702676"/>
            <a:ext cx="374147" cy="225056"/>
          </a:xfrm>
          <a:prstGeom prst="ellipse">
            <a:avLst/>
          </a:prstGeom>
          <a:solidFill>
            <a:schemeClr val="accent4">
              <a:lumMod val="40000"/>
              <a:lumOff val="60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0DD3-FFC2-4C57-89E1-1850BB9C96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 </a:t>
            </a:r>
            <a:r>
              <a:rPr lang="en-US" dirty="0" err="1" smtClean="0"/>
              <a:t>XPress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13392"/>
            <a:ext cx="6925485" cy="73882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>
            <a:lvl1pPr marL="571500" indent="-571500" algn="l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sz="1200" dirty="0"/>
              <a:t>Overview: TCO project designed to transport up to 1.3 </a:t>
            </a:r>
            <a:r>
              <a:rPr lang="en-US" sz="1200" dirty="0" err="1"/>
              <a:t>Bcf</a:t>
            </a:r>
            <a:r>
              <a:rPr lang="en-US" sz="1200" dirty="0"/>
              <a:t>/d of Marcellus supply from upstream gathering system (Stonewall Pipeline) interconnect point along TCO’s WB System to (1) Gulf Coast via TGP interconnect (westbound – 0.8 </a:t>
            </a:r>
            <a:r>
              <a:rPr lang="en-US" sz="1200" dirty="0" err="1"/>
              <a:t>Bcf</a:t>
            </a:r>
            <a:r>
              <a:rPr lang="en-US" sz="1200" dirty="0"/>
              <a:t>/d) and (2) Mid-Atlantic </a:t>
            </a:r>
            <a:r>
              <a:rPr lang="en-US" sz="1200" dirty="0" smtClean="0"/>
              <a:t>markets</a:t>
            </a:r>
            <a:r>
              <a:rPr lang="en-US" sz="1200" dirty="0"/>
              <a:t> </a:t>
            </a:r>
            <a:r>
              <a:rPr lang="en-US" sz="1200" dirty="0" smtClean="0"/>
              <a:t>(eastbound </a:t>
            </a:r>
            <a:r>
              <a:rPr lang="en-US" sz="1200" dirty="0"/>
              <a:t>– 0.5 </a:t>
            </a:r>
            <a:r>
              <a:rPr lang="en-US" sz="1200" dirty="0" err="1"/>
              <a:t>Bcf</a:t>
            </a:r>
            <a:r>
              <a:rPr lang="en-US" sz="1200" dirty="0"/>
              <a:t>/d)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60833"/>
            <a:ext cx="3681396" cy="3886199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0" tIns="0" rIns="0" bIns="0" anchor="ctr"/>
          <a:lstStyle>
            <a:lvl1pPr marL="571500" lvl="0" indent="-571500" algn="l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</a:defRPr>
            </a:lvl1pPr>
          </a:lstStyle>
          <a:p>
            <a:pPr marL="0" indent="0">
              <a:buNone/>
            </a:pPr>
            <a:r>
              <a:rPr lang="en-US" sz="1200" dirty="0" smtClean="0"/>
              <a:t>Anchor Shippers (Confidential):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1.3 </a:t>
            </a:r>
            <a:r>
              <a:rPr lang="en-US" sz="1200" dirty="0" err="1">
                <a:solidFill>
                  <a:schemeClr val="bg1"/>
                </a:solidFill>
              </a:rPr>
              <a:t>Bcf</a:t>
            </a:r>
            <a:r>
              <a:rPr lang="en-US" sz="1200" dirty="0">
                <a:solidFill>
                  <a:schemeClr val="bg1"/>
                </a:solidFill>
              </a:rPr>
              <a:t>/d </a:t>
            </a:r>
            <a:r>
              <a:rPr lang="en-US" sz="1200" dirty="0" smtClean="0">
                <a:solidFill>
                  <a:schemeClr val="bg1"/>
                </a:solidFill>
              </a:rPr>
              <a:t>– Binding Precedent Agreements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 smtClean="0"/>
              <a:t>CAPEX: US </a:t>
            </a:r>
            <a:r>
              <a:rPr lang="en-US" sz="1200" dirty="0" smtClean="0"/>
              <a:t>~</a:t>
            </a:r>
            <a:r>
              <a:rPr lang="en-US" sz="1200" dirty="0" smtClean="0">
                <a:solidFill>
                  <a:schemeClr val="bg1"/>
                </a:solidFill>
              </a:rPr>
              <a:t>$850 M</a:t>
            </a:r>
            <a:r>
              <a:rPr lang="en-US" sz="1200" dirty="0" smtClean="0"/>
              <a:t>illion</a:t>
            </a:r>
            <a:endParaRPr lang="en-US" sz="1200" dirty="0"/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 smtClean="0"/>
              <a:t>Facilities</a:t>
            </a:r>
            <a:r>
              <a:rPr lang="en-US" sz="1200" dirty="0"/>
              <a:t>:</a:t>
            </a:r>
          </a:p>
          <a:p>
            <a:r>
              <a:rPr lang="en-US" sz="1200" dirty="0"/>
              <a:t>~26 miles of lift and lay pipeline</a:t>
            </a:r>
          </a:p>
          <a:p>
            <a:r>
              <a:rPr lang="en-US" sz="1200" dirty="0"/>
              <a:t>~210 miles of MAOP restore/pipeline uprate</a:t>
            </a:r>
          </a:p>
          <a:p>
            <a:r>
              <a:rPr lang="en-US" sz="1200" dirty="0"/>
              <a:t>~39,000 greenfield HP</a:t>
            </a:r>
          </a:p>
          <a:p>
            <a:r>
              <a:rPr lang="en-US" sz="1200" dirty="0"/>
              <a:t>~134,000 brownfield HP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FERC </a:t>
            </a:r>
            <a:r>
              <a:rPr lang="en-US" sz="1200" dirty="0"/>
              <a:t>Status : </a:t>
            </a:r>
            <a:endParaRPr lang="en-US" sz="1200" dirty="0" smtClean="0"/>
          </a:p>
          <a:p>
            <a:r>
              <a:rPr lang="en-US" sz="1200" dirty="0" smtClean="0"/>
              <a:t>7(c</a:t>
            </a:r>
            <a:r>
              <a:rPr lang="en-US" sz="1200" dirty="0"/>
              <a:t>) application filed Dec-2015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In-service </a:t>
            </a:r>
            <a:r>
              <a:rPr lang="en-US" sz="1200" dirty="0">
                <a:solidFill>
                  <a:schemeClr val="bg1"/>
                </a:solidFill>
              </a:rPr>
              <a:t>Date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June 2018(west capacity)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November 2018(east capacity)</a:t>
            </a:r>
            <a:endParaRPr lang="en-US" sz="1200" dirty="0" smtClean="0"/>
          </a:p>
        </p:txBody>
      </p:sp>
      <p:grpSp>
        <p:nvGrpSpPr>
          <p:cNvPr id="48" name="Group 47"/>
          <p:cNvGrpSpPr/>
          <p:nvPr/>
        </p:nvGrpSpPr>
        <p:grpSpPr>
          <a:xfrm>
            <a:off x="4138596" y="1960833"/>
            <a:ext cx="4949033" cy="4058967"/>
            <a:chOff x="4267200" y="1752600"/>
            <a:chExt cx="4495800" cy="3687247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/>
            <a:srcRect l="43164" r="4947" b="56440"/>
            <a:stretch/>
          </p:blipFill>
          <p:spPr>
            <a:xfrm>
              <a:off x="4267200" y="1752600"/>
              <a:ext cx="4495800" cy="3687247"/>
            </a:xfrm>
            <a:prstGeom prst="rect">
              <a:avLst/>
            </a:prstGeom>
            <a:solidFill>
              <a:schemeClr val="bg1"/>
            </a:solidFill>
            <a:effectLst/>
          </p:spPr>
        </p:pic>
        <p:sp>
          <p:nvSpPr>
            <p:cNvPr id="51" name="Rectangle 50"/>
            <p:cNvSpPr/>
            <p:nvPr/>
          </p:nvSpPr>
          <p:spPr>
            <a:xfrm>
              <a:off x="6929833" y="5032171"/>
              <a:ext cx="1833167" cy="4076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WBXP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7997912" y="5236009"/>
              <a:ext cx="533399" cy="0"/>
            </a:xfrm>
            <a:prstGeom prst="line">
              <a:avLst/>
            </a:prstGeom>
            <a:noFill/>
            <a:ln w="63500">
              <a:solidFill>
                <a:srgbClr val="FFC000"/>
              </a:solidFill>
              <a:prstDash val="solid"/>
              <a:tailEnd type="non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Freeform 1"/>
          <p:cNvSpPr/>
          <p:nvPr/>
        </p:nvSpPr>
        <p:spPr bwMode="auto">
          <a:xfrm>
            <a:off x="6172200" y="4267200"/>
            <a:ext cx="1583387" cy="500332"/>
          </a:xfrm>
          <a:custGeom>
            <a:avLst/>
            <a:gdLst>
              <a:gd name="connsiteX0" fmla="*/ 0 w 1328468"/>
              <a:gd name="connsiteY0" fmla="*/ 405441 h 405441"/>
              <a:gd name="connsiteX1" fmla="*/ 543464 w 1328468"/>
              <a:gd name="connsiteY1" fmla="*/ 224287 h 405441"/>
              <a:gd name="connsiteX2" fmla="*/ 1328468 w 1328468"/>
              <a:gd name="connsiteY2" fmla="*/ 0 h 40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8468" h="405441">
                <a:moveTo>
                  <a:pt x="0" y="405441"/>
                </a:moveTo>
                <a:cubicBezTo>
                  <a:pt x="161026" y="348650"/>
                  <a:pt x="322053" y="291860"/>
                  <a:pt x="543464" y="224287"/>
                </a:cubicBezTo>
                <a:cubicBezTo>
                  <a:pt x="764875" y="156714"/>
                  <a:pt x="1046671" y="78357"/>
                  <a:pt x="1328468" y="0"/>
                </a:cubicBezTo>
              </a:path>
            </a:pathLst>
          </a:custGeom>
          <a:noFill/>
          <a:ln w="73025" cap="flat" cmpd="sng" algn="ctr">
            <a:solidFill>
              <a:srgbClr val="FFC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0DD3-FFC2-4C57-89E1-1850BB9C96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33400" y="44958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5720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400" kern="0" dirty="0" smtClean="0"/>
              <a:t>Ohio Gas </a:t>
            </a:r>
            <a:r>
              <a:rPr lang="en-US" sz="2400" kern="0" dirty="0" smtClean="0"/>
              <a:t>Association</a:t>
            </a:r>
          </a:p>
          <a:p>
            <a:r>
              <a:rPr lang="en-US" sz="2400" kern="0" dirty="0" smtClean="0"/>
              <a:t>2016 Market Conditions Conference</a:t>
            </a:r>
            <a:endParaRPr lang="en-US" sz="24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715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/>
              <a:t>James Eckert</a:t>
            </a:r>
          </a:p>
          <a:p>
            <a:r>
              <a:rPr lang="en-US" kern="0" dirty="0" smtClean="0"/>
              <a:t>Vice President, Commercial East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239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Canda PPT_2014_4 x 3">
  <a:themeElements>
    <a:clrScheme name="Corporate Template 112010_2003 4">
      <a:dk1>
        <a:srgbClr val="003399"/>
      </a:dk1>
      <a:lt1>
        <a:srgbClr val="FFFFFF"/>
      </a:lt1>
      <a:dk2>
        <a:srgbClr val="FFFFFF"/>
      </a:dk2>
      <a:lt2>
        <a:srgbClr val="009933"/>
      </a:lt2>
      <a:accent1>
        <a:srgbClr val="3278CD"/>
      </a:accent1>
      <a:accent2>
        <a:srgbClr val="41B400"/>
      </a:accent2>
      <a:accent3>
        <a:srgbClr val="FFFFFF"/>
      </a:accent3>
      <a:accent4>
        <a:srgbClr val="002A82"/>
      </a:accent4>
      <a:accent5>
        <a:srgbClr val="ADBEE3"/>
      </a:accent5>
      <a:accent6>
        <a:srgbClr val="3AA300"/>
      </a:accent6>
      <a:hlink>
        <a:srgbClr val="D28200"/>
      </a:hlink>
      <a:folHlink>
        <a:srgbClr val="99CCCC"/>
      </a:folHlink>
    </a:clrScheme>
    <a:fontScheme name="Corporate Template 112010_200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45720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45720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rporate Template 112010_2003 1">
        <a:dk1>
          <a:srgbClr val="003399"/>
        </a:dk1>
        <a:lt1>
          <a:srgbClr val="FFFFFF"/>
        </a:lt1>
        <a:dk2>
          <a:srgbClr val="FFFFFF"/>
        </a:dk2>
        <a:lt2>
          <a:srgbClr val="009933"/>
        </a:lt2>
        <a:accent1>
          <a:srgbClr val="9E4F16"/>
        </a:accent1>
        <a:accent2>
          <a:srgbClr val="556E28"/>
        </a:accent2>
        <a:accent3>
          <a:srgbClr val="FFFFFF"/>
        </a:accent3>
        <a:accent4>
          <a:srgbClr val="002A82"/>
        </a:accent4>
        <a:accent5>
          <a:srgbClr val="CCB2AB"/>
        </a:accent5>
        <a:accent6>
          <a:srgbClr val="4C6323"/>
        </a:accent6>
        <a:hlink>
          <a:srgbClr val="00235F"/>
        </a:hlink>
        <a:folHlink>
          <a:srgbClr val="5032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Template 112010_2003 2">
        <a:dk1>
          <a:srgbClr val="003399"/>
        </a:dk1>
        <a:lt1>
          <a:srgbClr val="FFFFFF"/>
        </a:lt1>
        <a:dk2>
          <a:srgbClr val="FFFFFF"/>
        </a:dk2>
        <a:lt2>
          <a:srgbClr val="019933"/>
        </a:lt2>
        <a:accent1>
          <a:srgbClr val="D28200"/>
        </a:accent1>
        <a:accent2>
          <a:srgbClr val="41B400"/>
        </a:accent2>
        <a:accent3>
          <a:srgbClr val="FFFFFF"/>
        </a:accent3>
        <a:accent4>
          <a:srgbClr val="002A82"/>
        </a:accent4>
        <a:accent5>
          <a:srgbClr val="E5C1AA"/>
        </a:accent5>
        <a:accent6>
          <a:srgbClr val="3AA300"/>
        </a:accent6>
        <a:hlink>
          <a:srgbClr val="3278CD"/>
        </a:hlink>
        <a:folHlink>
          <a:srgbClr val="640A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Template 112010_2003 3">
        <a:dk1>
          <a:srgbClr val="07338C"/>
        </a:dk1>
        <a:lt1>
          <a:srgbClr val="FFFFFF"/>
        </a:lt1>
        <a:dk2>
          <a:srgbClr val="FFFFFF"/>
        </a:dk2>
        <a:lt2>
          <a:srgbClr val="009534"/>
        </a:lt2>
        <a:accent1>
          <a:srgbClr val="F4D09B"/>
        </a:accent1>
        <a:accent2>
          <a:srgbClr val="B5C09F"/>
        </a:accent2>
        <a:accent3>
          <a:srgbClr val="FFFFFF"/>
        </a:accent3>
        <a:accent4>
          <a:srgbClr val="052A77"/>
        </a:accent4>
        <a:accent5>
          <a:srgbClr val="F8E4CB"/>
        </a:accent5>
        <a:accent6>
          <a:srgbClr val="A4AE90"/>
        </a:accent6>
        <a:hlink>
          <a:srgbClr val="ADC1CE"/>
        </a:hlink>
        <a:folHlink>
          <a:srgbClr val="CCB3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Template 112010_2003 4">
        <a:dk1>
          <a:srgbClr val="003399"/>
        </a:dk1>
        <a:lt1>
          <a:srgbClr val="FFFFFF"/>
        </a:lt1>
        <a:dk2>
          <a:srgbClr val="FFFFFF"/>
        </a:dk2>
        <a:lt2>
          <a:srgbClr val="009933"/>
        </a:lt2>
        <a:accent1>
          <a:srgbClr val="3278CD"/>
        </a:accent1>
        <a:accent2>
          <a:srgbClr val="41B400"/>
        </a:accent2>
        <a:accent3>
          <a:srgbClr val="FFFFFF"/>
        </a:accent3>
        <a:accent4>
          <a:srgbClr val="002A82"/>
        </a:accent4>
        <a:accent5>
          <a:srgbClr val="ADBEE3"/>
        </a:accent5>
        <a:accent6>
          <a:srgbClr val="3AA300"/>
        </a:accent6>
        <a:hlink>
          <a:srgbClr val="D28200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7fc28bf-711d-4256-86ee-b52f55c78b8a">INFOCUS-1563-2</_dlc_DocId>
    <_dlc_DocIdUrl xmlns="07fc28bf-711d-4256-86ee-b52f55c78b8a">
      <Url>http://infocus.transcanada.com/dept/comms/_layouts/15/DocIdRedir.aspx?ID=INFOCUS-1563-2</Url>
      <Description>INFOCUS-1563-2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A75C8CD539548A6F14264E1BA74C5" ma:contentTypeVersion="1" ma:contentTypeDescription="Create a new document." ma:contentTypeScope="" ma:versionID="8a6119aaa430665a0a945a067be522c5">
  <xsd:schema xmlns:xsd="http://www.w3.org/2001/XMLSchema" xmlns:xs="http://www.w3.org/2001/XMLSchema" xmlns:p="http://schemas.microsoft.com/office/2006/metadata/properties" xmlns:ns1="http://schemas.microsoft.com/sharepoint/v3" xmlns:ns2="07fc28bf-711d-4256-86ee-b52f55c78b8a" targetNamespace="http://schemas.microsoft.com/office/2006/metadata/properties" ma:root="true" ma:fieldsID="29c2d9182b31552f77fabf4df0a4228c" ns1:_="" ns2:_="">
    <xsd:import namespace="http://schemas.microsoft.com/sharepoint/v3"/>
    <xsd:import namespace="07fc28bf-711d-4256-86ee-b52f55c78b8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c28bf-711d-4256-86ee-b52f55c78b8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7EF53-5FE3-4C10-BBC2-DC65989326D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37A56-4F3E-48F1-BC2C-05320F3E4C39}">
  <ds:schemaRefs>
    <ds:schemaRef ds:uri="http://purl.org/dc/dcmitype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07fc28bf-711d-4256-86ee-b52f55c78b8a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6853132-F9A4-4F48-A1F0-4ED12A0A5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fc28bf-711d-4256-86ee-b52f55c78b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505701-A334-4A31-BA6A-53A6B8A3A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TransCanda PPT_2014_4 x 3</Template>
  <TotalTime>1141</TotalTime>
  <Words>563</Words>
  <Application>Microsoft Office PowerPoint</Application>
  <PresentationFormat>On-screen Show (4:3)</PresentationFormat>
  <Paragraphs>133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</vt:lpstr>
      <vt:lpstr>Verdana</vt:lpstr>
      <vt:lpstr>TransCanda PPT_2014_4 x 3</vt:lpstr>
      <vt:lpstr>PowerPoint Presentation</vt:lpstr>
      <vt:lpstr>TransCanada Corporation (TSX/NYSE: TRP)</vt:lpstr>
      <vt:lpstr>Natural Gas Pipelines</vt:lpstr>
      <vt:lpstr>Leach XPress</vt:lpstr>
      <vt:lpstr>Rayne XPress</vt:lpstr>
      <vt:lpstr>Mountaineer XPress</vt:lpstr>
      <vt:lpstr>Gulf XPress</vt:lpstr>
      <vt:lpstr>WB XPress</vt:lpstr>
      <vt:lpstr>PowerPoint Presentation</vt:lpstr>
    </vt:vector>
  </TitlesOfParts>
  <Company>TransCanada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Notes</dc:title>
  <dc:creator>Christopher Doyle</dc:creator>
  <cp:lastModifiedBy>Eckert \ James \ Ryan</cp:lastModifiedBy>
  <cp:revision>95</cp:revision>
  <dcterms:created xsi:type="dcterms:W3CDTF">2016-06-21T16:24:57Z</dcterms:created>
  <dcterms:modified xsi:type="dcterms:W3CDTF">2016-07-19T01:18:27Z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0x010100A4DA75C8CD539548A6F14264E1BA74C5</vt:lpwstr>
  </property>
  <property fmtid="{D5CDD505-2E9C-101B-9397-08002B2CF9AE}" pid="3" name="_dlc_DocIdItemGuid">
    <vt:lpwstr>bdcf7eae-c38e-4a0d-8e1b-0e6ca4d38311</vt:lpwstr>
  </property>
</Properties>
</file>