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67" r:id="rId2"/>
    <p:sldId id="268" r:id="rId3"/>
    <p:sldId id="274" r:id="rId4"/>
    <p:sldId id="306" r:id="rId5"/>
    <p:sldId id="270" r:id="rId6"/>
    <p:sldId id="273" r:id="rId7"/>
    <p:sldId id="295" r:id="rId8"/>
    <p:sldId id="296" r:id="rId9"/>
    <p:sldId id="315" r:id="rId10"/>
    <p:sldId id="317" r:id="rId11"/>
    <p:sldId id="307" r:id="rId12"/>
    <p:sldId id="272" r:id="rId13"/>
    <p:sldId id="308" r:id="rId14"/>
    <p:sldId id="309" r:id="rId15"/>
    <p:sldId id="311" r:id="rId16"/>
    <p:sldId id="312" r:id="rId17"/>
    <p:sldId id="310" r:id="rId18"/>
    <p:sldId id="313" r:id="rId19"/>
    <p:sldId id="314" r:id="rId20"/>
    <p:sldId id="297" r:id="rId21"/>
    <p:sldId id="300" r:id="rId22"/>
    <p:sldId id="292" r:id="rId23"/>
    <p:sldId id="290" r:id="rId24"/>
    <p:sldId id="298" r:id="rId25"/>
    <p:sldId id="302" r:id="rId26"/>
    <p:sldId id="303" r:id="rId27"/>
    <p:sldId id="304" r:id="rId28"/>
    <p:sldId id="316" r:id="rId29"/>
    <p:sldId id="318" r:id="rId30"/>
    <p:sldId id="294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17"/>
    <a:srgbClr val="A80000"/>
    <a:srgbClr val="F20017"/>
    <a:srgbClr val="B5DC10"/>
    <a:srgbClr val="73A5CC"/>
    <a:srgbClr val="FFBF0F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6770" autoAdjust="0"/>
  </p:normalViewPr>
  <p:slideViewPr>
    <p:cSldViewPr>
      <p:cViewPr varScale="1">
        <p:scale>
          <a:sx n="90" d="100"/>
          <a:sy n="90" d="100"/>
        </p:scale>
        <p:origin x="117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>
            <a:lvl1pPr defTabSz="9228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>
            <a:lvl1pPr algn="r" defTabSz="9228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b" anchorCtr="0" compatLnSpc="1">
            <a:prstTxWarp prst="textNoShape">
              <a:avLst/>
            </a:prstTxWarp>
          </a:bodyPr>
          <a:lstStyle>
            <a:lvl1pPr defTabSz="9228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b" anchorCtr="0" compatLnSpc="1">
            <a:prstTxWarp prst="textNoShape">
              <a:avLst/>
            </a:prstTxWarp>
          </a:bodyPr>
          <a:lstStyle>
            <a:lvl1pPr algn="r" defTabSz="922868">
              <a:defRPr sz="1200">
                <a:latin typeface="Arial" charset="0"/>
              </a:defRPr>
            </a:lvl1pPr>
          </a:lstStyle>
          <a:p>
            <a:pPr>
              <a:defRPr/>
            </a:pPr>
            <a:fld id="{A68AC3FE-FF20-4F65-8A6E-71AA60A4C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4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>
            <a:lvl1pPr defTabSz="91491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>
            <a:lvl1pPr algn="r" defTabSz="91491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43437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b" anchorCtr="0" compatLnSpc="1">
            <a:prstTxWarp prst="textNoShape">
              <a:avLst/>
            </a:prstTxWarp>
          </a:bodyPr>
          <a:lstStyle>
            <a:lvl1pPr defTabSz="91491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5" tIns="46034" rIns="92065" bIns="46034" numCol="1" anchor="b" anchorCtr="0" compatLnSpc="1">
            <a:prstTxWarp prst="textNoShape">
              <a:avLst/>
            </a:prstTxWarp>
          </a:bodyPr>
          <a:lstStyle>
            <a:lvl1pPr algn="r" defTabSz="914912">
              <a:defRPr sz="1200">
                <a:latin typeface="Arial" charset="0"/>
              </a:defRPr>
            </a:lvl1pPr>
          </a:lstStyle>
          <a:p>
            <a:pPr>
              <a:defRPr/>
            </a:pPr>
            <a:fld id="{3DA195A5-44E2-44E9-975C-6AF84189C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0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C8F6CB6C-B46F-4BFA-AEE6-36192019DE02}" type="slidenum">
              <a:rPr lang="en-US" smtClean="0"/>
              <a:pPr defTabSz="914400"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798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48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6400" y="1219200"/>
            <a:ext cx="16764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48768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8194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8194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19400"/>
            <a:ext cx="655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1A1A1"/>
          </a:solidFill>
          <a:ln w="9525">
            <a:solidFill>
              <a:srgbClr val="A1A1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5" descr="new puco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457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Truck DA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Water DAR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2362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elec o DAR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53400" y="7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Gas O DAR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53400" y="121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Rail O DAR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53400" y="3505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Tele O DAR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534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0RrhkMk2z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077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dirty="0" smtClean="0">
                <a:solidFill>
                  <a:srgbClr val="700017"/>
                </a:solidFill>
                <a:latin typeface="+mn-lt"/>
              </a:rPr>
              <a:t>Gas Pipeline Safety</a:t>
            </a:r>
          </a:p>
          <a:p>
            <a:pPr algn="ctr" eaLnBrk="0" hangingPunct="0">
              <a:defRPr/>
            </a:pPr>
            <a:r>
              <a:rPr lang="en-US" sz="4400" dirty="0" smtClean="0">
                <a:solidFill>
                  <a:srgbClr val="700017"/>
                </a:solidFill>
                <a:latin typeface="+mn-lt"/>
              </a:rPr>
              <a:t>Federal Regulatory Update</a:t>
            </a:r>
          </a:p>
          <a:p>
            <a:pPr eaLnBrk="0" hangingPunct="0">
              <a:defRPr/>
            </a:pPr>
            <a:endParaRPr lang="en-US" sz="4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2800" dirty="0" smtClean="0">
                <a:latin typeface="+mn-lt"/>
              </a:rPr>
              <a:t>Pete </a:t>
            </a:r>
            <a:r>
              <a:rPr lang="en-US" sz="2800" dirty="0" err="1" smtClean="0">
                <a:latin typeface="+mn-lt"/>
              </a:rPr>
              <a:t>Chace</a:t>
            </a:r>
            <a:endParaRPr lang="en-US" sz="28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en-US" sz="2800" dirty="0" smtClean="0">
                <a:latin typeface="+mn-lt"/>
              </a:rPr>
              <a:t>Public Utilities Commission of Ohio</a:t>
            </a:r>
          </a:p>
          <a:p>
            <a:pPr algn="ctr" eaLnBrk="0" hangingPunct="0">
              <a:defRPr/>
            </a:pPr>
            <a:r>
              <a:rPr lang="en-US" sz="2800" dirty="0" smtClean="0">
                <a:latin typeface="+mn-lt"/>
              </a:rPr>
              <a:t>Gas Pipeline Safety Program Manager</a:t>
            </a:r>
          </a:p>
          <a:p>
            <a:pPr algn="ctr" eaLnBrk="0" hangingPunct="0">
              <a:defRPr/>
            </a:pPr>
            <a:endParaRPr lang="en-US" sz="2800" dirty="0" smtClean="0">
              <a:latin typeface="+mn-lt"/>
            </a:endParaRPr>
          </a:p>
          <a:p>
            <a:pPr eaLnBrk="0" hangingPunct="0">
              <a:defRPr/>
            </a:pPr>
            <a:endParaRPr lang="en-US" sz="2400" dirty="0" smtClean="0">
              <a:latin typeface="+mn-lt"/>
            </a:endParaRPr>
          </a:p>
          <a:p>
            <a:pPr eaLnBrk="0" hangingPunct="0">
              <a:defRPr/>
            </a:pPr>
            <a:endParaRPr lang="en-US" sz="4400" dirty="0">
              <a:solidFill>
                <a:srgbClr val="F20017"/>
              </a:solidFill>
              <a:latin typeface="+mn-lt"/>
            </a:endParaRPr>
          </a:p>
          <a:p>
            <a:pPr eaLnBrk="0" hangingPunct="0">
              <a:defRPr/>
            </a:pPr>
            <a:endParaRPr lang="en-US" sz="4400" dirty="0">
              <a:solidFill>
                <a:srgbClr val="F20017"/>
              </a:solidFill>
              <a:latin typeface="+mn-lt"/>
            </a:endParaRPr>
          </a:p>
          <a:p>
            <a:pPr eaLnBrk="0" hangingPunct="0">
              <a:defRPr/>
            </a:pPr>
            <a:endParaRPr lang="en-US" sz="4000" dirty="0">
              <a:solidFill>
                <a:srgbClr val="F20017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sz="3600" dirty="0" smtClean="0"/>
              <a:t>What changes to OQ need to be communicated?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6553200" cy="2743200"/>
          </a:xfrm>
        </p:spPr>
        <p:txBody>
          <a:bodyPr/>
          <a:lstStyle/>
          <a:p>
            <a:r>
              <a:rPr lang="en-US" sz="2400" dirty="0" smtClean="0"/>
              <a:t>Changes </a:t>
            </a:r>
            <a:r>
              <a:rPr lang="en-US" sz="2400" dirty="0"/>
              <a:t>to procedures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of new equipment</a:t>
            </a:r>
          </a:p>
          <a:p>
            <a:r>
              <a:rPr lang="en-US" sz="2400" dirty="0" smtClean="0"/>
              <a:t>Changes </a:t>
            </a:r>
            <a:r>
              <a:rPr lang="en-US" sz="2400" dirty="0"/>
              <a:t>to Regulations (federal or state)</a:t>
            </a:r>
          </a:p>
          <a:p>
            <a:r>
              <a:rPr lang="en-US" sz="2400" dirty="0" smtClean="0"/>
              <a:t>Changes </a:t>
            </a:r>
            <a:r>
              <a:rPr lang="en-US" sz="2400" dirty="0"/>
              <a:t>to </a:t>
            </a:r>
            <a:r>
              <a:rPr lang="en-US" sz="2400" dirty="0" smtClean="0"/>
              <a:t>Standards incorporated by reference</a:t>
            </a:r>
            <a:endParaRPr lang="en-US" sz="2400" dirty="0"/>
          </a:p>
          <a:p>
            <a:r>
              <a:rPr lang="en-US" sz="2400" dirty="0" smtClean="0"/>
              <a:t>New </a:t>
            </a:r>
            <a:r>
              <a:rPr lang="en-US" sz="2400" dirty="0"/>
              <a:t>information from equipment or product manufacturers</a:t>
            </a:r>
          </a:p>
          <a:p>
            <a:r>
              <a:rPr lang="en-US" sz="2400" dirty="0" smtClean="0"/>
              <a:t>Newly identified tasks</a:t>
            </a:r>
            <a:endParaRPr lang="en-US" sz="2400" dirty="0"/>
          </a:p>
          <a:p>
            <a:r>
              <a:rPr lang="en-US" sz="2400" dirty="0" smtClean="0"/>
              <a:t>Findings from incident investigations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02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sz="3600" dirty="0" smtClean="0"/>
              <a:t>Gas Transmission and Gathering 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NPRM released 3/15/2016</a:t>
            </a:r>
          </a:p>
          <a:p>
            <a:r>
              <a:rPr lang="en-US" sz="2400" dirty="0" smtClean="0"/>
              <a:t>PHMSA received over 400 comments</a:t>
            </a:r>
          </a:p>
          <a:p>
            <a:r>
              <a:rPr lang="en-US" sz="2400" dirty="0" smtClean="0"/>
              <a:t>Rule is under review and may be heavily modified</a:t>
            </a:r>
          </a:p>
          <a:p>
            <a:r>
              <a:rPr lang="en-US" sz="2400" dirty="0" smtClean="0"/>
              <a:t>Will likely focus strictly on the congressional mandates in the 2006 PIPES act (evaluation of whether IM requirements should extend beyond HCA’s, potential MAOP validation, automatic shutoff valve requirements).</a:t>
            </a:r>
          </a:p>
        </p:txBody>
      </p:sp>
    </p:spTree>
    <p:extLst>
      <p:ext uri="{BB962C8B-B14F-4D97-AF65-F5344CB8AC3E}">
        <p14:creationId xmlns:p14="http://schemas.microsoft.com/office/powerpoint/2010/main" val="53877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dirty="0" smtClean="0"/>
              <a:t>Plastic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NPRM issued 5/21/15</a:t>
            </a:r>
          </a:p>
          <a:p>
            <a:r>
              <a:rPr lang="en-US" sz="2400" dirty="0" smtClean="0"/>
              <a:t>Rule “timed out”, process will have to start again.</a:t>
            </a:r>
          </a:p>
          <a:p>
            <a:pPr lvl="1"/>
            <a:r>
              <a:rPr lang="en-US" sz="2400" dirty="0" smtClean="0"/>
              <a:t>Addresses composite pipe, 50 year markings, increased design factor for PE pipe (.32 to .40), authorized use of PA12 at higher pressures, tracking and traceability of lines, incorporates revised standards.</a:t>
            </a:r>
          </a:p>
        </p:txBody>
      </p:sp>
    </p:spTree>
    <p:extLst>
      <p:ext uri="{BB962C8B-B14F-4D97-AF65-F5344CB8AC3E}">
        <p14:creationId xmlns:p14="http://schemas.microsoft.com/office/powerpoint/2010/main" val="213245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Incident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6553200" cy="2743200"/>
          </a:xfrm>
        </p:spPr>
        <p:txBody>
          <a:bodyPr/>
          <a:lstStyle/>
          <a:p>
            <a:r>
              <a:rPr lang="en-US" sz="2400" dirty="0" smtClean="0"/>
              <a:t>What do incident trends tell us about pipeline safety threats?</a:t>
            </a:r>
          </a:p>
          <a:p>
            <a:pPr lvl="1"/>
            <a:r>
              <a:rPr lang="en-US" sz="2400" dirty="0" smtClean="0"/>
              <a:t>Excavation Damage is the top threat for Distribution piping</a:t>
            </a:r>
          </a:p>
          <a:p>
            <a:pPr lvl="1"/>
            <a:r>
              <a:rPr lang="en-US" sz="2400" dirty="0" smtClean="0"/>
              <a:t>Time dependent threats (Material, weld or joint failure, corrosion) are the top threats for Transmission lines</a:t>
            </a:r>
          </a:p>
          <a:p>
            <a:pPr lvl="1"/>
            <a:r>
              <a:rPr lang="en-US" sz="2400" dirty="0" smtClean="0"/>
              <a:t>Damage Prevention programs appear to be effective</a:t>
            </a:r>
          </a:p>
          <a:p>
            <a:pPr lvl="1"/>
            <a:r>
              <a:rPr lang="en-US" sz="2400" dirty="0" smtClean="0"/>
              <a:t>A Safety Management Systems approach may be helpful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0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66575" cy="51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8" y="838200"/>
            <a:ext cx="9166578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" y="990600"/>
            <a:ext cx="9144426" cy="51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77866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Management Systems (API RP 1173)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Based </a:t>
            </a:r>
            <a:r>
              <a:rPr lang="en-US" sz="2400" dirty="0"/>
              <a:t>on approaches from other high hazard industries - nuclear, airline, etc.</a:t>
            </a:r>
          </a:p>
          <a:p>
            <a:r>
              <a:rPr lang="en-US" sz="2400" dirty="0"/>
              <a:t>“Plan-Do-Check-Act: continuous improvement model</a:t>
            </a:r>
          </a:p>
          <a:p>
            <a:r>
              <a:rPr lang="en-US" sz="2400" dirty="0"/>
              <a:t>Promotes a “Safety Oriented Culture” – where communication, risk reduction and continuous improvement is part of day to day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Rulemaking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67600" cy="2743200"/>
          </a:xfrm>
        </p:spPr>
        <p:txBody>
          <a:bodyPr/>
          <a:lstStyle/>
          <a:p>
            <a:r>
              <a:rPr lang="en-US" sz="2400" dirty="0" smtClean="0"/>
              <a:t>Legislation – Congress passes a law that prescribes general goals for the agency.</a:t>
            </a:r>
          </a:p>
          <a:p>
            <a:r>
              <a:rPr lang="en-US" sz="2400" dirty="0" smtClean="0"/>
              <a:t>Advance Notice of Proposed Rulemaking (ANPR) – agency publishes initial analysis of legislative intent and asks for public comment (optional).</a:t>
            </a:r>
          </a:p>
          <a:p>
            <a:r>
              <a:rPr lang="en-US" sz="2400" dirty="0" smtClean="0"/>
              <a:t>Notice of Proposed Rulemaking (NPRM) – agency publishes proposed rule language after review by Federal Office of Management &amp; Budget (OMB), with a public comment period.</a:t>
            </a:r>
          </a:p>
          <a:p>
            <a:r>
              <a:rPr lang="en-US" sz="2400" dirty="0" smtClean="0"/>
              <a:t>Final Rule – published with response to issues raised by public comment, subject to judicial review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04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23657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 operator has experienced a number of excavation damages (dig-ins) in the recent past, including </a:t>
            </a:r>
            <a:r>
              <a:rPr lang="en-US" sz="2400" dirty="0" smtClean="0"/>
              <a:t>one resulting in an Incident.</a:t>
            </a:r>
            <a:endParaRPr lang="en-US" sz="2400" dirty="0"/>
          </a:p>
          <a:p>
            <a:r>
              <a:rPr lang="en-US" sz="2400" dirty="0"/>
              <a:t>Checking the data on their PHMSA 7100 report  shows a damage per thousand locate ticket rate almost twice the state average.</a:t>
            </a:r>
          </a:p>
          <a:p>
            <a:r>
              <a:rPr lang="en-US" sz="2400" dirty="0"/>
              <a:t>Need a plan to reduce excavation damage.</a:t>
            </a:r>
          </a:p>
        </p:txBody>
      </p:sp>
    </p:spTree>
    <p:extLst>
      <p:ext uri="{BB962C8B-B14F-4D97-AF65-F5344CB8AC3E}">
        <p14:creationId xmlns:p14="http://schemas.microsoft.com/office/powerpoint/2010/main" val="2635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 – Excavation Damages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74371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156926" cy="49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</a:t>
            </a:r>
            <a:br>
              <a:rPr lang="en-US" dirty="0" smtClean="0"/>
            </a:br>
            <a:r>
              <a:rPr lang="en-US" sz="2100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6553200" cy="2743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What is the leading cause of dig-ins?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Review and update </a:t>
            </a:r>
            <a:r>
              <a:rPr lang="en-US" sz="2000" dirty="0"/>
              <a:t>locate request </a:t>
            </a:r>
            <a:r>
              <a:rPr lang="en-US" sz="2000" dirty="0" smtClean="0"/>
              <a:t>procedures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Establish </a:t>
            </a:r>
            <a:r>
              <a:rPr lang="en-US" sz="2000" dirty="0"/>
              <a:t>damage investigation </a:t>
            </a:r>
            <a:r>
              <a:rPr lang="en-US" sz="2000" dirty="0" smtClean="0"/>
              <a:t>procedures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Classify damages so the results can tell you something.  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 Locating Practices not sufficient.  Sub-cause?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Incorrect facility records / maps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Facility marking or location not sufficient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Facility was not located or marked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Facility could not be found or located</a:t>
            </a:r>
          </a:p>
        </p:txBody>
      </p:sp>
    </p:spTree>
    <p:extLst>
      <p:ext uri="{BB962C8B-B14F-4D97-AF65-F5344CB8AC3E}">
        <p14:creationId xmlns:p14="http://schemas.microsoft.com/office/powerpoint/2010/main" val="2051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</a:t>
            </a:r>
            <a:br>
              <a:rPr lang="en-US" dirty="0" smtClean="0"/>
            </a:br>
            <a:r>
              <a:rPr lang="en-US" sz="2100" dirty="0"/>
              <a:t>Put the plan into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79133"/>
            <a:ext cx="6553200" cy="2743200"/>
          </a:xfrm>
        </p:spPr>
        <p:txBody>
          <a:bodyPr/>
          <a:lstStyle/>
          <a:p>
            <a:r>
              <a:rPr lang="en-US" sz="2400" dirty="0" smtClean="0"/>
              <a:t>Train </a:t>
            </a:r>
            <a:r>
              <a:rPr lang="en-US" sz="2400" dirty="0" smtClean="0"/>
              <a:t>people </a:t>
            </a:r>
            <a:r>
              <a:rPr lang="en-US" sz="2400" dirty="0" smtClean="0"/>
              <a:t>on your procedures</a:t>
            </a:r>
          </a:p>
          <a:p>
            <a:r>
              <a:rPr lang="en-US" sz="2400" dirty="0" smtClean="0"/>
              <a:t>“Operational Controls” – check to make sure the procedures are being followed</a:t>
            </a:r>
          </a:p>
          <a:p>
            <a:r>
              <a:rPr lang="en-US" sz="2400" dirty="0" smtClean="0"/>
              <a:t>Investigate failures (damages) for lessons learned</a:t>
            </a:r>
          </a:p>
          <a:p>
            <a:r>
              <a:rPr lang="en-US" sz="2400" dirty="0" smtClean="0"/>
              <a:t>Keep good records so somebody reviewing the records later can understand what </a:t>
            </a:r>
            <a:r>
              <a:rPr lang="en-US" sz="2400" dirty="0" smtClean="0"/>
              <a:t>happened.  Have a quality control process.</a:t>
            </a:r>
            <a:endParaRPr lang="en-US" sz="2400" dirty="0" smtClean="0"/>
          </a:p>
          <a:p>
            <a:r>
              <a:rPr lang="en-US" sz="2400" dirty="0" smtClean="0"/>
              <a:t>“Stakeholder engagement” – Keep everyone (employees, contractors, excavators) involved.  Public awareness.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43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</a:t>
            </a:r>
            <a:br>
              <a:rPr lang="en-US" dirty="0" smtClean="0"/>
            </a:br>
            <a:r>
              <a:rPr lang="en-US" sz="2100" dirty="0"/>
              <a:t>Can we use what we learned to get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6553200" cy="2743200"/>
          </a:xfrm>
        </p:spPr>
        <p:txBody>
          <a:bodyPr/>
          <a:lstStyle/>
          <a:p>
            <a:r>
              <a:rPr lang="en-US" sz="2000" dirty="0" smtClean="0"/>
              <a:t>Check to see if your plan is effective (damages per thousand locates)</a:t>
            </a:r>
          </a:p>
          <a:p>
            <a:r>
              <a:rPr lang="en-US" sz="2000" dirty="0" smtClean="0"/>
              <a:t>Review incident investigations and lessons learned.  Any patterns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 smtClean="0"/>
              <a:t>Ex: for this operator, the most common cause of a dig-in is: Locating practices not sufficient -&gt; Facility marking or location not sufficient</a:t>
            </a:r>
          </a:p>
          <a:p>
            <a:pPr lvl="1"/>
            <a:r>
              <a:rPr lang="en-US" sz="2000" dirty="0" smtClean="0"/>
              <a:t>Further investigation shows the leading cause is that when a locate is done by contractors, no one is informing the excavator when a locate is </a:t>
            </a:r>
            <a:r>
              <a:rPr lang="en-US" sz="2000" dirty="0" smtClean="0"/>
              <a:t>un-</a:t>
            </a:r>
            <a:r>
              <a:rPr lang="en-US" sz="2000" dirty="0" err="1" smtClean="0"/>
              <a:t>toneable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5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</a:t>
            </a:r>
            <a:br>
              <a:rPr lang="en-US" dirty="0" smtClean="0"/>
            </a:br>
            <a:r>
              <a:rPr lang="en-US" sz="2100" dirty="0"/>
              <a:t>Determine how your plan can be improved, and fix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066800" y="2743200"/>
            <a:ext cx="6324600" cy="2971800"/>
          </a:xfrm>
        </p:spPr>
        <p:txBody>
          <a:bodyPr/>
          <a:lstStyle/>
          <a:p>
            <a:r>
              <a:rPr lang="en-US" sz="2400" dirty="0" smtClean="0"/>
              <a:t>Revise your procedures, contracts with third parties, evaluation and oversight, etc. to address the shortcomings identified in the “Check” phase.</a:t>
            </a:r>
          </a:p>
          <a:p>
            <a:r>
              <a:rPr lang="en-US" sz="2400" dirty="0" smtClean="0"/>
              <a:t>For the example: changes to contractor training program, revised contract language, periodic QC inspections of line locate jobs.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236579" cy="7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“Safety Oriented Culture”?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www.youtube.com/watch?v=s0RrhkMk2zY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4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dirty="0" smtClean="0"/>
              <a:t>Excavation Damage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January 1, 2016</a:t>
            </a:r>
          </a:p>
          <a:p>
            <a:r>
              <a:rPr lang="en-US" dirty="0" smtClean="0"/>
              <a:t>Creates 49 CFR 196</a:t>
            </a:r>
          </a:p>
          <a:p>
            <a:pPr lvl="1"/>
            <a:r>
              <a:rPr lang="en-US" dirty="0" smtClean="0"/>
              <a:t>Defines criteria for determining if a State enforcement program for its excavation damage prevention laws is Effective, and allows for PHMSA enforcement if not.</a:t>
            </a:r>
          </a:p>
        </p:txBody>
      </p:sp>
    </p:spTree>
    <p:extLst>
      <p:ext uri="{BB962C8B-B14F-4D97-AF65-F5344CB8AC3E}">
        <p14:creationId xmlns:p14="http://schemas.microsoft.com/office/powerpoint/2010/main" val="250886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 Chace</a:t>
            </a:r>
          </a:p>
          <a:p>
            <a:r>
              <a:rPr lang="en-US" dirty="0" smtClean="0"/>
              <a:t>(614) 644-8983</a:t>
            </a:r>
          </a:p>
          <a:p>
            <a:r>
              <a:rPr lang="en-US" smtClean="0"/>
              <a:t>Peter.chace@puc.state.oh.us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dirty="0" smtClean="0"/>
              <a:t>Underground Natural Gas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Interim Final Rule effective 1/18/2017</a:t>
            </a:r>
          </a:p>
          <a:p>
            <a:r>
              <a:rPr lang="en-US" sz="2400" dirty="0" smtClean="0"/>
              <a:t>PHMSA still may change the rule pending review of comments</a:t>
            </a:r>
          </a:p>
          <a:p>
            <a:r>
              <a:rPr lang="en-US" sz="2400" dirty="0" smtClean="0"/>
              <a:t>Incorporates API RP 1170 (salt caverns) and API RP 1171 (depleted hydrocarbon reservoirs, aquifer reservoirs)</a:t>
            </a:r>
          </a:p>
          <a:p>
            <a:r>
              <a:rPr lang="en-US" sz="2400" dirty="0" smtClean="0"/>
              <a:t>Requires cathodic protection, risk based assessment program</a:t>
            </a:r>
          </a:p>
          <a:p>
            <a:r>
              <a:rPr lang="en-US" sz="2400" dirty="0" smtClean="0"/>
              <a:t>Will be a new state certification program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8842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dirty="0" smtClean="0"/>
              <a:t>Excess Flow Valves for Multi-person Dwellings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Final Rule effective April 14, 2017</a:t>
            </a:r>
          </a:p>
          <a:p>
            <a:r>
              <a:rPr lang="en-US" sz="2400" dirty="0" smtClean="0"/>
              <a:t>Requires EFV’s to be installed for certain structures other than single family dwellings (multi-family residences and small commercial with volumes &lt; 1,000 SCFH.</a:t>
            </a:r>
          </a:p>
          <a:p>
            <a:r>
              <a:rPr lang="en-US" sz="2400" dirty="0" smtClean="0"/>
              <a:t>Customer notification – does not have to be a letter to each individual customer</a:t>
            </a:r>
          </a:p>
          <a:p>
            <a:r>
              <a:rPr lang="en-US" sz="2400" dirty="0" smtClean="0"/>
              <a:t>Rule does not prohibit customer from paying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561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sz="3600" dirty="0" smtClean="0"/>
              <a:t>Operator Qualification, Cost Recovery, Incident Notification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Rule published 1/23/17</a:t>
            </a:r>
          </a:p>
          <a:p>
            <a:r>
              <a:rPr lang="en-US" sz="2800" dirty="0" smtClean="0"/>
              <a:t>Potentially effective March 24, 2017</a:t>
            </a:r>
          </a:p>
          <a:p>
            <a:r>
              <a:rPr lang="en-US" sz="2800" dirty="0" smtClean="0"/>
              <a:t>Subject to 60 day waiting period and congressional review</a:t>
            </a:r>
          </a:p>
          <a:p>
            <a:r>
              <a:rPr lang="en-US" sz="2800" dirty="0" smtClean="0"/>
              <a:t>Portion of the rule covering OQ was removed for a future rulemaking (the proposed “two part test”)</a:t>
            </a:r>
          </a:p>
        </p:txBody>
      </p:sp>
    </p:spTree>
    <p:extLst>
      <p:ext uri="{BB962C8B-B14F-4D97-AF65-F5344CB8AC3E}">
        <p14:creationId xmlns:p14="http://schemas.microsoft.com/office/powerpoint/2010/main" val="306926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sz="3600" dirty="0" smtClean="0"/>
              <a:t>Operator Qualification, Cost Recovery, Incident Notification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Incident reporting time of 1 hour after “confirmed discovery” - “when it can be reasonably determined, based on the information available to the operator at the time a reportable event has occurred, even if only based on a preliminary evaluation”</a:t>
            </a:r>
          </a:p>
          <a:p>
            <a:r>
              <a:rPr lang="en-US" sz="2400" dirty="0" smtClean="0"/>
              <a:t>Within 48 hours of confirmed discovery, revise or confirm the initial telephonic notice</a:t>
            </a:r>
          </a:p>
          <a:p>
            <a:r>
              <a:rPr lang="en-US" sz="2400" dirty="0" smtClean="0"/>
              <a:t>1-844-OHCALL1 </a:t>
            </a:r>
            <a:r>
              <a:rPr lang="en-US" sz="2400" dirty="0"/>
              <a:t>(1-844-642-2551)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1039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sz="3600" dirty="0" smtClean="0"/>
              <a:t>Operator Qualification, Cost Recovery, Incident Notification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Excludes farm taps from DIMP while requiring regulator inspection and testing at least once every 3 years.</a:t>
            </a:r>
          </a:p>
          <a:p>
            <a:r>
              <a:rPr lang="en-US" sz="2400" dirty="0" smtClean="0"/>
              <a:t>Clarifies training requirements in the control room management rule</a:t>
            </a:r>
          </a:p>
          <a:p>
            <a:r>
              <a:rPr lang="en-US" sz="2400" dirty="0" smtClean="0"/>
              <a:t>Requires electronic reporting of MIS reports, and modifies the criteria used for post accident drug and alcohol testing</a:t>
            </a:r>
          </a:p>
          <a:p>
            <a:r>
              <a:rPr lang="en-US" sz="2400" dirty="0" smtClean="0"/>
              <a:t>Various related changes to Part 195</a:t>
            </a:r>
          </a:p>
        </p:txBody>
      </p:sp>
    </p:spTree>
    <p:extLst>
      <p:ext uri="{BB962C8B-B14F-4D97-AF65-F5344CB8AC3E}">
        <p14:creationId xmlns:p14="http://schemas.microsoft.com/office/powerpoint/2010/main" val="2988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553200" cy="1143000"/>
          </a:xfrm>
        </p:spPr>
        <p:txBody>
          <a:bodyPr/>
          <a:lstStyle/>
          <a:p>
            <a:r>
              <a:rPr lang="en-US" sz="3600" dirty="0" smtClean="0"/>
              <a:t>Notes on OQ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6553200" cy="2743200"/>
          </a:xfrm>
        </p:spPr>
        <p:txBody>
          <a:bodyPr/>
          <a:lstStyle/>
          <a:p>
            <a:r>
              <a:rPr lang="en-US" sz="2400" dirty="0" smtClean="0"/>
              <a:t>How are your contractors qualified?  Do you have confidence in how they are evaluated?</a:t>
            </a:r>
          </a:p>
          <a:p>
            <a:r>
              <a:rPr lang="en-US" sz="2400" dirty="0" smtClean="0"/>
              <a:t>Span of control – non OQ workers can perform a covered task “if directed and observed by an individual who is qualified”.  How many workers are being observed at once?</a:t>
            </a:r>
          </a:p>
          <a:p>
            <a:r>
              <a:rPr lang="en-US" sz="2400" dirty="0" smtClean="0"/>
              <a:t>Management of change – significant changes communicated to individuals and to the state agency [192.805(f), (</a:t>
            </a:r>
            <a:r>
              <a:rPr lang="en-US" sz="2400" dirty="0" err="1" smtClean="0"/>
              <a:t>i</a:t>
            </a:r>
            <a:r>
              <a:rPr lang="en-US" sz="2400" dirty="0" smtClean="0"/>
              <a:t>)].  </a:t>
            </a:r>
            <a:r>
              <a:rPr lang="en-US" sz="2400" dirty="0" smtClean="0"/>
              <a:t>For GPS you can inform us during inspection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1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6">
  <a:themeElements>
    <a:clrScheme name="Template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17970</TotalTime>
  <Words>1121</Words>
  <Application>Microsoft Office PowerPoint</Application>
  <PresentationFormat>On-screen Show (4:3)</PresentationFormat>
  <Paragraphs>112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Courier New</vt:lpstr>
      <vt:lpstr>Wingdings</vt:lpstr>
      <vt:lpstr>Template 6</vt:lpstr>
      <vt:lpstr>PowerPoint Presentation</vt:lpstr>
      <vt:lpstr>Federal Rulemaking Process</vt:lpstr>
      <vt:lpstr>Excavation Damage Prevention</vt:lpstr>
      <vt:lpstr>Underground Natural Gas Storage</vt:lpstr>
      <vt:lpstr>Excess Flow Valves for Multi-person Dwellings</vt:lpstr>
      <vt:lpstr>Operator Qualification, Cost Recovery, Incident Notification</vt:lpstr>
      <vt:lpstr>Operator Qualification, Cost Recovery, Incident Notification</vt:lpstr>
      <vt:lpstr>Operator Qualification, Cost Recovery, Incident Notification</vt:lpstr>
      <vt:lpstr>Notes on OQ</vt:lpstr>
      <vt:lpstr>What changes to OQ need to be communicated?</vt:lpstr>
      <vt:lpstr>Gas Transmission and Gathering Lines</vt:lpstr>
      <vt:lpstr>Plastic Pipe</vt:lpstr>
      <vt:lpstr>Incident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Management Systems (API RP 1173)</vt:lpstr>
      <vt:lpstr>PowerPoint Presentation</vt:lpstr>
      <vt:lpstr>Example</vt:lpstr>
      <vt:lpstr>Annual Report – Excavation Damages</vt:lpstr>
      <vt:lpstr> </vt:lpstr>
      <vt:lpstr>PLAN Risk Management</vt:lpstr>
      <vt:lpstr>DO Put the plan into action</vt:lpstr>
      <vt:lpstr>CHECK Can we use what we learned to get better?</vt:lpstr>
      <vt:lpstr>ACT Determine how your plan can be improved, and fix it</vt:lpstr>
      <vt:lpstr>PowerPoint Presentation</vt:lpstr>
      <vt:lpstr>What is a “Safety Oriented Culture”?</vt:lpstr>
      <vt:lpstr>Questions?</vt:lpstr>
    </vt:vector>
  </TitlesOfParts>
  <Company>Public Utilities Commission of Ohio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colo</dc:creator>
  <cp:lastModifiedBy>Chace, Peter</cp:lastModifiedBy>
  <cp:revision>364</cp:revision>
  <dcterms:created xsi:type="dcterms:W3CDTF">2005-10-17T16:54:36Z</dcterms:created>
  <dcterms:modified xsi:type="dcterms:W3CDTF">2017-03-10T15:40:36Z</dcterms:modified>
</cp:coreProperties>
</file>