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drawings/drawing3.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90" r:id="rId3"/>
  </p:sldMasterIdLst>
  <p:notesMasterIdLst>
    <p:notesMasterId r:id="rId55"/>
  </p:notesMasterIdLst>
  <p:sldIdLst>
    <p:sldId id="256" r:id="rId4"/>
    <p:sldId id="309" r:id="rId5"/>
    <p:sldId id="261" r:id="rId6"/>
    <p:sldId id="268" r:id="rId7"/>
    <p:sldId id="303" r:id="rId8"/>
    <p:sldId id="270" r:id="rId9"/>
    <p:sldId id="269" r:id="rId10"/>
    <p:sldId id="282" r:id="rId11"/>
    <p:sldId id="283" r:id="rId12"/>
    <p:sldId id="284" r:id="rId13"/>
    <p:sldId id="305" r:id="rId14"/>
    <p:sldId id="287" r:id="rId15"/>
    <p:sldId id="307" r:id="rId16"/>
    <p:sldId id="285" r:id="rId17"/>
    <p:sldId id="311" r:id="rId18"/>
    <p:sldId id="312" r:id="rId19"/>
    <p:sldId id="350" r:id="rId20"/>
    <p:sldId id="313" r:id="rId21"/>
    <p:sldId id="341" r:id="rId22"/>
    <p:sldId id="315" r:id="rId23"/>
    <p:sldId id="316" r:id="rId24"/>
    <p:sldId id="317" r:id="rId25"/>
    <p:sldId id="342"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5" r:id="rId43"/>
    <p:sldId id="336" r:id="rId44"/>
    <p:sldId id="337" r:id="rId45"/>
    <p:sldId id="339" r:id="rId46"/>
    <p:sldId id="343" r:id="rId47"/>
    <p:sldId id="344" r:id="rId48"/>
    <p:sldId id="345" r:id="rId49"/>
    <p:sldId id="346" r:id="rId50"/>
    <p:sldId id="347" r:id="rId51"/>
    <p:sldId id="348" r:id="rId52"/>
    <p:sldId id="349" r:id="rId53"/>
    <p:sldId id="33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71"/>
    <p:restoredTop sz="90522" autoAdjust="0"/>
  </p:normalViewPr>
  <p:slideViewPr>
    <p:cSldViewPr snapToGrid="0" snapToObjects="1">
      <p:cViewPr varScale="1">
        <p:scale>
          <a:sx n="76" d="100"/>
          <a:sy n="76" d="100"/>
        </p:scale>
        <p:origin x="-1144" y="-96"/>
      </p:cViewPr>
      <p:guideLst>
        <p:guide orient="horz" pos="2160"/>
        <p:guide pos="2880"/>
      </p:guideLst>
    </p:cSldViewPr>
  </p:slideViewPr>
  <p:notesTextViewPr>
    <p:cViewPr>
      <p:scale>
        <a:sx n="1" d="1"/>
        <a:sy n="1" d="1"/>
      </p:scale>
      <p:origin x="0" y="0"/>
    </p:cViewPr>
  </p:notesTextViewPr>
  <p:sorterViewPr>
    <p:cViewPr>
      <p:scale>
        <a:sx n="80" d="100"/>
        <a:sy n="80" d="100"/>
      </p:scale>
      <p:origin x="0" y="-465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smith\Documents\Advisory%20Services\6486%20-%20NACE\DNV_Requested_Views_v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smith\Documents\Advisory%20Services\6486%20-%20NACE\DNV_Requested_Views_v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'IOCs v NOCs'!$AR$24</c:f>
              <c:strCache>
                <c:ptCount val="1"/>
                <c:pt idx="0">
                  <c:v>All IOCs</c:v>
                </c:pt>
              </c:strCache>
            </c:strRef>
          </c:tx>
          <c:invertIfNegative val="0"/>
          <c:cat>
            <c:strRef>
              <c:f>'IOCs v NOCs'!$AS$23:$BA$23</c:f>
              <c:strCache>
                <c:ptCount val="9"/>
                <c:pt idx="0">
                  <c:v>Policy</c:v>
                </c:pt>
                <c:pt idx="1">
                  <c:v>Stakeholder Integration</c:v>
                </c:pt>
                <c:pt idx="2">
                  <c:v>Organization</c:v>
                </c:pt>
                <c:pt idx="3">
                  <c:v>Accountability</c:v>
                </c:pt>
                <c:pt idx="4">
                  <c:v>Resources</c:v>
                </c:pt>
                <c:pt idx="5">
                  <c:v>Communication</c:v>
                </c:pt>
                <c:pt idx="6">
                  <c:v>CMP Integration</c:v>
                </c:pt>
                <c:pt idx="7">
                  <c:v>Continuous Improvement</c:v>
                </c:pt>
                <c:pt idx="8">
                  <c:v>Performance Measures</c:v>
                </c:pt>
              </c:strCache>
            </c:strRef>
          </c:cat>
          <c:val>
            <c:numRef>
              <c:f>'IOCs v NOCs'!$AS$24:$BA$24</c:f>
              <c:numCache>
                <c:formatCode>0%</c:formatCode>
                <c:ptCount val="9"/>
                <c:pt idx="0">
                  <c:v>0.5</c:v>
                </c:pt>
                <c:pt idx="1">
                  <c:v>0.55</c:v>
                </c:pt>
                <c:pt idx="2">
                  <c:v>0.325</c:v>
                </c:pt>
                <c:pt idx="3">
                  <c:v>0.457142857142857</c:v>
                </c:pt>
                <c:pt idx="4">
                  <c:v>0.543</c:v>
                </c:pt>
                <c:pt idx="5">
                  <c:v>0.5</c:v>
                </c:pt>
                <c:pt idx="6">
                  <c:v>0.7</c:v>
                </c:pt>
                <c:pt idx="7">
                  <c:v>0.5</c:v>
                </c:pt>
                <c:pt idx="8">
                  <c:v>0.535</c:v>
                </c:pt>
              </c:numCache>
            </c:numRef>
          </c:val>
          <c:extLst xmlns:c16r2="http://schemas.microsoft.com/office/drawing/2015/06/chart">
            <c:ext xmlns:c16="http://schemas.microsoft.com/office/drawing/2014/chart" uri="{C3380CC4-5D6E-409C-BE32-E72D297353CC}">
              <c16:uniqueId val="{00000000-6131-440E-968F-CFC04F844350}"/>
            </c:ext>
          </c:extLst>
        </c:ser>
        <c:ser>
          <c:idx val="1"/>
          <c:order val="1"/>
          <c:tx>
            <c:strRef>
              <c:f>'IOCs v NOCs'!$AR$25</c:f>
              <c:strCache>
                <c:ptCount val="1"/>
                <c:pt idx="0">
                  <c:v>All NOCs</c:v>
                </c:pt>
              </c:strCache>
            </c:strRef>
          </c:tx>
          <c:invertIfNegative val="0"/>
          <c:cat>
            <c:strRef>
              <c:f>'IOCs v NOCs'!$AS$23:$BA$23</c:f>
              <c:strCache>
                <c:ptCount val="9"/>
                <c:pt idx="0">
                  <c:v>Policy</c:v>
                </c:pt>
                <c:pt idx="1">
                  <c:v>Stakeholder Integration</c:v>
                </c:pt>
                <c:pt idx="2">
                  <c:v>Organization</c:v>
                </c:pt>
                <c:pt idx="3">
                  <c:v>Accountability</c:v>
                </c:pt>
                <c:pt idx="4">
                  <c:v>Resources</c:v>
                </c:pt>
                <c:pt idx="5">
                  <c:v>Communication</c:v>
                </c:pt>
                <c:pt idx="6">
                  <c:v>CMP Integration</c:v>
                </c:pt>
                <c:pt idx="7">
                  <c:v>Continuous Improvement</c:v>
                </c:pt>
                <c:pt idx="8">
                  <c:v>Performance Measures</c:v>
                </c:pt>
              </c:strCache>
            </c:strRef>
          </c:cat>
          <c:val>
            <c:numRef>
              <c:f>'IOCs v NOCs'!$AS$25:$BA$25</c:f>
              <c:numCache>
                <c:formatCode>0%</c:formatCode>
                <c:ptCount val="9"/>
                <c:pt idx="0">
                  <c:v>0.5</c:v>
                </c:pt>
                <c:pt idx="1">
                  <c:v>0.55</c:v>
                </c:pt>
                <c:pt idx="2">
                  <c:v>0.625</c:v>
                </c:pt>
                <c:pt idx="3">
                  <c:v>0.557142857142857</c:v>
                </c:pt>
                <c:pt idx="4">
                  <c:v>0.557285714285714</c:v>
                </c:pt>
                <c:pt idx="5">
                  <c:v>1.0</c:v>
                </c:pt>
                <c:pt idx="6">
                  <c:v>0.9</c:v>
                </c:pt>
                <c:pt idx="7">
                  <c:v>0.75</c:v>
                </c:pt>
                <c:pt idx="8">
                  <c:v>0.52</c:v>
                </c:pt>
              </c:numCache>
            </c:numRef>
          </c:val>
          <c:extLst xmlns:c16r2="http://schemas.microsoft.com/office/drawing/2015/06/chart">
            <c:ext xmlns:c16="http://schemas.microsoft.com/office/drawing/2014/chart" uri="{C3380CC4-5D6E-409C-BE32-E72D297353CC}">
              <c16:uniqueId val="{00000001-6131-440E-968F-CFC04F844350}"/>
            </c:ext>
          </c:extLst>
        </c:ser>
        <c:dLbls>
          <c:showLegendKey val="0"/>
          <c:showVal val="0"/>
          <c:showCatName val="0"/>
          <c:showSerName val="0"/>
          <c:showPercent val="0"/>
          <c:showBubbleSize val="0"/>
        </c:dLbls>
        <c:gapWidth val="150"/>
        <c:axId val="2116376280"/>
        <c:axId val="2116361352"/>
      </c:barChart>
      <c:catAx>
        <c:axId val="2116376280"/>
        <c:scaling>
          <c:orientation val="minMax"/>
        </c:scaling>
        <c:delete val="0"/>
        <c:axPos val="b"/>
        <c:title>
          <c:tx>
            <c:rich>
              <a:bodyPr/>
              <a:lstStyle/>
              <a:p>
                <a:pPr>
                  <a:defRPr sz="1100"/>
                </a:pPr>
                <a:r>
                  <a:rPr lang="en-US" sz="1100" dirty="0"/>
                  <a:t>Corrosion Management Domain</a:t>
                </a:r>
              </a:p>
            </c:rich>
          </c:tx>
          <c:overlay val="0"/>
        </c:title>
        <c:numFmt formatCode="General" sourceLinked="0"/>
        <c:majorTickMark val="out"/>
        <c:minorTickMark val="none"/>
        <c:tickLblPos val="nextTo"/>
        <c:txPr>
          <a:bodyPr/>
          <a:lstStyle/>
          <a:p>
            <a:pPr>
              <a:defRPr sz="900"/>
            </a:pPr>
            <a:endParaRPr lang="en-US"/>
          </a:p>
        </c:txPr>
        <c:crossAx val="2116361352"/>
        <c:crosses val="autoZero"/>
        <c:auto val="1"/>
        <c:lblAlgn val="ctr"/>
        <c:lblOffset val="100"/>
        <c:noMultiLvlLbl val="0"/>
      </c:catAx>
      <c:valAx>
        <c:axId val="2116361352"/>
        <c:scaling>
          <c:orientation val="minMax"/>
          <c:max val="1.0"/>
        </c:scaling>
        <c:delete val="0"/>
        <c:axPos val="l"/>
        <c:majorGridlines/>
        <c:title>
          <c:tx>
            <c:rich>
              <a:bodyPr rot="-5400000" vert="horz"/>
              <a:lstStyle/>
              <a:p>
                <a:pPr>
                  <a:defRPr sz="1100"/>
                </a:pPr>
                <a:r>
                  <a:rPr lang="en-US" sz="1100" dirty="0"/>
                  <a:t>Assessed Score</a:t>
                </a:r>
              </a:p>
            </c:rich>
          </c:tx>
          <c:overlay val="0"/>
        </c:title>
        <c:numFmt formatCode="0%" sourceLinked="1"/>
        <c:majorTickMark val="out"/>
        <c:minorTickMark val="none"/>
        <c:tickLblPos val="nextTo"/>
        <c:crossAx val="2116376280"/>
        <c:crosses val="autoZero"/>
        <c:crossBetween val="between"/>
      </c:valAx>
    </c:plotArea>
    <c:legend>
      <c:legendPos val="r"/>
      <c:overlay val="0"/>
      <c:txPr>
        <a:bodyPr/>
        <a:lstStyle/>
        <a:p>
          <a:pPr>
            <a:defRPr sz="9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'U.S., Canada, India'!$AQ$28</c:f>
              <c:strCache>
                <c:ptCount val="1"/>
                <c:pt idx="0">
                  <c:v>U.S. Pipeline</c:v>
                </c:pt>
              </c:strCache>
            </c:strRef>
          </c:tx>
          <c:invertIfNegative val="0"/>
          <c:cat>
            <c:strRef>
              <c:f>'U.S., Canada, India'!$AR$27:$AZ$27</c:f>
              <c:strCache>
                <c:ptCount val="9"/>
                <c:pt idx="0">
                  <c:v>Policy</c:v>
                </c:pt>
                <c:pt idx="1">
                  <c:v>Stakeholder Integration</c:v>
                </c:pt>
                <c:pt idx="2">
                  <c:v>Organization</c:v>
                </c:pt>
                <c:pt idx="3">
                  <c:v>Accountability</c:v>
                </c:pt>
                <c:pt idx="4">
                  <c:v>Resources</c:v>
                </c:pt>
                <c:pt idx="5">
                  <c:v>Communication</c:v>
                </c:pt>
                <c:pt idx="6">
                  <c:v>CMP Integration</c:v>
                </c:pt>
                <c:pt idx="7">
                  <c:v>Continuous Improvement</c:v>
                </c:pt>
                <c:pt idx="8">
                  <c:v>Performance Measures</c:v>
                </c:pt>
              </c:strCache>
            </c:strRef>
          </c:cat>
          <c:val>
            <c:numRef>
              <c:f>'U.S., Canada, India'!$AR$28:$AZ$28</c:f>
              <c:numCache>
                <c:formatCode>0%</c:formatCode>
                <c:ptCount val="9"/>
                <c:pt idx="0">
                  <c:v>0.5</c:v>
                </c:pt>
                <c:pt idx="1">
                  <c:v>0.85</c:v>
                </c:pt>
                <c:pt idx="2">
                  <c:v>0.75</c:v>
                </c:pt>
                <c:pt idx="3">
                  <c:v>0.785714285714286</c:v>
                </c:pt>
                <c:pt idx="4">
                  <c:v>0.704857142857143</c:v>
                </c:pt>
                <c:pt idx="5">
                  <c:v>0.833333333333333</c:v>
                </c:pt>
                <c:pt idx="6">
                  <c:v>1.0</c:v>
                </c:pt>
                <c:pt idx="7">
                  <c:v>1.0</c:v>
                </c:pt>
                <c:pt idx="8">
                  <c:v>0.525</c:v>
                </c:pt>
              </c:numCache>
            </c:numRef>
          </c:val>
          <c:extLst xmlns:c16r2="http://schemas.microsoft.com/office/drawing/2015/06/chart">
            <c:ext xmlns:c16="http://schemas.microsoft.com/office/drawing/2014/chart" uri="{C3380CC4-5D6E-409C-BE32-E72D297353CC}">
              <c16:uniqueId val="{00000000-771A-4408-B1A2-101D563975F2}"/>
            </c:ext>
          </c:extLst>
        </c:ser>
        <c:ser>
          <c:idx val="1"/>
          <c:order val="1"/>
          <c:tx>
            <c:strRef>
              <c:f>'U.S., Canada, India'!$AQ$29</c:f>
              <c:strCache>
                <c:ptCount val="1"/>
                <c:pt idx="0">
                  <c:v>Canadian Pipeline</c:v>
                </c:pt>
              </c:strCache>
            </c:strRef>
          </c:tx>
          <c:invertIfNegative val="0"/>
          <c:cat>
            <c:strRef>
              <c:f>'U.S., Canada, India'!$AR$27:$AZ$27</c:f>
              <c:strCache>
                <c:ptCount val="9"/>
                <c:pt idx="0">
                  <c:v>Policy</c:v>
                </c:pt>
                <c:pt idx="1">
                  <c:v>Stakeholder Integration</c:v>
                </c:pt>
                <c:pt idx="2">
                  <c:v>Organization</c:v>
                </c:pt>
                <c:pt idx="3">
                  <c:v>Accountability</c:v>
                </c:pt>
                <c:pt idx="4">
                  <c:v>Resources</c:v>
                </c:pt>
                <c:pt idx="5">
                  <c:v>Communication</c:v>
                </c:pt>
                <c:pt idx="6">
                  <c:v>CMP Integration</c:v>
                </c:pt>
                <c:pt idx="7">
                  <c:v>Continuous Improvement</c:v>
                </c:pt>
                <c:pt idx="8">
                  <c:v>Performance Measures</c:v>
                </c:pt>
              </c:strCache>
            </c:strRef>
          </c:cat>
          <c:val>
            <c:numRef>
              <c:f>'U.S., Canada, India'!$AR$29:$AZ$29</c:f>
              <c:numCache>
                <c:formatCode>0%</c:formatCode>
                <c:ptCount val="9"/>
                <c:pt idx="0">
                  <c:v>0.5</c:v>
                </c:pt>
                <c:pt idx="1">
                  <c:v>0.8</c:v>
                </c:pt>
                <c:pt idx="2">
                  <c:v>1.125</c:v>
                </c:pt>
                <c:pt idx="3">
                  <c:v>0.785714285714286</c:v>
                </c:pt>
                <c:pt idx="4">
                  <c:v>1.000285714285714</c:v>
                </c:pt>
                <c:pt idx="5">
                  <c:v>1.0</c:v>
                </c:pt>
                <c:pt idx="6">
                  <c:v>1.0</c:v>
                </c:pt>
                <c:pt idx="7">
                  <c:v>1.0</c:v>
                </c:pt>
                <c:pt idx="8">
                  <c:v>0.62</c:v>
                </c:pt>
              </c:numCache>
            </c:numRef>
          </c:val>
          <c:extLst xmlns:c16r2="http://schemas.microsoft.com/office/drawing/2015/06/chart">
            <c:ext xmlns:c16="http://schemas.microsoft.com/office/drawing/2014/chart" uri="{C3380CC4-5D6E-409C-BE32-E72D297353CC}">
              <c16:uniqueId val="{00000001-771A-4408-B1A2-101D563975F2}"/>
            </c:ext>
          </c:extLst>
        </c:ser>
        <c:ser>
          <c:idx val="2"/>
          <c:order val="2"/>
          <c:tx>
            <c:strRef>
              <c:f>'U.S., Canada, India'!$AQ$30</c:f>
              <c:strCache>
                <c:ptCount val="1"/>
                <c:pt idx="0">
                  <c:v>Indian Pipeline</c:v>
                </c:pt>
              </c:strCache>
            </c:strRef>
          </c:tx>
          <c:invertIfNegative val="0"/>
          <c:cat>
            <c:strRef>
              <c:f>'U.S., Canada, India'!$AR$27:$AZ$27</c:f>
              <c:strCache>
                <c:ptCount val="9"/>
                <c:pt idx="0">
                  <c:v>Policy</c:v>
                </c:pt>
                <c:pt idx="1">
                  <c:v>Stakeholder Integration</c:v>
                </c:pt>
                <c:pt idx="2">
                  <c:v>Organization</c:v>
                </c:pt>
                <c:pt idx="3">
                  <c:v>Accountability</c:v>
                </c:pt>
                <c:pt idx="4">
                  <c:v>Resources</c:v>
                </c:pt>
                <c:pt idx="5">
                  <c:v>Communication</c:v>
                </c:pt>
                <c:pt idx="6">
                  <c:v>CMP Integration</c:v>
                </c:pt>
                <c:pt idx="7">
                  <c:v>Continuous Improvement</c:v>
                </c:pt>
                <c:pt idx="8">
                  <c:v>Performance Measures</c:v>
                </c:pt>
              </c:strCache>
            </c:strRef>
          </c:cat>
          <c:val>
            <c:numRef>
              <c:f>'U.S., Canada, India'!$AR$30:$AZ$30</c:f>
              <c:numCache>
                <c:formatCode>0%</c:formatCode>
                <c:ptCount val="9"/>
                <c:pt idx="0">
                  <c:v>0.25</c:v>
                </c:pt>
                <c:pt idx="1">
                  <c:v>0.55</c:v>
                </c:pt>
                <c:pt idx="2">
                  <c:v>0.45</c:v>
                </c:pt>
                <c:pt idx="3">
                  <c:v>0.728571428571429</c:v>
                </c:pt>
                <c:pt idx="4">
                  <c:v>0.624285714285714</c:v>
                </c:pt>
                <c:pt idx="5">
                  <c:v>0.333333333333333</c:v>
                </c:pt>
                <c:pt idx="6">
                  <c:v>1.0</c:v>
                </c:pt>
                <c:pt idx="7">
                  <c:v>0.5</c:v>
                </c:pt>
                <c:pt idx="8">
                  <c:v>0.51</c:v>
                </c:pt>
              </c:numCache>
            </c:numRef>
          </c:val>
          <c:extLst xmlns:c16r2="http://schemas.microsoft.com/office/drawing/2015/06/chart">
            <c:ext xmlns:c16="http://schemas.microsoft.com/office/drawing/2014/chart" uri="{C3380CC4-5D6E-409C-BE32-E72D297353CC}">
              <c16:uniqueId val="{00000002-771A-4408-B1A2-101D563975F2}"/>
            </c:ext>
          </c:extLst>
        </c:ser>
        <c:dLbls>
          <c:showLegendKey val="0"/>
          <c:showVal val="0"/>
          <c:showCatName val="0"/>
          <c:showSerName val="0"/>
          <c:showPercent val="0"/>
          <c:showBubbleSize val="0"/>
        </c:dLbls>
        <c:gapWidth val="150"/>
        <c:axId val="2118626904"/>
        <c:axId val="2118632664"/>
      </c:barChart>
      <c:catAx>
        <c:axId val="2118626904"/>
        <c:scaling>
          <c:orientation val="minMax"/>
        </c:scaling>
        <c:delete val="0"/>
        <c:axPos val="b"/>
        <c:title>
          <c:tx>
            <c:rich>
              <a:bodyPr/>
              <a:lstStyle/>
              <a:p>
                <a:pPr>
                  <a:defRPr sz="1100"/>
                </a:pPr>
                <a:r>
                  <a:rPr lang="en-US" sz="1100" dirty="0"/>
                  <a:t>All three groups show similar scores with the lowest scores for policy and performance measures.</a:t>
                </a:r>
              </a:p>
            </c:rich>
          </c:tx>
          <c:overlay val="0"/>
        </c:title>
        <c:numFmt formatCode="General" sourceLinked="0"/>
        <c:majorTickMark val="out"/>
        <c:minorTickMark val="none"/>
        <c:tickLblPos val="nextTo"/>
        <c:txPr>
          <a:bodyPr/>
          <a:lstStyle/>
          <a:p>
            <a:pPr>
              <a:defRPr sz="900"/>
            </a:pPr>
            <a:endParaRPr lang="en-US"/>
          </a:p>
        </c:txPr>
        <c:crossAx val="2118632664"/>
        <c:crosses val="autoZero"/>
        <c:auto val="1"/>
        <c:lblAlgn val="ctr"/>
        <c:lblOffset val="100"/>
        <c:noMultiLvlLbl val="0"/>
      </c:catAx>
      <c:valAx>
        <c:axId val="2118632664"/>
        <c:scaling>
          <c:orientation val="minMax"/>
          <c:max val="1.0"/>
        </c:scaling>
        <c:delete val="0"/>
        <c:axPos val="l"/>
        <c:majorGridlines/>
        <c:title>
          <c:tx>
            <c:rich>
              <a:bodyPr rot="-5400000" vert="horz"/>
              <a:lstStyle/>
              <a:p>
                <a:pPr>
                  <a:defRPr sz="1100"/>
                </a:pPr>
                <a:r>
                  <a:rPr lang="en-US" sz="1100" dirty="0"/>
                  <a:t>Assessed Score</a:t>
                </a:r>
              </a:p>
            </c:rich>
          </c:tx>
          <c:overlay val="0"/>
        </c:title>
        <c:numFmt formatCode="0%" sourceLinked="1"/>
        <c:majorTickMark val="out"/>
        <c:minorTickMark val="none"/>
        <c:tickLblPos val="nextTo"/>
        <c:crossAx val="2118626904"/>
        <c:crosses val="autoZero"/>
        <c:crossBetween val="between"/>
      </c:valAx>
    </c:plotArea>
    <c:legend>
      <c:legendPos val="r"/>
      <c:overlay val="0"/>
      <c:txPr>
        <a:bodyPr/>
        <a:lstStyle/>
        <a:p>
          <a:pPr>
            <a:defRPr sz="9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0"/>
      </c:doughnut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3.png"/></Relationships>
</file>

<file path=ppt/drawings/_rels/drawing3.x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4819047" cy="740952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028571" cy="8752381"/>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028571" cy="875238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D8775-5EEB-4DEE-9744-E9649154B0EC}" type="datetimeFigureOut">
              <a:rPr lang="en-US" smtClean="0"/>
              <a:t>3/21/17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952321-C36C-47A8-9990-CB392BE0BB12}" type="slidenum">
              <a:rPr lang="en-US" smtClean="0"/>
              <a:t>‹#›</a:t>
            </a:fld>
            <a:endParaRPr lang="en-US" dirty="0"/>
          </a:p>
        </p:txBody>
      </p:sp>
    </p:spTree>
    <p:extLst>
      <p:ext uri="{BB962C8B-B14F-4D97-AF65-F5344CB8AC3E}">
        <p14:creationId xmlns:p14="http://schemas.microsoft.com/office/powerpoint/2010/main" val="404607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industry sectors comprise the majority of the NACE membership.</a:t>
            </a:r>
            <a:endParaRPr lang="en-US" dirty="0"/>
          </a:p>
          <a:p>
            <a:endParaRPr lang="en-US" dirty="0"/>
          </a:p>
        </p:txBody>
      </p:sp>
      <p:sp>
        <p:nvSpPr>
          <p:cNvPr id="4" name="Slide Number Placeholder 3"/>
          <p:cNvSpPr>
            <a:spLocks noGrp="1"/>
          </p:cNvSpPr>
          <p:nvPr>
            <p:ph type="sldNum" sz="quarter" idx="10"/>
          </p:nvPr>
        </p:nvSpPr>
        <p:spPr/>
        <p:txBody>
          <a:bodyPr/>
          <a:lstStyle/>
          <a:p>
            <a:fld id="{D0952321-C36C-47A8-9990-CB392BE0BB12}" type="slidenum">
              <a:rPr lang="en-US" smtClean="0"/>
              <a:t>3</a:t>
            </a:fld>
            <a:endParaRPr lang="en-US" dirty="0"/>
          </a:p>
        </p:txBody>
      </p:sp>
    </p:spTree>
    <p:extLst>
      <p:ext uri="{BB962C8B-B14F-4D97-AF65-F5344CB8AC3E}">
        <p14:creationId xmlns:p14="http://schemas.microsoft.com/office/powerpoint/2010/main" val="1598597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7475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is estimated to be US $2.5 trillion, which is equivalent to 3.4% of the global</a:t>
            </a:r>
            <a:r>
              <a:rPr lang="en-US" baseline="0" dirty="0"/>
              <a:t> Gross Domestic Product (GDP).  The IMPACT study estimate was established utilizing publically available studies from around the world. </a:t>
            </a:r>
          </a:p>
          <a:p>
            <a:r>
              <a:rPr lang="en-US" baseline="0" dirty="0"/>
              <a:t> </a:t>
            </a:r>
          </a:p>
          <a:p>
            <a:r>
              <a:rPr lang="en-US" baseline="0" dirty="0"/>
              <a:t>Considering the world population is 7.3 billion, that means $342 is spent every year for every man woman and child in the whole world for cost of corrosion.  These costs do not consider the safety or environmental impacts of corrosion, which </a:t>
            </a:r>
          </a:p>
          <a:p>
            <a:endParaRPr lang="en-US" baseline="0" dirty="0"/>
          </a:p>
          <a:p>
            <a:r>
              <a:rPr lang="en-US" baseline="0" dirty="0"/>
              <a:t>cause high financial, regulatory and legal consequences to an organization.</a:t>
            </a:r>
          </a:p>
          <a:p>
            <a:endParaRPr lang="en-US" baseline="0" dirty="0"/>
          </a:p>
          <a:p>
            <a:r>
              <a:rPr lang="en-US" baseline="0" dirty="0"/>
              <a:t>Just consider one instance that is currently in our news – the water issues in Flint, Michigan.  Congressman Dan Kildee who represents which area of Michigan stated that the direct and indirect costs of this one incident caused by corrosion will</a:t>
            </a:r>
          </a:p>
          <a:p>
            <a:endParaRPr lang="en-US" baseline="0" dirty="0"/>
          </a:p>
          <a:p>
            <a:r>
              <a:rPr lang="en-US" baseline="0" dirty="0"/>
              <a:t>Reach $1.5 billion.  The total cost for just pipe replacement is estimated to be $55 million.</a:t>
            </a:r>
          </a:p>
          <a:p>
            <a:pPr>
              <a:lnSpc>
                <a:spcPct val="150000"/>
              </a:lnSpc>
            </a:pPr>
            <a:r>
              <a:rPr lang="en-US" baseline="0" dirty="0"/>
              <a:t> </a:t>
            </a:r>
          </a:p>
        </p:txBody>
      </p:sp>
      <p:sp>
        <p:nvSpPr>
          <p:cNvPr id="4" name="Slide Number Placeholder 3"/>
          <p:cNvSpPr>
            <a:spLocks noGrp="1"/>
          </p:cNvSpPr>
          <p:nvPr>
            <p:ph type="sldNum" sz="quarter" idx="10"/>
          </p:nvPr>
        </p:nvSpPr>
        <p:spPr/>
        <p:txBody>
          <a:bodyPr/>
          <a:lstStyle/>
          <a:p>
            <a:fld id="{3CB871B6-3244-4323-86D8-DBA079694C6B}" type="slidenum">
              <a:rPr lang="en-US" smtClean="0"/>
              <a:t>23</a:t>
            </a:fld>
            <a:endParaRPr lang="en-US" dirty="0"/>
          </a:p>
        </p:txBody>
      </p:sp>
    </p:spTree>
    <p:extLst>
      <p:ext uri="{BB962C8B-B14F-4D97-AF65-F5344CB8AC3E}">
        <p14:creationId xmlns:p14="http://schemas.microsoft.com/office/powerpoint/2010/main" val="226093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r>
              <a:rPr lang="en-US" baseline="0" dirty="0"/>
              <a:t> looking at the Flint incident, the cost was $140/day to eliminate the corrosion issue.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54352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most critical finding of the IMPACT study is that while it is important to continue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investment in technology and systems for corrosion control, putting this technology into </a:t>
            </a:r>
          </a:p>
          <a:p>
            <a:endParaRPr lang="en-US" dirty="0"/>
          </a:p>
          <a:p>
            <a:r>
              <a:rPr lang="en-US" sz="1200" b="0" i="0" u="none" strike="noStrike" kern="1200" baseline="0" dirty="0">
                <a:solidFill>
                  <a:schemeClr val="tx1"/>
                </a:solidFill>
                <a:latin typeface="+mn-lt"/>
                <a:ea typeface="+mn-ea"/>
                <a:cs typeface="+mn-cs"/>
              </a:rPr>
              <a:t>an organizational management system context and justifying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corrosion control actions by business impact is essential. This can be accomplished by</a:t>
            </a:r>
          </a:p>
          <a:p>
            <a:endParaRPr lang="en-US" dirty="0"/>
          </a:p>
          <a:p>
            <a:r>
              <a:rPr lang="en-US" sz="1200" b="0" i="0" u="none" strike="noStrike" kern="1200" baseline="0" dirty="0">
                <a:solidFill>
                  <a:schemeClr val="tx1"/>
                </a:solidFill>
                <a:latin typeface="+mn-lt"/>
                <a:ea typeface="+mn-ea"/>
                <a:cs typeface="+mn-cs"/>
              </a:rPr>
              <a:t>employing a corrosion management system that is understood and supported in every </a:t>
            </a:r>
          </a:p>
          <a:p>
            <a:endParaRPr lang="en-US" dirty="0"/>
          </a:p>
          <a:p>
            <a:r>
              <a:rPr lang="en-US" sz="1200" b="0" i="0" u="none" strike="noStrike" kern="1200" baseline="0" dirty="0">
                <a:solidFill>
                  <a:schemeClr val="tx1"/>
                </a:solidFill>
                <a:latin typeface="+mn-lt"/>
                <a:ea typeface="+mn-ea"/>
                <a:cs typeface="+mn-cs"/>
              </a:rPr>
              <a:t>level of an organization involved in protecting assets. The Corrosion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Management System Framework is the core deliverable of IMPACT.</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6330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a:t>
            </a:r>
            <a:r>
              <a:rPr lang="en-US" baseline="0" dirty="0"/>
              <a:t> to the findings and recommendations of the IMPACT study was the development</a:t>
            </a:r>
          </a:p>
          <a:p>
            <a:endParaRPr lang="en-US" dirty="0"/>
          </a:p>
          <a:p>
            <a:r>
              <a:rPr lang="en-US" baseline="0" dirty="0"/>
              <a:t>of the Corrosion Management System Framework.  The CMS is an organizational </a:t>
            </a:r>
          </a:p>
          <a:p>
            <a:endParaRPr lang="en-US" dirty="0"/>
          </a:p>
          <a:p>
            <a:r>
              <a:rPr lang="en-US" baseline="0" dirty="0"/>
              <a:t>structure that enables effective corrosion mitigation while providing a </a:t>
            </a:r>
          </a:p>
          <a:p>
            <a:endParaRPr lang="en-US" baseline="0" dirty="0"/>
          </a:p>
          <a:p>
            <a:r>
              <a:rPr lang="en-US" baseline="0" dirty="0"/>
              <a:t>positive ROI.  A CMS is a documented set of processes and procedures required for </a:t>
            </a:r>
          </a:p>
          <a:p>
            <a:endParaRPr lang="en-US" dirty="0"/>
          </a:p>
          <a:p>
            <a:r>
              <a:rPr lang="en-US" baseline="0" dirty="0"/>
              <a:t>planning, executing and continually improving the ability of a company to manage the </a:t>
            </a:r>
          </a:p>
          <a:p>
            <a:endParaRPr lang="en-US" dirty="0"/>
          </a:p>
          <a:p>
            <a:r>
              <a:rPr lang="en-US" baseline="0" dirty="0"/>
              <a:t>threat of corrosion for existing and future assets and asset systems.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8168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interrelation</a:t>
            </a:r>
            <a:r>
              <a:rPr lang="en-US" baseline="0" dirty="0"/>
              <a:t> of a pipeline operator’s organization management system.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3020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is the CMS Pyramid, which is central to the findings and recommendations</a:t>
            </a:r>
            <a:r>
              <a:rPr lang="en-US" baseline="0" dirty="0"/>
              <a:t> of the IMPACT study.</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0763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the IMPACT study was launched, a critical component of the research was to </a:t>
            </a:r>
          </a:p>
          <a:p>
            <a:endParaRPr lang="en-US" dirty="0"/>
          </a:p>
          <a:p>
            <a:r>
              <a:rPr lang="en-US" sz="1200" b="0" i="0" u="none" strike="noStrike" kern="1200" baseline="0" dirty="0">
                <a:solidFill>
                  <a:schemeClr val="tx1"/>
                </a:solidFill>
                <a:latin typeface="+mn-lt"/>
                <a:ea typeface="+mn-ea"/>
                <a:cs typeface="+mn-cs"/>
              </a:rPr>
              <a:t>collect data on how organizations in various industries and countries conduct their </a:t>
            </a:r>
          </a:p>
          <a:p>
            <a:endParaRPr lang="en-US" dirty="0"/>
          </a:p>
          <a:p>
            <a:r>
              <a:rPr lang="en-US" sz="1200" b="0" i="0" u="none" strike="noStrike" kern="1200" baseline="0" dirty="0">
                <a:solidFill>
                  <a:schemeClr val="tx1"/>
                </a:solidFill>
                <a:latin typeface="+mn-lt"/>
                <a:ea typeface="+mn-ea"/>
                <a:cs typeface="+mn-cs"/>
              </a:rPr>
              <a:t>corrosion control activities, with emphasis on corrosion management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practices and how they fall within an overall organization’s management system.</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First, a Corrosion Management Practice Model (CMPM) was developed to provide a </a:t>
            </a:r>
          </a:p>
          <a:p>
            <a:endParaRPr lang="en-US" dirty="0"/>
          </a:p>
          <a:p>
            <a:r>
              <a:rPr lang="en-US" sz="1200" b="0" i="0" u="none" strike="noStrike" kern="1200" baseline="0" dirty="0">
                <a:solidFill>
                  <a:schemeClr val="tx1"/>
                </a:solidFill>
                <a:latin typeface="+mn-lt"/>
                <a:ea typeface="+mn-ea"/>
                <a:cs typeface="+mn-cs"/>
              </a:rPr>
              <a:t>repeatable framework for assessing the structure, approach, and features that comprise </a:t>
            </a:r>
          </a:p>
          <a:p>
            <a:endParaRPr lang="en-US" dirty="0"/>
          </a:p>
          <a:p>
            <a:r>
              <a:rPr lang="en-US" sz="1200" b="0" i="0" u="none" strike="noStrike" kern="1200" baseline="0" dirty="0">
                <a:solidFill>
                  <a:schemeClr val="tx1"/>
                </a:solidFill>
                <a:latin typeface="+mn-lt"/>
                <a:ea typeface="+mn-ea"/>
                <a:cs typeface="+mn-cs"/>
              </a:rPr>
              <a:t>a corrosion management system within an organization. From there, 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comprehensive 70-question self-assessment survey was developed that encompassed </a:t>
            </a:r>
          </a:p>
          <a:p>
            <a:endParaRPr lang="en-US" dirty="0"/>
          </a:p>
          <a:p>
            <a:r>
              <a:rPr lang="en-US" sz="1200" b="0" i="0" u="none" strike="noStrike" kern="1200" baseline="0" dirty="0">
                <a:solidFill>
                  <a:schemeClr val="tx1"/>
                </a:solidFill>
                <a:latin typeface="+mn-lt"/>
                <a:ea typeface="+mn-ea"/>
                <a:cs typeface="+mn-cs"/>
              </a:rPr>
              <a:t>nine management system domains.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9714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nine management systems are shown here.  Scores for each of these</a:t>
            </a:r>
            <a:r>
              <a:rPr lang="en-US" baseline="0" dirty="0"/>
              <a:t> practices</a:t>
            </a:r>
          </a:p>
          <a:p>
            <a:endParaRPr lang="en-US" dirty="0"/>
          </a:p>
          <a:p>
            <a:r>
              <a:rPr lang="en-US" baseline="0" dirty="0"/>
              <a:t>ranged from 0 – 1, with 0 reflecting no capability and 1 reflecting the highest level of </a:t>
            </a:r>
          </a:p>
          <a:p>
            <a:endParaRPr lang="en-US" dirty="0"/>
          </a:p>
          <a:p>
            <a:r>
              <a:rPr lang="en-US" baseline="0" dirty="0"/>
              <a:t>capability based upon the provided answer options.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98912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survey question and answer</a:t>
            </a:r>
            <a:r>
              <a:rPr lang="en-US" baseline="0" dirty="0"/>
              <a:t> set.</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2741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NACE connects corrosion professionals worldwide through conferences and expositions featuring speakers covering the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most important topics of the moment.</a:t>
            </a: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0952321-C36C-47A8-9990-CB392BE0BB12}" type="slidenum">
              <a:rPr lang="en-US" smtClean="0"/>
              <a:t>12</a:t>
            </a:fld>
            <a:endParaRPr lang="en-US" dirty="0"/>
          </a:p>
        </p:txBody>
      </p:sp>
    </p:spTree>
    <p:extLst>
      <p:ext uri="{BB962C8B-B14F-4D97-AF65-F5344CB8AC3E}">
        <p14:creationId xmlns:p14="http://schemas.microsoft.com/office/powerpoint/2010/main" val="484300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survey was subsequently conducted in a broad spectrum of industries worldwide </a:t>
            </a:r>
          </a:p>
          <a:p>
            <a:endParaRPr lang="en-US" dirty="0"/>
          </a:p>
          <a:p>
            <a:r>
              <a:rPr lang="en-US" sz="1200" b="0" i="0" u="none" strike="noStrike" kern="1200" baseline="0" dirty="0">
                <a:solidFill>
                  <a:schemeClr val="tx1"/>
                </a:solidFill>
                <a:latin typeface="+mn-lt"/>
                <a:ea typeface="+mn-ea"/>
                <a:cs typeface="+mn-cs"/>
              </a:rPr>
              <a:t>that ranged from aerospace and aviation to chemical, petrochemical, oil and gas, and </a:t>
            </a:r>
          </a:p>
          <a:p>
            <a:endParaRPr lang="en-US" dirty="0"/>
          </a:p>
          <a:p>
            <a:r>
              <a:rPr lang="en-US" sz="1200" b="0" i="0" u="none" strike="noStrike" kern="1200" baseline="0" dirty="0">
                <a:solidFill>
                  <a:schemeClr val="tx1"/>
                </a:solidFill>
                <a:latin typeface="+mn-lt"/>
                <a:ea typeface="+mn-ea"/>
                <a:cs typeface="+mn-cs"/>
              </a:rPr>
              <a:t>water and waste water. In addition, focus groups of personnel from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various management and technical levels were organized in several industries and </a:t>
            </a:r>
          </a:p>
          <a:p>
            <a:endParaRPr lang="en-US" dirty="0"/>
          </a:p>
          <a:p>
            <a:r>
              <a:rPr lang="en-US" sz="1200" b="0" i="0" u="none" strike="noStrike" kern="1200" baseline="0" dirty="0">
                <a:solidFill>
                  <a:schemeClr val="tx1"/>
                </a:solidFill>
                <a:latin typeface="+mn-lt"/>
                <a:ea typeface="+mn-ea"/>
                <a:cs typeface="+mn-cs"/>
              </a:rPr>
              <a:t>countries to obtain further insight into their corrosion management philosophies and </a:t>
            </a:r>
          </a:p>
          <a:p>
            <a:endParaRPr lang="en-US" dirty="0"/>
          </a:p>
          <a:p>
            <a:r>
              <a:rPr lang="en-US" sz="1200" b="0" i="0" u="none" strike="noStrike" kern="1200" baseline="0" dirty="0">
                <a:solidFill>
                  <a:schemeClr val="tx1"/>
                </a:solidFill>
                <a:latin typeface="+mn-lt"/>
                <a:ea typeface="+mn-ea"/>
                <a:cs typeface="+mn-cs"/>
              </a:rPr>
              <a:t>practices.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Following data collection, the study team performed a series of analyses.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flow chart illustrates how the survey was developed, conducted and analyzed.</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048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0477"/>
            <a:ext cx="5681980" cy="4653835"/>
          </a:xfrm>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results of the survey and the focus group discussions with industry subject matter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experts demonstrated that corrosion management practices vary significantly based on </a:t>
            </a:r>
          </a:p>
          <a:p>
            <a:endParaRPr lang="en-US" dirty="0"/>
          </a:p>
          <a:p>
            <a:r>
              <a:rPr lang="en-US" sz="1200" b="0" i="0" u="none" strike="noStrike" kern="1200" baseline="0" dirty="0">
                <a:solidFill>
                  <a:schemeClr val="tx1"/>
                </a:solidFill>
                <a:latin typeface="+mn-lt"/>
                <a:ea typeface="+mn-ea"/>
                <a:cs typeface="+mn-cs"/>
              </a:rPr>
              <a:t>the type of industry, geography, and organizational culture.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practices range from the absence of corrosion management to full incorporation </a:t>
            </a:r>
          </a:p>
          <a:p>
            <a:endParaRPr lang="en-US" dirty="0"/>
          </a:p>
          <a:p>
            <a:r>
              <a:rPr lang="en-US" sz="1200" b="0" i="0" u="none" strike="noStrike" kern="1200" baseline="0" dirty="0">
                <a:solidFill>
                  <a:schemeClr val="tx1"/>
                </a:solidFill>
                <a:latin typeface="+mn-lt"/>
                <a:ea typeface="+mn-ea"/>
                <a:cs typeface="+mn-cs"/>
              </a:rPr>
              <a:t>of a CMS into an organization’s management system. Even within the same organization, </a:t>
            </a:r>
          </a:p>
          <a:p>
            <a:endParaRPr lang="en-US" dirty="0"/>
          </a:p>
          <a:p>
            <a:r>
              <a:rPr lang="en-US" sz="1200" b="0" i="0" u="none" strike="noStrike" kern="1200" baseline="0" dirty="0">
                <a:solidFill>
                  <a:schemeClr val="tx1"/>
                </a:solidFill>
                <a:latin typeface="+mn-lt"/>
                <a:ea typeface="+mn-ea"/>
                <a:cs typeface="+mn-cs"/>
              </a:rPr>
              <a:t>significant differences can exist, depending on local culture and practices.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Following a thorough analysis of the survey results, the researchers identified standard </a:t>
            </a:r>
          </a:p>
          <a:p>
            <a:endParaRPr lang="en-US" dirty="0"/>
          </a:p>
          <a:p>
            <a:r>
              <a:rPr lang="en-US" sz="1200" b="0" i="0" u="none" strike="noStrike" kern="1200" baseline="0" dirty="0">
                <a:solidFill>
                  <a:schemeClr val="tx1"/>
                </a:solidFill>
                <a:latin typeface="+mn-lt"/>
                <a:ea typeface="+mn-ea"/>
                <a:cs typeface="+mn-cs"/>
              </a:rPr>
              <a:t>and best practices and gaps in corrosion management practices, and provided </a:t>
            </a:r>
          </a:p>
          <a:p>
            <a:endParaRPr lang="en-US" dirty="0"/>
          </a:p>
          <a:p>
            <a:r>
              <a:rPr lang="en-US" sz="1200" b="0" i="0" u="none" strike="noStrike" kern="1200" baseline="0" dirty="0">
                <a:solidFill>
                  <a:schemeClr val="tx1"/>
                </a:solidFill>
                <a:latin typeface="+mn-lt"/>
                <a:ea typeface="+mn-ea"/>
                <a:cs typeface="+mn-cs"/>
              </a:rPr>
              <a:t>recommendations of mitigation measures for improvement.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7632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reveals similar trends among the IOCs and NOCs, with continuous</a:t>
            </a:r>
            <a:r>
              <a:rPr lang="en-US" baseline="0" dirty="0"/>
              <a:t> improvement and communications having the most variation.</a:t>
            </a:r>
          </a:p>
          <a:p>
            <a:r>
              <a:rPr lang="en-US" baseline="0" dirty="0"/>
              <a:t>Explain that the scores in general are low across all domains, which means that both IOCs and NOCs have room for improvement</a:t>
            </a:r>
          </a:p>
          <a:p>
            <a:r>
              <a:rPr lang="en-US" baseline="0" dirty="0"/>
              <a:t>Why is there a difference in communication?</a:t>
            </a:r>
          </a:p>
          <a:p>
            <a:r>
              <a:rPr lang="en-US" baseline="0" dirty="0"/>
              <a:t>Why is there a difference in organization?</a:t>
            </a:r>
          </a:p>
          <a:p>
            <a:r>
              <a:rPr lang="en-US" baseline="0" dirty="0"/>
              <a:t>There are some explanations in the IMPACT study</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52198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Within the pipeline industry, it is well known that corrosion is a major contributing factor to pipeline failures because of the corrosive nature of their contents, which include dry gas, wet gas, crude oil with entrained/emulsified water, and processed liquids. </a:t>
            </a:r>
          </a:p>
          <a:p>
            <a:endParaRPr lang="en-US" dirty="0"/>
          </a:p>
          <a:p>
            <a:r>
              <a:rPr lang="en-US" sz="1200" b="0" i="0" u="none" strike="noStrike" kern="1200" baseline="0" dirty="0">
                <a:solidFill>
                  <a:schemeClr val="tx1"/>
                </a:solidFill>
                <a:latin typeface="+mn-lt"/>
                <a:ea typeface="+mn-ea"/>
                <a:cs typeface="+mn-cs"/>
              </a:rPr>
              <a:t>Appropriate corrosion control technologies and strict monitoring are required to protect these assets, which should be incorporated into a CMS.  One benchmarking effort focused on selected onshore pipeline operators in the United States, Canada, and India to observe differences in corrosion management for companies that operate under different regulatory environments.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While the U.S. and Canadian pipeline companies operate under strict national regulations set by the Pipeline and Hazardous Materials Safety Administration (PHMSA) and National Energy Board (NEB), respectively, the Indian companies follow</a:t>
            </a:r>
          </a:p>
          <a:p>
            <a:r>
              <a:rPr lang="en-US" sz="1200" b="0" i="0" u="none" strike="noStrike" kern="1200" baseline="0" dirty="0">
                <a:solidFill>
                  <a:schemeClr val="tx1"/>
                </a:solidFill>
                <a:latin typeface="+mn-lt"/>
                <a:ea typeface="+mn-ea"/>
                <a:cs typeface="+mn-cs"/>
              </a:rPr>
              <a:t>company standards and regulations that are largely based on internal/local standards and recommended practices. In spite of these differences, all three groups show similar scores for the elements of performance measures, CMP integration, </a:t>
            </a:r>
          </a:p>
          <a:p>
            <a:r>
              <a:rPr lang="en-US" sz="1200" b="0" i="0" u="none" strike="noStrike" kern="1200" baseline="0" dirty="0">
                <a:solidFill>
                  <a:schemeClr val="tx1"/>
                </a:solidFill>
                <a:latin typeface="+mn-lt"/>
                <a:ea typeface="+mn-ea"/>
                <a:cs typeface="+mn-cs"/>
              </a:rPr>
              <a:t>and accountability, and show a low score for policy and performance measures.</a:t>
            </a:r>
          </a:p>
          <a:p>
            <a:endParaRPr lang="en-US" dirty="0"/>
          </a:p>
          <a:p>
            <a:r>
              <a:rPr lang="en-US" sz="1200" b="0" i="0" u="none" strike="noStrike" kern="1200" baseline="0" dirty="0">
                <a:solidFill>
                  <a:schemeClr val="tx1"/>
                </a:solidFill>
                <a:latin typeface="+mn-lt"/>
                <a:ea typeface="+mn-ea"/>
                <a:cs typeface="+mn-cs"/>
              </a:rPr>
              <a:t>The study concludes that the low scores might indicate an opportunity for improvement by better engaging senior management. The relatively low score for </a:t>
            </a:r>
          </a:p>
          <a:p>
            <a:r>
              <a:rPr lang="en-US" sz="1200" b="0" i="0" u="none" strike="noStrike" kern="1200" baseline="0" dirty="0">
                <a:solidFill>
                  <a:schemeClr val="tx1"/>
                </a:solidFill>
                <a:latin typeface="+mn-lt"/>
                <a:ea typeface="+mn-ea"/>
                <a:cs typeface="+mn-cs"/>
              </a:rPr>
              <a:t>performance measures indicates that there is an inadequate feedback system or related key performance indicators that measure the status and quality of corrosion management.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64976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focus groups in L.A.</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4322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Following the 2002 FHWA cost of corrosion study, the DoD has been in the process of developing and implementing a comprehensive corrosion management program. The 2002 study estimated the cost of corrosion to DoD at approximately US$20 billion, which has been validated through DoD’s cost of corrosion analyses.</a:t>
            </a:r>
          </a:p>
          <a:p>
            <a:endParaRPr lang="en-US" dirty="0"/>
          </a:p>
          <a:p>
            <a:r>
              <a:rPr lang="en-US" sz="1200" b="0" i="0" u="none" strike="noStrike" kern="1200" baseline="0" dirty="0">
                <a:solidFill>
                  <a:schemeClr val="tx1"/>
                </a:solidFill>
                <a:latin typeface="+mn-lt"/>
                <a:ea typeface="+mn-ea"/>
                <a:cs typeface="+mn-cs"/>
              </a:rPr>
              <a:t> One IMPACT study conclusion is the importance of having top-down support for a CMS, which is epitomized by the DoD’s program. The Under Secretary of Defense for Acquisition, Technology and Logistics has been a supporter from the start. The program, which ranges from setting policy to calculating the cost of corrosion of projects, assets, and components, is run by the Corrosion Policy and Oversight (CPO) Office and includes all critical components of a CMS.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IMPACT report thoroughly covers the strategic plan and organizational structure of the DoD CPO Office and how it is successfully managing corrosion control activities across all of the services. The DoD estimates its composite ROI for protecting assets ranging from vehicles, aircraft, base facilities, and weaponry to be 16:1</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75696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Corrosion management includes all activities that are performed through the lifetime of a structure to prevent corrosion, repair its damage, and replace the asset, such as maintenance, inspection, repair, and removal. These activities are</a:t>
            </a:r>
            <a:r>
              <a:rPr lang="en-US" dirty="0"/>
              <a:t> </a:t>
            </a:r>
            <a:r>
              <a:rPr lang="en-US" sz="1200" b="0" i="0" u="none" strike="noStrike" kern="1200" baseline="0" dirty="0">
                <a:solidFill>
                  <a:schemeClr val="tx1"/>
                </a:solidFill>
                <a:latin typeface="+mn-lt"/>
                <a:ea typeface="+mn-ea"/>
                <a:cs typeface="+mn-cs"/>
              </a:rPr>
              <a:t>performed at different times during the lifetime of the structure.</a:t>
            </a:r>
          </a:p>
          <a:p>
            <a:endParaRPr lang="en-US" dirty="0"/>
          </a:p>
          <a:p>
            <a:r>
              <a:rPr lang="en-US" sz="1200" b="0" i="0" u="none" strike="noStrike" kern="1200" baseline="0" dirty="0">
                <a:solidFill>
                  <a:schemeClr val="tx1"/>
                </a:solidFill>
                <a:latin typeface="+mn-lt"/>
                <a:ea typeface="+mn-ea"/>
                <a:cs typeface="+mn-cs"/>
              </a:rPr>
              <a:t>Some maintenance is a regular activity, characterized by annual cost. Inspections are scheduled as periodic activities, and repair is done as warranted. Rehabilitation may be done once or twice during the lifetime, and the cost is usually high. Applying different corrosion management methods may positively affect the lifetime of a structure of a particular design without increasing the cost.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meet the corrosion management objectives, tools or methodologies are available to calculate the cost of corrosion over part of an equipment’s or asset’s lifetime or over the entire life cycle. These methods range from cost-adding to life-cycle costing and constraint optimization.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7189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next decade a significant transition and turnover in knowledge will occur in the </a:t>
            </a:r>
          </a:p>
          <a:p>
            <a:endParaRPr lang="en-US" dirty="0"/>
          </a:p>
          <a:p>
            <a:r>
              <a:rPr lang="en-US" sz="1200" b="0" i="0" u="none" strike="noStrike" kern="1200" baseline="0" dirty="0">
                <a:solidFill>
                  <a:schemeClr val="tx1"/>
                </a:solidFill>
                <a:latin typeface="+mn-lt"/>
                <a:ea typeface="+mn-ea"/>
                <a:cs typeface="+mn-cs"/>
              </a:rPr>
              <a:t>corrosion community.  IMPACT cites workforce studies estimating that approximately </a:t>
            </a:r>
          </a:p>
          <a:p>
            <a:endParaRPr lang="en-US" dirty="0"/>
          </a:p>
          <a:p>
            <a:r>
              <a:rPr lang="en-US" sz="1200" b="0" i="0" u="none" strike="noStrike" kern="1200" baseline="0" dirty="0">
                <a:solidFill>
                  <a:schemeClr val="tx1"/>
                </a:solidFill>
                <a:latin typeface="+mn-lt"/>
                <a:ea typeface="+mn-ea"/>
                <a:cs typeface="+mn-cs"/>
              </a:rPr>
              <a:t>25% of the total workforce in the United States is over 50 years old, and</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median age </a:t>
            </a:r>
          </a:p>
          <a:p>
            <a:endParaRPr lang="en-US" dirty="0"/>
          </a:p>
          <a:p>
            <a:r>
              <a:rPr lang="en-US" sz="1200" b="0" i="0" u="none" strike="noStrike" kern="1200" baseline="0" dirty="0">
                <a:solidFill>
                  <a:schemeClr val="tx1"/>
                </a:solidFill>
                <a:latin typeface="+mn-lt"/>
                <a:ea typeface="+mn-ea"/>
                <a:cs typeface="+mn-cs"/>
              </a:rPr>
              <a:t>of NACE International members is 47. In addition to taking advantage of formal internal </a:t>
            </a:r>
          </a:p>
          <a:p>
            <a:endParaRPr lang="en-US" dirty="0"/>
          </a:p>
          <a:p>
            <a:r>
              <a:rPr lang="en-US" sz="1200" b="0" i="0" u="none" strike="noStrike" kern="1200" baseline="0" dirty="0">
                <a:solidFill>
                  <a:schemeClr val="tx1"/>
                </a:solidFill>
                <a:latin typeface="+mn-lt"/>
                <a:ea typeface="+mn-ea"/>
                <a:cs typeface="+mn-cs"/>
              </a:rPr>
              <a:t>and external education and training  programs, corrosion management systems must </a:t>
            </a:r>
          </a:p>
          <a:p>
            <a:endParaRPr lang="en-US" dirty="0"/>
          </a:p>
          <a:p>
            <a:r>
              <a:rPr lang="en-US" sz="1200" b="0" i="0" u="none" strike="noStrike" kern="1200" baseline="0" dirty="0">
                <a:solidFill>
                  <a:schemeClr val="tx1"/>
                </a:solidFill>
                <a:latin typeface="+mn-lt"/>
                <a:ea typeface="+mn-ea"/>
                <a:cs typeface="+mn-cs"/>
              </a:rPr>
              <a:t>have a way to effectively transfer institutional</a:t>
            </a:r>
            <a:r>
              <a:rPr lang="en-US" sz="1200" b="0" i="0" u="none" strike="noStrike" kern="120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knowledge. Specific on-the-job training </a:t>
            </a:r>
          </a:p>
          <a:p>
            <a:endParaRPr lang="en-US" dirty="0"/>
          </a:p>
          <a:p>
            <a:r>
              <a:rPr lang="en-US" sz="1200" b="0" i="0" u="none" strike="noStrike" kern="1200" baseline="0" dirty="0">
                <a:solidFill>
                  <a:schemeClr val="tx1"/>
                </a:solidFill>
                <a:latin typeface="+mn-lt"/>
                <a:ea typeface="+mn-ea"/>
                <a:cs typeface="+mn-cs"/>
              </a:rPr>
              <a:t>and mentoring programs are being used to transfer SME knowledge.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0736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From the report it is apparent that the </a:t>
            </a:r>
            <a:r>
              <a:rPr lang="en-US" dirty="0"/>
              <a:t>education and training</a:t>
            </a:r>
            <a:r>
              <a:rPr lang="en-US" sz="1200" b="0" i="0" u="none" strike="noStrike" kern="1200" baseline="0" dirty="0">
                <a:solidFill>
                  <a:schemeClr val="tx1"/>
                </a:solidFill>
                <a:latin typeface="+mn-lt"/>
                <a:ea typeface="+mn-ea"/>
                <a:cs typeface="+mn-cs"/>
              </a:rPr>
              <a:t> course content is heavily focused on the lower levels of the CMS Pyramid; i.e., Procedures and Working Practices shown here, and there is essentially no content geared for the upper levels of Policy, Strategy, and Objectives.</a:t>
            </a:r>
          </a:p>
          <a:p>
            <a:endParaRPr lang="en-US" dirty="0"/>
          </a:p>
          <a:p>
            <a:r>
              <a:rPr lang="en-US" sz="1200" b="0" i="0" u="none" strike="noStrike" kern="1200" baseline="0" dirty="0">
                <a:solidFill>
                  <a:schemeClr val="tx1"/>
                </a:solidFill>
                <a:latin typeface="+mn-lt"/>
                <a:ea typeface="+mn-ea"/>
                <a:cs typeface="+mn-cs"/>
              </a:rPr>
              <a:t> Education and training will play an important role in the integration of corrosion management into an organization’s management system. In addition, these programs must prepare corrosion professionals to better communicate to those outside of the profession.</a:t>
            </a:r>
          </a:p>
          <a:p>
            <a:endParaRPr lang="en-US" dirty="0"/>
          </a:p>
          <a:p>
            <a:r>
              <a:rPr lang="en-US" sz="1200" b="0" i="0" u="none" strike="noStrike" kern="1200" baseline="0" dirty="0">
                <a:solidFill>
                  <a:schemeClr val="tx1"/>
                </a:solidFill>
                <a:latin typeface="+mn-lt"/>
                <a:ea typeface="+mn-ea"/>
                <a:cs typeface="+mn-cs"/>
              </a:rPr>
              <a:t>Corrosion professionals should not expect outsiders to learn their technical language. In addition, corrosion professional societies must emphasize business strategy and/or public policy when advocating positions to those outside of the corrosion profession. </a:t>
            </a:r>
          </a:p>
          <a:p>
            <a:endParaRPr lang="en-US" dirty="0"/>
          </a:p>
          <a:p>
            <a:r>
              <a:rPr lang="en-US" sz="1200" b="0" i="0" u="none" strike="noStrike" kern="1200" baseline="0" dirty="0">
                <a:solidFill>
                  <a:schemeClr val="tx1"/>
                </a:solidFill>
                <a:latin typeface="+mn-lt"/>
                <a:ea typeface="+mn-ea"/>
                <a:cs typeface="+mn-cs"/>
              </a:rPr>
              <a:t>The study states that using the principles of a CMS will make these arguments more persuasive.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68289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Realizing the maximum benefit in reducing corrosion costs (both direct and consequential) requires more than technology; it requires integrating corrosion decisions and practices within an organizational management system. This is enabled by integrating a CMS within system elements that range from corrosion-specific procedures and practices up through organizational policy and strategy; i.e., all levels of the CMS Pyramid. This figure is central to the IMPACT study goal and is shown throughout the IMPACT report.</a:t>
            </a:r>
          </a:p>
          <a:p>
            <a:endParaRPr lang="en-US" dirty="0"/>
          </a:p>
          <a:p>
            <a:r>
              <a:rPr lang="en-US" sz="1200" b="0" i="0" u="none" strike="noStrike" kern="1200" baseline="0" dirty="0">
                <a:solidFill>
                  <a:schemeClr val="tx1"/>
                </a:solidFill>
                <a:latin typeface="+mn-lt"/>
                <a:ea typeface="+mn-ea"/>
                <a:cs typeface="+mn-cs"/>
              </a:rPr>
              <a:t> It is essential that traditional corrosion management procedures and practices (lower levels of the pyramid) be expressed to policy setters and decision makers (higher levels of the pyramid) in the form and terminologies of organizational policies. </a:t>
            </a:r>
          </a:p>
          <a:p>
            <a:endParaRPr lang="en-US" dirty="0"/>
          </a:p>
          <a:p>
            <a:r>
              <a:rPr lang="en-US" sz="1200" b="0" i="0" u="none" strike="noStrike" kern="1200" baseline="0" dirty="0">
                <a:solidFill>
                  <a:schemeClr val="tx1"/>
                </a:solidFill>
                <a:latin typeface="+mn-lt"/>
                <a:ea typeface="+mn-ea"/>
                <a:cs typeface="+mn-cs"/>
              </a:rPr>
              <a:t>Simply, corrosion practices need to be translated into the language of the broader organization. The organization as a whole must commit to ownership of the CMS activities and processes. This means buy-in at all levels.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6981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27655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Purposes given for buy-in of a CMS at different levels in an organization are shown on this chart. </a:t>
            </a:r>
            <a:r>
              <a:rPr lang="en-US" sz="1200" b="0" i="0" u="none" strike="noStrike" kern="1200" baseline="0" dirty="0">
                <a:solidFill>
                  <a:schemeClr val="tx1"/>
                </a:solidFill>
                <a:latin typeface="+mn-lt"/>
                <a:ea typeface="+mn-ea"/>
                <a:cs typeface="+mn-cs"/>
              </a:rPr>
              <a:t>Without buy-in from the top, initiatives have little chance of getting off the ground. To ensure the message is effective, organizations require a business case that includes a clear statement of the problem, outlines its impact on the organization, lists the required resources, and includes the outcome in terms of cost reductions, increased productivity, improved quality, and/or decrease in risk (environmental, safety,</a:t>
            </a:r>
          </a:p>
          <a:p>
            <a:r>
              <a:rPr lang="en-US" sz="1200" b="0" i="0" u="none" strike="noStrike" kern="1200" baseline="0" dirty="0">
                <a:solidFill>
                  <a:schemeClr val="tx1"/>
                </a:solidFill>
                <a:latin typeface="+mn-lt"/>
                <a:ea typeface="+mn-ea"/>
                <a:cs typeface="+mn-cs"/>
              </a:rPr>
              <a:t>business interruption, public relations, etc.).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IMPACT provides tools and examples to help facilitate business communications between corrosion professionals and senior management, leading to integration of a CMS throughout an organization’s management system.</a:t>
            </a:r>
          </a:p>
          <a:p>
            <a:endParaRPr lang="en-US" dirty="0"/>
          </a:p>
          <a:p>
            <a:r>
              <a:rPr lang="en-US" sz="1200" b="0" i="0" u="none" strike="noStrike" kern="1200" baseline="0" dirty="0">
                <a:solidFill>
                  <a:schemeClr val="tx1"/>
                </a:solidFill>
                <a:latin typeface="+mn-lt"/>
                <a:ea typeface="+mn-ea"/>
                <a:cs typeface="+mn-cs"/>
              </a:rPr>
              <a:t> The U.S. DoD is an excellent example of an organization that affected a cultural change and a commitment to innovation that permitted corrosion management practices to be institutionalized into an entity of its size and diversity. Industries and governments </a:t>
            </a:r>
          </a:p>
          <a:p>
            <a:r>
              <a:rPr lang="en-US" sz="1200" b="0" i="0" u="none" strike="noStrike" kern="1200" baseline="0" dirty="0">
                <a:solidFill>
                  <a:schemeClr val="tx1"/>
                </a:solidFill>
                <a:latin typeface="+mn-lt"/>
                <a:ea typeface="+mn-ea"/>
                <a:cs typeface="+mn-cs"/>
              </a:rPr>
              <a:t>worldwide will benefit by studying and implementing this model of success.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4554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New</a:t>
            </a:r>
          </a:p>
          <a:p>
            <a:r>
              <a:rPr lang="en-US" sz="1200" kern="1200" dirty="0">
                <a:solidFill>
                  <a:schemeClr val="tx1"/>
                </a:solidFill>
                <a:effectLst/>
                <a:latin typeface="+mn-lt"/>
                <a:ea typeface="+mn-ea"/>
                <a:cs typeface="+mn-cs"/>
              </a:rPr>
              <a:t>Continuous new information being gathered utilizing the original survey format: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India-focused impact study will add at least 150 new survey responses.  Many of these responses will be in industries not covered in the original study such as agriculture and fertilizer industry.  This study will also include Focus Group sessions (6 planned) during CorCon.</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October 2016 Focused Groups planned for Mexico City to gather survey data for Latin America.</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Marine-specific survey planned for late 2016 which will deliver survey content in an industrial sector not previously covered</a:t>
            </a:r>
          </a:p>
          <a:p>
            <a:r>
              <a:rPr lang="en-US" sz="1200" kern="1200" dirty="0">
                <a:solidFill>
                  <a:schemeClr val="tx1"/>
                </a:solidFill>
                <a:effectLst/>
                <a:latin typeface="+mn-lt"/>
                <a:ea typeface="+mn-ea"/>
                <a:cs typeface="+mn-cs"/>
              </a:rPr>
              <a:t>Webinars: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Webinar to train section, area leaders to present the IMPACT study results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Webinar Q&amp;A presented by IMPACT study Advisory Panel members, Project Manager and NACE Executive Leadership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Potential webinars focused on specific economic tools described in the study</a:t>
            </a:r>
          </a:p>
          <a:p>
            <a:r>
              <a:rPr lang="en-US" sz="1200" kern="1200" dirty="0">
                <a:solidFill>
                  <a:schemeClr val="tx1"/>
                </a:solidFill>
                <a:effectLst/>
                <a:latin typeface="+mn-lt"/>
                <a:ea typeface="+mn-ea"/>
                <a:cs typeface="+mn-cs"/>
              </a:rPr>
              <a:t>Video: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Just completed video for use by sections, areas and other groups as introduction to the study</a:t>
            </a:r>
          </a:p>
          <a:p>
            <a:r>
              <a:rPr lang="en-US" sz="1200" kern="1200" dirty="0">
                <a:solidFill>
                  <a:schemeClr val="tx1"/>
                </a:solidFill>
                <a:effectLst/>
                <a:latin typeface="+mn-lt"/>
                <a:ea typeface="+mn-ea"/>
                <a:cs typeface="+mn-cs"/>
              </a:rPr>
              <a:t>Door Opener:</a:t>
            </a:r>
          </a:p>
          <a:p>
            <a:pPr lvl="0"/>
            <a:r>
              <a:rPr lang="en-US" sz="1200" kern="1200" dirty="0">
                <a:solidFill>
                  <a:schemeClr val="tx1"/>
                </a:solidFill>
                <a:effectLst/>
                <a:latin typeface="+mn-lt"/>
                <a:ea typeface="+mn-ea"/>
                <a:cs typeface="+mn-cs"/>
              </a:rPr>
              <a:t>The study has increased our ability to gain access with higher level management in a way NACE has never been able to do before.  Examples: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National Energy Board; Alberta Energy Regulators; Minister of Transportation (Canada); BP C-suite; Saudi Aramco C-suite; PEMEX C-suite; Enbridge C-suite.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Development underway to parlay this new C-suite accessibility into a strategic approach for ensuring maximum benefit from this new visibility.</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26343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less</a:t>
            </a:r>
            <a:r>
              <a:rPr lang="en-US" baseline="0" dirty="0"/>
              <a:t> than a year since the launching of this benchmark study for our corrosion industry, we have been extremely busy communicating the study findings.  </a:t>
            </a:r>
          </a:p>
          <a:p>
            <a:endParaRPr lang="en-US" baseline="0" dirty="0"/>
          </a:p>
          <a:p>
            <a:r>
              <a:rPr lang="en-US" baseline="0" dirty="0"/>
              <a:t>It is estimated that 15 – 20,000 people have personally heard presentations of the findings.  This number does not count those who participated in webinars or read about the study in publications.  Think about the changes this type of communication effort could bring to our corrosion community - #1 change is the clear understanding that  better corrosion management throughout the life-cycle of an asset will mean improved ROI, longer asset life, fewer safety and environmental incidences.</a:t>
            </a:r>
          </a:p>
          <a:p>
            <a:endParaRPr lang="en-US" baseline="0" dirty="0"/>
          </a:p>
          <a:p>
            <a:r>
              <a:rPr lang="en-US" baseline="0" dirty="0"/>
              <a:t>One interesting example of the interest generated by the IMPACT study was the implementation of a country specific study for India.</a:t>
            </a:r>
            <a:endParaRPr lang="en-US" dirty="0"/>
          </a:p>
        </p:txBody>
      </p:sp>
      <p:sp>
        <p:nvSpPr>
          <p:cNvPr id="4" name="Slide Number Placeholder 3"/>
          <p:cNvSpPr>
            <a:spLocks noGrp="1"/>
          </p:cNvSpPr>
          <p:nvPr>
            <p:ph type="sldNum" sz="quarter" idx="10"/>
          </p:nvPr>
        </p:nvSpPr>
        <p:spPr/>
        <p:txBody>
          <a:bodyPr/>
          <a:lstStyle/>
          <a:p>
            <a:fld id="{3CB871B6-3244-4323-86D8-DBA079694C6B}" type="slidenum">
              <a:rPr lang="en-US" smtClean="0"/>
              <a:t>44</a:t>
            </a:fld>
            <a:endParaRPr lang="en-US" dirty="0"/>
          </a:p>
        </p:txBody>
      </p:sp>
    </p:spTree>
    <p:extLst>
      <p:ext uri="{BB962C8B-B14F-4D97-AF65-F5344CB8AC3E}">
        <p14:creationId xmlns:p14="http://schemas.microsoft.com/office/powerpoint/2010/main" val="138103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country specific study is being sponsored by the government of India and coordinated by NACE members</a:t>
            </a:r>
            <a:r>
              <a:rPr lang="en-US" baseline="0" dirty="0"/>
              <a:t> along with industry and association partners.  The goal is to have over 3000 survey participants with participation from a broad-base of industries: oil and gas; fertilizer, petrochemicals; power; infrastructure; marine and railways.</a:t>
            </a:r>
          </a:p>
          <a:p>
            <a:endParaRPr lang="en-US" baseline="0" dirty="0"/>
          </a:p>
          <a:p>
            <a:r>
              <a:rPr lang="en-US" baseline="0" dirty="0"/>
              <a:t>Major study partners include The Federation of Indian Chambers of Commerce and Industry (FICCI); PaintIndia which is a major association with members from the oil and gas, power, infrastructure, marine and railways industries; Fertilizer Association.  In addition to these technical and trade associations, the Minister of Agriculture is also a major partner for the study.</a:t>
            </a:r>
          </a:p>
          <a:p>
            <a:endParaRPr lang="en-US" baseline="0" dirty="0"/>
          </a:p>
          <a:p>
            <a:r>
              <a:rPr lang="en-US" baseline="0" dirty="0"/>
              <a:t>How does a study like this happen?  Driven by committed NACE members, first of all.  This group of members secured sponsorship money from partner organizations as well as industry companies.  </a:t>
            </a:r>
            <a:endParaRPr lang="en-US" dirty="0"/>
          </a:p>
        </p:txBody>
      </p:sp>
      <p:sp>
        <p:nvSpPr>
          <p:cNvPr id="4" name="Slide Number Placeholder 3"/>
          <p:cNvSpPr>
            <a:spLocks noGrp="1"/>
          </p:cNvSpPr>
          <p:nvPr>
            <p:ph type="sldNum" sz="quarter" idx="10"/>
          </p:nvPr>
        </p:nvSpPr>
        <p:spPr/>
        <p:txBody>
          <a:bodyPr/>
          <a:lstStyle/>
          <a:p>
            <a:fld id="{3CB871B6-3244-4323-86D8-DBA079694C6B}" type="slidenum">
              <a:rPr lang="en-US" smtClean="0"/>
              <a:t>45</a:t>
            </a:fld>
            <a:endParaRPr lang="en-US" dirty="0"/>
          </a:p>
        </p:txBody>
      </p:sp>
    </p:spTree>
    <p:extLst>
      <p:ext uri="{BB962C8B-B14F-4D97-AF65-F5344CB8AC3E}">
        <p14:creationId xmlns:p14="http://schemas.microsoft.com/office/powerpoint/2010/main" val="589022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met with both the Canadian regulator for federal pipelines, NEB and CEPA which represents the Canadian Energy Producers.</a:t>
            </a:r>
          </a:p>
          <a:p>
            <a:endParaRPr lang="en-US" dirty="0"/>
          </a:p>
          <a:p>
            <a:r>
              <a:rPr lang="en-US" dirty="0"/>
              <a:t>During our LatinCorr event, we met with four major pipeline organizations in Mexico, who now plan to follow up with a national study.</a:t>
            </a:r>
          </a:p>
          <a:p>
            <a:endParaRPr lang="en-US" dirty="0"/>
          </a:p>
          <a:p>
            <a:r>
              <a:rPr lang="en-US" dirty="0"/>
              <a:t>The</a:t>
            </a:r>
            <a:r>
              <a:rPr lang="en-US" baseline="0" dirty="0"/>
              <a:t> German student session was a result of Thomas Ladwein setting up the opportunity for over 40 engineering students who were engaged in conducting their own corrosion management study with municipal water groups in Germany.  We encouraged the students to share their findings so the information could be incorporated into IMPACT study updates.</a:t>
            </a:r>
            <a:endParaRPr lang="en-US" dirty="0"/>
          </a:p>
        </p:txBody>
      </p:sp>
      <p:sp>
        <p:nvSpPr>
          <p:cNvPr id="4" name="Slide Number Placeholder 3"/>
          <p:cNvSpPr>
            <a:spLocks noGrp="1"/>
          </p:cNvSpPr>
          <p:nvPr>
            <p:ph type="sldNum" sz="quarter" idx="10"/>
          </p:nvPr>
        </p:nvSpPr>
        <p:spPr/>
        <p:txBody>
          <a:bodyPr/>
          <a:lstStyle/>
          <a:p>
            <a:fld id="{3CB871B6-3244-4323-86D8-DBA079694C6B}" type="slidenum">
              <a:rPr lang="en-US" smtClean="0"/>
              <a:t>46</a:t>
            </a:fld>
            <a:endParaRPr lang="en-US" dirty="0"/>
          </a:p>
        </p:txBody>
      </p:sp>
    </p:spTree>
    <p:extLst>
      <p:ext uri="{BB962C8B-B14F-4D97-AF65-F5344CB8AC3E}">
        <p14:creationId xmlns:p14="http://schemas.microsoft.com/office/powerpoint/2010/main" val="165033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Explain what is next by posing a question.</a:t>
            </a:r>
          </a:p>
          <a:p>
            <a:r>
              <a:rPr lang="en-US" sz="1200" kern="1200" dirty="0">
                <a:solidFill>
                  <a:schemeClr val="tx1"/>
                </a:solidFill>
                <a:effectLst/>
                <a:latin typeface="+mn-lt"/>
                <a:ea typeface="+mn-ea"/>
                <a:cs typeface="+mn-cs"/>
              </a:rPr>
              <a:t>If you had a tool that would allow you to:</a:t>
            </a:r>
          </a:p>
          <a:p>
            <a:pPr lvl="0"/>
            <a:r>
              <a:rPr lang="en-US" sz="1200" kern="1200" dirty="0">
                <a:solidFill>
                  <a:schemeClr val="tx1"/>
                </a:solidFill>
                <a:effectLst/>
                <a:latin typeface="+mn-lt"/>
                <a:ea typeface="+mn-ea"/>
                <a:cs typeface="+mn-cs"/>
              </a:rPr>
              <a:t>Measure where you currently are with your corrosion management system (CMS);</a:t>
            </a:r>
          </a:p>
          <a:p>
            <a:pPr lvl="0"/>
            <a:r>
              <a:rPr lang="en-US" sz="1200" kern="1200" dirty="0">
                <a:solidFill>
                  <a:schemeClr val="tx1"/>
                </a:solidFill>
                <a:effectLst/>
                <a:latin typeface="+mn-lt"/>
                <a:ea typeface="+mn-ea"/>
                <a:cs typeface="+mn-cs"/>
              </a:rPr>
              <a:t>Apply a maturity model that would rank where your CMS is with respect to your industry peers or the entire corrosion industry;</a:t>
            </a:r>
          </a:p>
          <a:p>
            <a:pPr lvl="0"/>
            <a:r>
              <a:rPr lang="en-US" sz="1200" kern="1200" dirty="0">
                <a:solidFill>
                  <a:schemeClr val="tx1"/>
                </a:solidFill>
                <a:effectLst/>
                <a:latin typeface="+mn-lt"/>
                <a:ea typeface="+mn-ea"/>
                <a:cs typeface="+mn-cs"/>
              </a:rPr>
              <a:t>Utilize a knowledge base of information to help you advance the maturity of your CMS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Would this be a useful tool?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precisely the type of tool NACE is investigating as the next step towards helping the corrosion industry achieve a comprehensive CMS tool.</a:t>
            </a:r>
          </a:p>
          <a:p>
            <a:endParaRPr lang="en-US" dirty="0"/>
          </a:p>
        </p:txBody>
      </p:sp>
      <p:sp>
        <p:nvSpPr>
          <p:cNvPr id="4" name="Slide Number Placeholder 3"/>
          <p:cNvSpPr>
            <a:spLocks noGrp="1"/>
          </p:cNvSpPr>
          <p:nvPr>
            <p:ph type="sldNum" sz="quarter" idx="10"/>
          </p:nvPr>
        </p:nvSpPr>
        <p:spPr/>
        <p:txBody>
          <a:bodyPr/>
          <a:lstStyle/>
          <a:p>
            <a:fld id="{3CB871B6-3244-4323-86D8-DBA079694C6B}" type="slidenum">
              <a:rPr lang="en-US" smtClean="0"/>
              <a:t>47</a:t>
            </a:fld>
            <a:endParaRPr lang="en-US" dirty="0"/>
          </a:p>
        </p:txBody>
      </p:sp>
    </p:spTree>
    <p:extLst>
      <p:ext uri="{BB962C8B-B14F-4D97-AF65-F5344CB8AC3E}">
        <p14:creationId xmlns:p14="http://schemas.microsoft.com/office/powerpoint/2010/main" val="3461610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Corrosion Framework and Corrosion Management Maturity Model were developed by corrosion subject matter experts as part of a Technical Advisory Panel and Technical Review Panel.  These groups worked several months as volunteers to ensure the completeness of these two powerful corrosion management assessment tools.  There were also pilot tests of the maturity</a:t>
            </a:r>
            <a:r>
              <a:rPr lang="en-US" baseline="0" dirty="0"/>
              <a:t> model tool with asset owner companies.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CB871B6-3244-4323-86D8-DBA079694C6B}" type="slidenum">
              <a:rPr lang="en-US" smtClean="0"/>
              <a:t>48</a:t>
            </a:fld>
            <a:endParaRPr lang="en-US" dirty="0"/>
          </a:p>
        </p:txBody>
      </p:sp>
    </p:spTree>
    <p:extLst>
      <p:ext uri="{BB962C8B-B14F-4D97-AF65-F5344CB8AC3E}">
        <p14:creationId xmlns:p14="http://schemas.microsoft.com/office/powerpoint/2010/main" val="1466928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871B6-3244-4323-86D8-DBA079694C6B}" type="slidenum">
              <a:rPr lang="en-US" smtClean="0"/>
              <a:t>49</a:t>
            </a:fld>
            <a:endParaRPr lang="en-US" dirty="0"/>
          </a:p>
        </p:txBody>
      </p:sp>
    </p:spTree>
    <p:extLst>
      <p:ext uri="{BB962C8B-B14F-4D97-AF65-F5344CB8AC3E}">
        <p14:creationId xmlns:p14="http://schemas.microsoft.com/office/powerpoint/2010/main" val="426747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this website often for updates to the study starting in April 2016.  Updates to include case studies, additional findings, new benchmarks and new tools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2722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3667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Updates the global cost of corrosion</a:t>
            </a:r>
          </a:p>
          <a:p>
            <a:pPr marL="171450" indent="-171450">
              <a:buFont typeface="Arial" panose="020B0604020202020204" pitchFamily="34" charset="0"/>
              <a:buChar char="•"/>
            </a:pPr>
            <a:r>
              <a:rPr lang="en-US" dirty="0"/>
              <a:t>Assesses corrosion management practices across various industries and geographies</a:t>
            </a:r>
          </a:p>
          <a:p>
            <a:pPr marL="171450" indent="-171450">
              <a:buFont typeface="Arial" panose="020B0604020202020204" pitchFamily="34" charset="0"/>
              <a:buChar char="•"/>
            </a:pPr>
            <a:r>
              <a:rPr lang="en-US" dirty="0"/>
              <a:t>Provides a template for corrosion management in the form of a corrosion management system framework and guidelines </a:t>
            </a:r>
          </a:p>
          <a:p>
            <a:pPr marL="171450" indent="-171450">
              <a:buFont typeface="Arial" panose="020B0604020202020204" pitchFamily="34" charset="0"/>
              <a:buChar char="•"/>
            </a:pPr>
            <a:r>
              <a:rPr lang="en-US" dirty="0"/>
              <a:t>Provides financial tools that can be used for calculating life-cycle costs and return on investment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6323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Updates the global cost of corrosion</a:t>
            </a:r>
          </a:p>
          <a:p>
            <a:pPr marL="171450" indent="-171450">
              <a:buFont typeface="Arial" panose="020B0604020202020204" pitchFamily="34" charset="0"/>
              <a:buChar char="•"/>
            </a:pPr>
            <a:r>
              <a:rPr lang="en-US" dirty="0"/>
              <a:t>Assesses corrosion management practices across various industries and geographies</a:t>
            </a:r>
          </a:p>
          <a:p>
            <a:pPr marL="171450" indent="-171450">
              <a:buFont typeface="Arial" panose="020B0604020202020204" pitchFamily="34" charset="0"/>
              <a:buChar char="•"/>
            </a:pPr>
            <a:r>
              <a:rPr lang="en-US" dirty="0"/>
              <a:t>Provides a template for corrosion management in the form of a corrosion management system framework and guidelines </a:t>
            </a:r>
          </a:p>
          <a:p>
            <a:pPr marL="171450" indent="-171450">
              <a:buFont typeface="Arial" panose="020B0604020202020204" pitchFamily="34" charset="0"/>
              <a:buChar char="•"/>
            </a:pPr>
            <a:r>
              <a:rPr lang="en-US" dirty="0"/>
              <a:t>Provides financial tools that can be used for calculating life-cycle costs and return on investment</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875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871B6-3244-4323-86D8-DBA079694C6B}" type="slidenum">
              <a:rPr lang="en-US" smtClean="0"/>
              <a:t>19</a:t>
            </a:fld>
            <a:endParaRPr lang="en-US" dirty="0"/>
          </a:p>
        </p:txBody>
      </p:sp>
    </p:spTree>
    <p:extLst>
      <p:ext uri="{BB962C8B-B14F-4D97-AF65-F5344CB8AC3E}">
        <p14:creationId xmlns:p14="http://schemas.microsoft.com/office/powerpoint/2010/main" val="332086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1113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B871B6-3244-4323-86D8-DBA079694C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3466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C6865F-B565-8348-80AD-2011280A9A2D}" type="datetimeFigureOut">
              <a:rPr lang="en-US" smtClean="0"/>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194086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6865F-B565-8348-80AD-2011280A9A2D}" type="datetimeFigureOut">
              <a:rPr lang="en-US" smtClean="0"/>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174913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6865F-B565-8348-80AD-2011280A9A2D}" type="datetimeFigureOut">
              <a:rPr lang="en-US" smtClean="0"/>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784183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58595B"/>
        </a:solidFill>
        <a:effectLst/>
      </p:bgPr>
    </p:bg>
    <p:spTree>
      <p:nvGrpSpPr>
        <p:cNvPr id="1" name=""/>
        <p:cNvGrpSpPr/>
        <p:nvPr/>
      </p:nvGrpSpPr>
      <p:grpSpPr>
        <a:xfrm>
          <a:off x="0" y="0"/>
          <a:ext cx="0" cy="0"/>
          <a:chOff x="0" y="0"/>
          <a:chExt cx="0" cy="0"/>
        </a:xfrm>
      </p:grpSpPr>
      <p:pic>
        <p:nvPicPr>
          <p:cNvPr id="7" name="Picture 6" descr="tank_steps.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576434" y="0"/>
            <a:ext cx="2286000" cy="1828800"/>
          </a:xfrm>
          <a:prstGeom prst="rect">
            <a:avLst/>
          </a:prstGeom>
        </p:spPr>
      </p:pic>
      <p:pic>
        <p:nvPicPr>
          <p:cNvPr id="8" name="Picture 7" descr="Lorain_Tubular_Operation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295526" y="0"/>
            <a:ext cx="2286000" cy="1828800"/>
          </a:xfrm>
          <a:prstGeom prst="rect">
            <a:avLst/>
          </a:prstGeom>
        </p:spPr>
      </p:pic>
      <p:pic>
        <p:nvPicPr>
          <p:cNvPr id="9" name="Picture 8" descr="ship_rust.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62434" y="0"/>
            <a:ext cx="2286000" cy="1828800"/>
          </a:xfrm>
          <a:prstGeom prst="rect">
            <a:avLst/>
          </a:prstGeom>
        </p:spPr>
      </p:pic>
      <p:pic>
        <p:nvPicPr>
          <p:cNvPr id="10" name="Picture 9" descr="bridge_steel_arch.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34" y="0"/>
            <a:ext cx="2295526" cy="1828800"/>
          </a:xfrm>
          <a:prstGeom prst="rect">
            <a:avLst/>
          </a:prstGeom>
        </p:spPr>
      </p:pic>
      <p:sp>
        <p:nvSpPr>
          <p:cNvPr id="3" name="Subtitle 2"/>
          <p:cNvSpPr>
            <a:spLocks noGrp="1"/>
          </p:cNvSpPr>
          <p:nvPr>
            <p:ph type="subTitle" idx="1" hasCustomPrompt="1"/>
          </p:nvPr>
        </p:nvSpPr>
        <p:spPr>
          <a:xfrm>
            <a:off x="457200" y="2362200"/>
            <a:ext cx="8382000" cy="3124200"/>
          </a:xfrm>
          <a:solidFill>
            <a:schemeClr val="bg1"/>
          </a:solidFill>
          <a:ln w="28575">
            <a:solidFill>
              <a:schemeClr val="bg1">
                <a:lumMod val="65000"/>
              </a:schemeClr>
            </a:solidFill>
          </a:ln>
        </p:spPr>
        <p:txBody>
          <a:bodyPr>
            <a:normAutofit/>
          </a:bodyPr>
          <a:lstStyle>
            <a:lvl1pPr marL="0" indent="0" algn="ctr">
              <a:buNone/>
              <a:defRPr sz="5400" b="1">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667000" y="5791200"/>
            <a:ext cx="3810000" cy="781050"/>
          </a:xfrm>
          <a:prstGeom prst="rect">
            <a:avLst/>
          </a:prstGeom>
          <a:ln w="19050">
            <a:solidFill>
              <a:schemeClr val="bg1">
                <a:lumMod val="75000"/>
              </a:schemeClr>
            </a:solidFill>
          </a:ln>
        </p:spPr>
      </p:pic>
    </p:spTree>
    <p:extLst>
      <p:ext uri="{BB962C8B-B14F-4D97-AF65-F5344CB8AC3E}">
        <p14:creationId xmlns:p14="http://schemas.microsoft.com/office/powerpoint/2010/main" val="91573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839200" cy="838200"/>
          </a:xfrm>
          <a:prstGeom prst="rect">
            <a:avLst/>
          </a:prstGeom>
        </p:spPr>
        <p:txBody>
          <a:bodyPr/>
          <a:lstStyle>
            <a:lvl1pPr>
              <a:defRPr sz="36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52400" y="1676400"/>
            <a:ext cx="4114800" cy="4267200"/>
          </a:xfrm>
        </p:spPr>
        <p:txBody>
          <a:bodyPr/>
          <a:lstStyle>
            <a:lvl1pPr>
              <a:defRPr sz="3000"/>
            </a:lvl1pPr>
            <a:lvl2pPr>
              <a:defRPr sz="27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572000" y="1676400"/>
            <a:ext cx="4114800" cy="4267200"/>
          </a:xfrm>
        </p:spPr>
        <p:txBody>
          <a:bodyPr/>
          <a:lstStyle>
            <a:lvl1pPr>
              <a:defRPr sz="3000"/>
            </a:lvl1pPr>
            <a:lvl2pPr>
              <a:defRPr sz="27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846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839200" cy="838200"/>
          </a:xfrm>
          <a:prstGeom prst="rect">
            <a:avLst/>
          </a:prstGeom>
        </p:spPr>
        <p:txBody>
          <a:bodyPr/>
          <a:lstStyle>
            <a:lvl1pPr>
              <a:defRPr sz="36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228600" y="1676400"/>
            <a:ext cx="8534400" cy="4114800"/>
          </a:xfrm>
        </p:spPr>
        <p:txBody>
          <a:bodyPr/>
          <a:lstStyle>
            <a:lvl1pPr>
              <a:defRPr sz="3000"/>
            </a:lvl1pPr>
            <a:lvl2pPr>
              <a:defRPr sz="27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715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839200" cy="838200"/>
          </a:xfrm>
          <a:prstGeom prst="rect">
            <a:avLst/>
          </a:prstGeom>
        </p:spPr>
        <p:txBody>
          <a:bodyPr/>
          <a:lstStyle>
            <a:lvl1pPr>
              <a:defRPr sz="36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228600" y="1676400"/>
            <a:ext cx="8534400" cy="4114800"/>
          </a:xfrm>
        </p:spPr>
        <p:txBody>
          <a:bodyPr/>
          <a:lstStyle>
            <a:lvl1pPr>
              <a:defRPr sz="3000"/>
            </a:lvl1pPr>
            <a:lvl2pPr>
              <a:defRPr sz="27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617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B6B6D"/>
        </a:solidFill>
        <a:effectLst/>
      </p:bgPr>
    </p:bg>
    <p:spTree>
      <p:nvGrpSpPr>
        <p:cNvPr id="1" name=""/>
        <p:cNvGrpSpPr/>
        <p:nvPr/>
      </p:nvGrpSpPr>
      <p:grpSpPr>
        <a:xfrm>
          <a:off x="0" y="0"/>
          <a:ext cx="0" cy="0"/>
          <a:chOff x="0" y="0"/>
          <a:chExt cx="0" cy="0"/>
        </a:xfrm>
      </p:grpSpPr>
      <p:pic>
        <p:nvPicPr>
          <p:cNvPr id="7" name="Picture 6" descr="tank_steps.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576434" y="0"/>
            <a:ext cx="2286000" cy="1828800"/>
          </a:xfrm>
          <a:prstGeom prst="rect">
            <a:avLst/>
          </a:prstGeom>
        </p:spPr>
      </p:pic>
      <p:pic>
        <p:nvPicPr>
          <p:cNvPr id="8" name="Picture 7" descr="Lorain_Tubular_Operation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295526" y="0"/>
            <a:ext cx="2286000" cy="1828800"/>
          </a:xfrm>
          <a:prstGeom prst="rect">
            <a:avLst/>
          </a:prstGeom>
        </p:spPr>
      </p:pic>
      <p:pic>
        <p:nvPicPr>
          <p:cNvPr id="9" name="Picture 8" descr="ship_rust.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862434" y="0"/>
            <a:ext cx="2286000" cy="1828800"/>
          </a:xfrm>
          <a:prstGeom prst="rect">
            <a:avLst/>
          </a:prstGeom>
        </p:spPr>
      </p:pic>
      <p:pic>
        <p:nvPicPr>
          <p:cNvPr id="10" name="Picture 9" descr="bridge_steel_arch.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34" y="0"/>
            <a:ext cx="2295526" cy="1828800"/>
          </a:xfrm>
          <a:prstGeom prst="rect">
            <a:avLst/>
          </a:prstGeom>
        </p:spPr>
      </p:pic>
      <p:sp>
        <p:nvSpPr>
          <p:cNvPr id="3" name="Subtitle 2"/>
          <p:cNvSpPr>
            <a:spLocks noGrp="1"/>
          </p:cNvSpPr>
          <p:nvPr>
            <p:ph type="subTitle" idx="1" hasCustomPrompt="1"/>
          </p:nvPr>
        </p:nvSpPr>
        <p:spPr>
          <a:xfrm>
            <a:off x="457200" y="2362200"/>
            <a:ext cx="8382000" cy="3124200"/>
          </a:xfrm>
          <a:solidFill>
            <a:schemeClr val="bg1"/>
          </a:solidFill>
          <a:ln w="28575">
            <a:solidFill>
              <a:schemeClr val="bg1">
                <a:lumMod val="65000"/>
              </a:schemeClr>
            </a:solidFill>
          </a:ln>
        </p:spPr>
        <p:txBody>
          <a:bodyPr>
            <a:normAutofit/>
          </a:bodyPr>
          <a:lstStyle>
            <a:lvl1pPr marL="0" indent="0" algn="ctr">
              <a:buNone/>
              <a:defRPr sz="5400" b="1">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3" name="Group 12"/>
          <p:cNvGrpSpPr/>
          <p:nvPr userDrawn="1"/>
        </p:nvGrpSpPr>
        <p:grpSpPr>
          <a:xfrm>
            <a:off x="3124200" y="5638800"/>
            <a:ext cx="2819400" cy="1066800"/>
            <a:chOff x="3124200" y="5638800"/>
            <a:chExt cx="2819400" cy="1066800"/>
          </a:xfrm>
        </p:grpSpPr>
        <p:sp>
          <p:nvSpPr>
            <p:cNvPr id="11" name="Rectangle 10"/>
            <p:cNvSpPr/>
            <p:nvPr userDrawn="1"/>
          </p:nvSpPr>
          <p:spPr>
            <a:xfrm>
              <a:off x="3124200" y="5638800"/>
              <a:ext cx="2819400" cy="1066800"/>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3214687" y="5819775"/>
              <a:ext cx="2638425" cy="809625"/>
            </a:xfrm>
            <a:prstGeom prst="rect">
              <a:avLst/>
            </a:prstGeom>
          </p:spPr>
        </p:pic>
      </p:grpSp>
    </p:spTree>
    <p:extLst>
      <p:ext uri="{BB962C8B-B14F-4D97-AF65-F5344CB8AC3E}">
        <p14:creationId xmlns:p14="http://schemas.microsoft.com/office/powerpoint/2010/main" val="367641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839200" cy="838200"/>
          </a:xfrm>
          <a:prstGeom prst="rect">
            <a:avLst/>
          </a:prstGeom>
        </p:spPr>
        <p:txBody>
          <a:bodyPr/>
          <a:lstStyle>
            <a:lvl1pPr>
              <a:defRPr sz="36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52400" y="1676400"/>
            <a:ext cx="8610600" cy="4419600"/>
          </a:xfrm>
        </p:spPr>
        <p:txBody>
          <a:bodyPr/>
          <a:lstStyle>
            <a:lvl1pPr>
              <a:defRPr sz="3000"/>
            </a:lvl1pPr>
            <a:lvl2pPr>
              <a:defRPr sz="2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794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839200" cy="838200"/>
          </a:xfrm>
          <a:prstGeom prst="rect">
            <a:avLst/>
          </a:prstGeom>
        </p:spPr>
        <p:txBody>
          <a:bodyPr/>
          <a:lstStyle>
            <a:lvl1pPr>
              <a:defRPr sz="36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52400" y="1676400"/>
            <a:ext cx="4114800" cy="4267200"/>
          </a:xfrm>
        </p:spPr>
        <p:txBody>
          <a:bodyPr/>
          <a:lstStyle>
            <a:lvl1pPr>
              <a:defRPr sz="3000"/>
            </a:lvl1pPr>
            <a:lvl2pPr>
              <a:defRPr sz="2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4572000" y="1676400"/>
            <a:ext cx="4114800" cy="4267200"/>
          </a:xfrm>
        </p:spPr>
        <p:txBody>
          <a:bodyPr/>
          <a:lstStyle>
            <a:lvl1pPr>
              <a:defRPr sz="3000"/>
            </a:lvl1pPr>
            <a:lvl2pPr>
              <a:defRPr sz="27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6098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04800"/>
            <a:ext cx="8839200" cy="838200"/>
          </a:xfrm>
          <a:prstGeom prst="rect">
            <a:avLst/>
          </a:prstGeom>
        </p:spPr>
        <p:txBody>
          <a:bodyPr/>
          <a:lstStyle>
            <a:lvl1pPr>
              <a:defRPr sz="36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228600" y="1676400"/>
            <a:ext cx="8534400" cy="4114800"/>
          </a:xfrm>
        </p:spPr>
        <p:txBody>
          <a:bodyPr/>
          <a:lstStyle>
            <a:lvl1pPr>
              <a:defRPr sz="3000"/>
            </a:lvl1pPr>
            <a:lvl2pPr>
              <a:defRPr sz="27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77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6865F-B565-8348-80AD-2011280A9A2D}" type="datetimeFigureOut">
              <a:rPr lang="en-US" smtClean="0"/>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207158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Blank Slide">
    <p:spTree>
      <p:nvGrpSpPr>
        <p:cNvPr id="1" name=""/>
        <p:cNvGrpSpPr/>
        <p:nvPr/>
      </p:nvGrpSpPr>
      <p:grpSpPr>
        <a:xfrm>
          <a:off x="0" y="0"/>
          <a:ext cx="0" cy="0"/>
          <a:chOff x="0" y="0"/>
          <a:chExt cx="0" cy="0"/>
        </a:xfrm>
      </p:grpSpPr>
      <p:sp>
        <p:nvSpPr>
          <p:cNvPr id="2" name="Title 1"/>
          <p:cNvSpPr>
            <a:spLocks noGrp="1"/>
          </p:cNvSpPr>
          <p:nvPr>
            <p:ph type="title"/>
          </p:nvPr>
        </p:nvSpPr>
        <p:spPr>
          <a:xfrm>
            <a:off x="76200" y="155448"/>
            <a:ext cx="8610600" cy="5334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8104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C6865F-B565-8348-80AD-2011280A9A2D}" type="datetimeFigureOut">
              <a:rPr lang="en-US" smtClean="0"/>
              <a:t>3/21/17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205254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C6865F-B565-8348-80AD-2011280A9A2D}" type="datetimeFigureOut">
              <a:rPr lang="en-US" smtClean="0"/>
              <a:t>3/21/17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209043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C6865F-B565-8348-80AD-2011280A9A2D}" type="datetimeFigureOut">
              <a:rPr lang="en-US" smtClean="0"/>
              <a:t>3/21/17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102715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C6865F-B565-8348-80AD-2011280A9A2D}" type="datetimeFigureOut">
              <a:rPr lang="en-US" smtClean="0"/>
              <a:t>3/21/17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183926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6865F-B565-8348-80AD-2011280A9A2D}" type="datetimeFigureOut">
              <a:rPr lang="en-US" smtClean="0"/>
              <a:t>3/21/17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1707224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C6865F-B565-8348-80AD-2011280A9A2D}" type="datetimeFigureOut">
              <a:rPr lang="en-US" smtClean="0"/>
              <a:t>3/21/17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78921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C6865F-B565-8348-80AD-2011280A9A2D}" type="datetimeFigureOut">
              <a:rPr lang="en-US" smtClean="0"/>
              <a:t>3/21/17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3C4293-B498-DD4D-AC99-08F8791E202B}" type="slidenum">
              <a:rPr lang="en-US" smtClean="0"/>
              <a:t>‹#›</a:t>
            </a:fld>
            <a:endParaRPr lang="en-US" dirty="0"/>
          </a:p>
        </p:txBody>
      </p:sp>
    </p:spTree>
    <p:extLst>
      <p:ext uri="{BB962C8B-B14F-4D97-AF65-F5344CB8AC3E}">
        <p14:creationId xmlns:p14="http://schemas.microsoft.com/office/powerpoint/2010/main" val="14655345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 Id="rId6"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theme" Target="../theme/theme3.xml"/><Relationship Id="rId7" Type="http://schemas.openxmlformats.org/officeDocument/2006/relationships/image" Target="../media/image7.jpg"/><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6865F-B565-8348-80AD-2011280A9A2D}" type="datetimeFigureOut">
              <a:rPr lang="en-US" smtClean="0"/>
              <a:t>3/21/17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C4293-B498-DD4D-AC99-08F8791E202B}" type="slidenum">
              <a:rPr lang="en-US" smtClean="0"/>
              <a:t>‹#›</a:t>
            </a:fld>
            <a:endParaRPr lang="en-US" dirty="0"/>
          </a:p>
        </p:txBody>
      </p:sp>
    </p:spTree>
    <p:extLst>
      <p:ext uri="{BB962C8B-B14F-4D97-AF65-F5344CB8AC3E}">
        <p14:creationId xmlns:p14="http://schemas.microsoft.com/office/powerpoint/2010/main" val="1314006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676400"/>
            <a:ext cx="8610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spTree>
    <p:extLst>
      <p:ext uri="{BB962C8B-B14F-4D97-AF65-F5344CB8AC3E}">
        <p14:creationId xmlns:p14="http://schemas.microsoft.com/office/powerpoint/2010/main" val="3677177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89"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itchFamily="2" charset="2"/>
        <a:buChar char="§"/>
        <a:defRPr sz="3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1">
            <a:lumMod val="65000"/>
            <a:lumOff val="35000"/>
          </a:schemeClr>
        </a:buClr>
        <a:buFont typeface="Arial" pitchFamily="34" charset="0"/>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70C0"/>
        </a:buClr>
        <a:buFont typeface="Calibri"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70C0"/>
        </a:buClr>
        <a:buFont typeface="Wingdings" pitchFamily="2" charset="2"/>
        <a:buChar char="v"/>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676400"/>
            <a:ext cx="8610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  Fifth level</a:t>
            </a:r>
          </a:p>
        </p:txBody>
      </p:sp>
    </p:spTree>
    <p:extLst>
      <p:ext uri="{BB962C8B-B14F-4D97-AF65-F5344CB8AC3E}">
        <p14:creationId xmlns:p14="http://schemas.microsoft.com/office/powerpoint/2010/main" val="21777582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itchFamily="2" charset="2"/>
        <a:buChar char="§"/>
        <a:defRPr sz="3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1">
            <a:lumMod val="65000"/>
            <a:lumOff val="35000"/>
          </a:schemeClr>
        </a:buClr>
        <a:buFont typeface="Arial" pitchFamily="34" charset="0"/>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70C0"/>
        </a:buClr>
        <a:buFont typeface="Calibri"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70C0"/>
        </a:buClr>
        <a:buFont typeface="Wingdings" pitchFamily="2" charset="2"/>
        <a:buChar char="v"/>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1.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3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chart" Target="../charts/char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chart" Target="../charts/char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e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9" Type="http://schemas.openxmlformats.org/officeDocument/2006/relationships/image" Target="../media/image48.png"/><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690" y="-207819"/>
            <a:ext cx="9144000" cy="7065819"/>
          </a:xfrm>
          <a:prstGeom prst="rect">
            <a:avLst/>
          </a:prstGeom>
        </p:spPr>
      </p:pic>
      <p:sp>
        <p:nvSpPr>
          <p:cNvPr id="3" name="Subtitle 2"/>
          <p:cNvSpPr>
            <a:spLocks noGrp="1"/>
          </p:cNvSpPr>
          <p:nvPr>
            <p:ph type="subTitle" idx="1"/>
          </p:nvPr>
        </p:nvSpPr>
        <p:spPr>
          <a:xfrm>
            <a:off x="533400" y="2312894"/>
            <a:ext cx="8077200" cy="2871087"/>
          </a:xfrm>
        </p:spPr>
        <p:txBody>
          <a:bodyPr>
            <a:normAutofit/>
          </a:bodyPr>
          <a:lstStyle/>
          <a:p>
            <a:r>
              <a:rPr lang="en-US" sz="3200" dirty="0">
                <a:latin typeface="Arial" charset="0"/>
                <a:ea typeface="Arial" charset="0"/>
                <a:cs typeface="Arial" charset="0"/>
              </a:rPr>
              <a:t>An Update on NACE International’s IMPACT Study</a:t>
            </a:r>
          </a:p>
          <a:p>
            <a:endParaRPr lang="en-US" sz="2200" i="1" dirty="0">
              <a:latin typeface="Arial" charset="0"/>
              <a:ea typeface="Arial" charset="0"/>
              <a:cs typeface="Arial" charset="0"/>
            </a:endParaRPr>
          </a:p>
          <a:p>
            <a:r>
              <a:rPr lang="en-US" sz="2200" dirty="0">
                <a:latin typeface="Arial" charset="0"/>
                <a:ea typeface="Arial" charset="0"/>
                <a:cs typeface="Arial" charset="0"/>
              </a:rPr>
              <a:t>Frank Rampton</a:t>
            </a:r>
          </a:p>
          <a:p>
            <a:r>
              <a:rPr lang="en-US" sz="2200" dirty="0">
                <a:latin typeface="Arial" charset="0"/>
                <a:ea typeface="Arial" charset="0"/>
                <a:cs typeface="Arial" charset="0"/>
              </a:rPr>
              <a:t>Ohio Gas Association Conference </a:t>
            </a:r>
          </a:p>
          <a:p>
            <a:r>
              <a:rPr lang="en-US" sz="2200" dirty="0">
                <a:latin typeface="Arial" charset="0"/>
                <a:ea typeface="Arial" charset="0"/>
                <a:cs typeface="Arial" charset="0"/>
              </a:rPr>
              <a:t>March 17, 2017</a:t>
            </a:r>
          </a:p>
        </p:txBody>
      </p:sp>
      <p:pic>
        <p:nvPicPr>
          <p:cNvPr id="6" name="Picture 2" descr="C:\Users\areich\Pictures\ISO log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687" y="4698206"/>
            <a:ext cx="10382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48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8392"/>
            <a:ext cx="9143999" cy="7065817"/>
          </a:xfrm>
          <a:prstGeom prst="rect">
            <a:avLst/>
          </a:prstGeom>
        </p:spPr>
      </p:pic>
      <p:sp>
        <p:nvSpPr>
          <p:cNvPr id="5" name="Title 7"/>
          <p:cNvSpPr txBox="1">
            <a:spLocks/>
          </p:cNvSpPr>
          <p:nvPr/>
        </p:nvSpPr>
        <p:spPr>
          <a:xfrm>
            <a:off x="277091" y="453044"/>
            <a:ext cx="8839200" cy="838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Sampling of NACE Institute Certifications</a:t>
            </a:r>
          </a:p>
        </p:txBody>
      </p:sp>
      <p:sp>
        <p:nvSpPr>
          <p:cNvPr id="6" name="Content Placeholder 8"/>
          <p:cNvSpPr txBox="1">
            <a:spLocks/>
          </p:cNvSpPr>
          <p:nvPr/>
        </p:nvSpPr>
        <p:spPr>
          <a:xfrm>
            <a:off x="304800" y="4419600"/>
            <a:ext cx="4114800" cy="1028700"/>
          </a:xfrm>
          <a:prstGeom prst="rect">
            <a:avLst/>
          </a:prstGeom>
          <a:ln>
            <a:solidFill>
              <a:srgbClr val="403C3C"/>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800" dirty="0">
                <a:latin typeface="Arial" panose="020B0604020202020204" pitchFamily="34" charset="0"/>
                <a:cs typeface="Arial" panose="020B0604020202020204" pitchFamily="34" charset="0"/>
              </a:rPr>
              <a:t>Protective Coating Technician</a:t>
            </a:r>
          </a:p>
          <a:p>
            <a:pPr marL="171450" indent="-171450"/>
            <a:r>
              <a:rPr lang="en-US" sz="1800" dirty="0">
                <a:latin typeface="Arial" panose="020B0604020202020204" pitchFamily="34" charset="0"/>
                <a:cs typeface="Arial" panose="020B0604020202020204" pitchFamily="34" charset="0"/>
              </a:rPr>
              <a:t>Protective Coating Specialist</a:t>
            </a:r>
          </a:p>
          <a:p>
            <a:pPr marL="171450" indent="-171450"/>
            <a:r>
              <a:rPr lang="en-US" sz="1800" dirty="0">
                <a:latin typeface="Arial" panose="020B0604020202020204" pitchFamily="34" charset="0"/>
                <a:cs typeface="Arial" panose="020B0604020202020204" pitchFamily="34" charset="0"/>
              </a:rPr>
              <a:t>S-CAT Technician</a:t>
            </a:r>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
        <p:nvSpPr>
          <p:cNvPr id="7" name="Content Placeholder 8"/>
          <p:cNvSpPr txBox="1">
            <a:spLocks/>
          </p:cNvSpPr>
          <p:nvPr/>
        </p:nvSpPr>
        <p:spPr>
          <a:xfrm>
            <a:off x="304800" y="3962400"/>
            <a:ext cx="4114800" cy="457200"/>
          </a:xfrm>
          <a:prstGeom prst="rect">
            <a:avLst/>
          </a:prstGeom>
          <a:solidFill>
            <a:srgbClr val="0070C0"/>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Clr>
                <a:srgbClr val="0070C0"/>
              </a:buClr>
              <a:buFont typeface="Wingdings" pitchFamily="2" charset="2"/>
              <a:buChar char="§"/>
              <a:defRPr sz="3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1">
                  <a:lumMod val="65000"/>
                  <a:lumOff val="35000"/>
                </a:schemeClr>
              </a:buClr>
              <a:buFont typeface="Arial" pitchFamily="34" charset="0"/>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70C0"/>
              </a:buClr>
              <a:buFont typeface="Calibri"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70C0"/>
              </a:buClr>
              <a:buFont typeface="Wingdings" pitchFamily="2" charset="2"/>
              <a:buChar char="v"/>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dirty="0">
                <a:solidFill>
                  <a:schemeClr val="bg1"/>
                </a:solidFill>
              </a:rPr>
              <a:t>General Coatings Program</a:t>
            </a:r>
          </a:p>
        </p:txBody>
      </p:sp>
      <p:sp>
        <p:nvSpPr>
          <p:cNvPr id="8" name="Content Placeholder 8"/>
          <p:cNvSpPr txBox="1">
            <a:spLocks/>
          </p:cNvSpPr>
          <p:nvPr/>
        </p:nvSpPr>
        <p:spPr>
          <a:xfrm>
            <a:off x="4610100" y="2171700"/>
            <a:ext cx="3924300" cy="1981200"/>
          </a:xfrm>
          <a:prstGeom prst="rect">
            <a:avLst/>
          </a:prstGeom>
          <a:ln>
            <a:solidFill>
              <a:srgbClr val="403C3C"/>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700" dirty="0">
                <a:latin typeface="Arial" panose="020B0604020202020204" pitchFamily="34" charset="0"/>
                <a:cs typeface="Arial" panose="020B0604020202020204" pitchFamily="34" charset="0"/>
              </a:rPr>
              <a:t>Corrosion Specialist</a:t>
            </a:r>
          </a:p>
          <a:p>
            <a:pPr marL="171450" indent="-171450"/>
            <a:r>
              <a:rPr lang="en-US" sz="1700" dirty="0">
                <a:latin typeface="Arial" panose="020B0604020202020204" pitchFamily="34" charset="0"/>
                <a:cs typeface="Arial" panose="020B0604020202020204" pitchFamily="34" charset="0"/>
              </a:rPr>
              <a:t>Chemical Treatment Specialist</a:t>
            </a:r>
          </a:p>
          <a:p>
            <a:pPr marL="171450" indent="-171450"/>
            <a:r>
              <a:rPr lang="en-US" sz="1700" dirty="0">
                <a:latin typeface="Arial" panose="020B0604020202020204" pitchFamily="34" charset="0"/>
                <a:cs typeface="Arial" panose="020B0604020202020204" pitchFamily="34" charset="0"/>
              </a:rPr>
              <a:t>Protective Coating Specialist</a:t>
            </a:r>
          </a:p>
          <a:p>
            <a:pPr marL="171450" indent="-171450"/>
            <a:r>
              <a:rPr lang="en-US" sz="1700" dirty="0">
                <a:latin typeface="Arial" panose="020B0604020202020204" pitchFamily="34" charset="0"/>
                <a:cs typeface="Arial" panose="020B0604020202020204" pitchFamily="34" charset="0"/>
              </a:rPr>
              <a:t>Cathodic Protection Specialist</a:t>
            </a:r>
          </a:p>
          <a:p>
            <a:pPr marL="171450" indent="-171450"/>
            <a:r>
              <a:rPr lang="en-US" sz="1700" dirty="0">
                <a:latin typeface="Arial" panose="020B0604020202020204" pitchFamily="34" charset="0"/>
                <a:cs typeface="Arial" panose="020B0604020202020204" pitchFamily="34" charset="0"/>
              </a:rPr>
              <a:t>Internal Corrosion Specialist</a:t>
            </a:r>
          </a:p>
          <a:p>
            <a:pPr marL="171450" indent="-171450"/>
            <a:r>
              <a:rPr lang="en-US" sz="1700" dirty="0">
                <a:latin typeface="Arial" panose="020B0604020202020204" pitchFamily="34" charset="0"/>
                <a:cs typeface="Arial" panose="020B0604020202020204" pitchFamily="34" charset="0"/>
              </a:rPr>
              <a:t>Materials Selection/Design Specialist</a:t>
            </a:r>
          </a:p>
        </p:txBody>
      </p:sp>
      <p:sp>
        <p:nvSpPr>
          <p:cNvPr id="9" name="Content Placeholder 8"/>
          <p:cNvSpPr txBox="1">
            <a:spLocks/>
          </p:cNvSpPr>
          <p:nvPr/>
        </p:nvSpPr>
        <p:spPr>
          <a:xfrm>
            <a:off x="4610100" y="1752600"/>
            <a:ext cx="3924300" cy="419100"/>
          </a:xfrm>
          <a:prstGeom prst="rect">
            <a:avLst/>
          </a:prstGeom>
          <a:solidFill>
            <a:srgbClr val="0070C0"/>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Clr>
                <a:srgbClr val="0070C0"/>
              </a:buClr>
              <a:buFont typeface="Wingdings" pitchFamily="2" charset="2"/>
              <a:buChar char="§"/>
              <a:defRPr sz="3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1">
                  <a:lumMod val="65000"/>
                  <a:lumOff val="35000"/>
                </a:schemeClr>
              </a:buClr>
              <a:buFont typeface="Arial" pitchFamily="34" charset="0"/>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70C0"/>
              </a:buClr>
              <a:buFont typeface="Calibri"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70C0"/>
              </a:buClr>
              <a:buFont typeface="Wingdings" pitchFamily="2" charset="2"/>
              <a:buChar char="v"/>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dirty="0">
                <a:solidFill>
                  <a:schemeClr val="bg1"/>
                </a:solidFill>
              </a:rPr>
              <a:t>Specialty Program</a:t>
            </a:r>
          </a:p>
        </p:txBody>
      </p:sp>
      <p:sp>
        <p:nvSpPr>
          <p:cNvPr id="10" name="Content Placeholder 8"/>
          <p:cNvSpPr txBox="1">
            <a:spLocks/>
          </p:cNvSpPr>
          <p:nvPr/>
        </p:nvSpPr>
        <p:spPr>
          <a:xfrm>
            <a:off x="304801" y="2190750"/>
            <a:ext cx="4114800" cy="1543050"/>
          </a:xfrm>
          <a:prstGeom prst="rect">
            <a:avLst/>
          </a:prstGeom>
          <a:ln>
            <a:solidFill>
              <a:srgbClr val="403C3C"/>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r>
              <a:rPr lang="en-US" sz="1700" dirty="0">
                <a:latin typeface="Arial" panose="020B0604020202020204" pitchFamily="34" charset="0"/>
                <a:cs typeface="Arial" panose="020B0604020202020204" pitchFamily="34" charset="0"/>
              </a:rPr>
              <a:t>Corrosion Technician</a:t>
            </a:r>
          </a:p>
          <a:p>
            <a:pPr marL="171450" indent="-171450"/>
            <a:r>
              <a:rPr lang="en-US" sz="1700" dirty="0">
                <a:latin typeface="Arial" panose="020B0604020202020204" pitchFamily="34" charset="0"/>
                <a:cs typeface="Arial" panose="020B0604020202020204" pitchFamily="34" charset="0"/>
              </a:rPr>
              <a:t>Corrosion Technologist</a:t>
            </a:r>
          </a:p>
          <a:p>
            <a:pPr marL="171450" indent="-171450"/>
            <a:r>
              <a:rPr lang="en-US" sz="1700" dirty="0">
                <a:latin typeface="Arial" panose="020B0604020202020204" pitchFamily="34" charset="0"/>
                <a:cs typeface="Arial" panose="020B0604020202020204" pitchFamily="34" charset="0"/>
              </a:rPr>
              <a:t>Senior Corrosion Technologist</a:t>
            </a:r>
          </a:p>
          <a:p>
            <a:pPr marL="171450" indent="-171450"/>
            <a:r>
              <a:rPr lang="en-US" sz="1700" dirty="0">
                <a:latin typeface="Arial" panose="020B0604020202020204" pitchFamily="34" charset="0"/>
                <a:cs typeface="Arial" panose="020B0604020202020204" pitchFamily="34" charset="0"/>
              </a:rPr>
              <a:t>O-CAT Technician</a:t>
            </a:r>
          </a:p>
          <a:p>
            <a:pPr marL="171450" indent="-171450"/>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
        <p:nvSpPr>
          <p:cNvPr id="11" name="Content Placeholder 8"/>
          <p:cNvSpPr txBox="1">
            <a:spLocks/>
          </p:cNvSpPr>
          <p:nvPr/>
        </p:nvSpPr>
        <p:spPr>
          <a:xfrm>
            <a:off x="304800" y="1733550"/>
            <a:ext cx="4114800" cy="457200"/>
          </a:xfrm>
          <a:prstGeom prst="rect">
            <a:avLst/>
          </a:prstGeom>
          <a:solidFill>
            <a:srgbClr val="0070C0"/>
          </a:solidFill>
          <a:ln>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Clr>
                <a:srgbClr val="0070C0"/>
              </a:buClr>
              <a:buFont typeface="Wingdings" pitchFamily="2" charset="2"/>
              <a:buChar char="§"/>
              <a:defRPr sz="3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1">
                  <a:lumMod val="65000"/>
                  <a:lumOff val="35000"/>
                </a:schemeClr>
              </a:buClr>
              <a:buFont typeface="Arial" pitchFamily="34" charset="0"/>
              <a:buChar char="–"/>
              <a:defRPr sz="27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70C0"/>
              </a:buClr>
              <a:buFont typeface="Calibri"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70C0"/>
              </a:buClr>
              <a:buFont typeface="Wingdings" pitchFamily="2" charset="2"/>
              <a:buChar char="v"/>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dirty="0">
                <a:solidFill>
                  <a:schemeClr val="bg1"/>
                </a:solidFill>
              </a:rPr>
              <a:t>General Corrosion Program</a:t>
            </a:r>
          </a:p>
        </p:txBody>
      </p:sp>
    </p:spTree>
    <p:extLst>
      <p:ext uri="{BB962C8B-B14F-4D97-AF65-F5344CB8AC3E}">
        <p14:creationId xmlns:p14="http://schemas.microsoft.com/office/powerpoint/2010/main" val="25002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8392"/>
            <a:ext cx="9143999" cy="7065817"/>
          </a:xfrm>
          <a:prstGeom prst="rect">
            <a:avLst/>
          </a:prstGeom>
        </p:spPr>
      </p:pic>
      <p:sp>
        <p:nvSpPr>
          <p:cNvPr id="6" name="Title 1"/>
          <p:cNvSpPr txBox="1">
            <a:spLocks/>
          </p:cNvSpPr>
          <p:nvPr/>
        </p:nvSpPr>
        <p:spPr>
          <a:xfrm>
            <a:off x="8659" y="52756"/>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latin typeface="Arial" pitchFamily="34" charset="0"/>
              <a:cs typeface="Arial" pitchFamily="34" charset="0"/>
            </a:endParaRPr>
          </a:p>
        </p:txBody>
      </p:sp>
      <p:sp>
        <p:nvSpPr>
          <p:cNvPr id="7" name="Content Placeholder 2"/>
          <p:cNvSpPr txBox="1">
            <a:spLocks/>
          </p:cNvSpPr>
          <p:nvPr/>
        </p:nvSpPr>
        <p:spPr>
          <a:xfrm>
            <a:off x="228600" y="1143000"/>
            <a:ext cx="8534400"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Significant investment in our certification program</a:t>
            </a:r>
          </a:p>
          <a:p>
            <a:pPr lvl="1"/>
            <a:r>
              <a:rPr lang="en-US" dirty="0"/>
              <a:t>Launched Computer based testing for Refinery, CIP and CP exams</a:t>
            </a:r>
          </a:p>
          <a:p>
            <a:pPr lvl="1"/>
            <a:r>
              <a:rPr lang="en-US" dirty="0"/>
              <a:t>Rewrite and upgrade to exams</a:t>
            </a:r>
          </a:p>
          <a:p>
            <a:pPr lvl="1"/>
            <a:r>
              <a:rPr lang="en-US" dirty="0"/>
              <a:t>Improved reliability and legal defensibility</a:t>
            </a:r>
          </a:p>
          <a:p>
            <a:pPr lvl="1"/>
            <a:r>
              <a:rPr lang="en-US" dirty="0"/>
              <a:t>Greater student convenience</a:t>
            </a:r>
          </a:p>
          <a:p>
            <a:r>
              <a:rPr lang="en-US" dirty="0"/>
              <a:t>Launched NIICAP</a:t>
            </a:r>
          </a:p>
          <a:p>
            <a:r>
              <a:rPr lang="en-US" dirty="0"/>
              <a:t>IMPACT Study.   </a:t>
            </a:r>
          </a:p>
          <a:p>
            <a:pPr lvl="1"/>
            <a:r>
              <a:rPr lang="en-US" dirty="0"/>
              <a:t>The Study’s results are meaningful, insightful, and most importantly, being used to have a direct impact on corrosion management practices, globally.  </a:t>
            </a:r>
          </a:p>
          <a:p>
            <a:endParaRPr lang="en-US" dirty="0"/>
          </a:p>
        </p:txBody>
      </p:sp>
      <p:sp>
        <p:nvSpPr>
          <p:cNvPr id="8" name="Title 1"/>
          <p:cNvSpPr txBox="1">
            <a:spLocks/>
          </p:cNvSpPr>
          <p:nvPr/>
        </p:nvSpPr>
        <p:spPr>
          <a:xfrm>
            <a:off x="228600" y="304800"/>
            <a:ext cx="8839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NACE Institute</a:t>
            </a:r>
          </a:p>
        </p:txBody>
      </p:sp>
    </p:spTree>
    <p:extLst>
      <p:ext uri="{BB962C8B-B14F-4D97-AF65-F5344CB8AC3E}">
        <p14:creationId xmlns:p14="http://schemas.microsoft.com/office/powerpoint/2010/main" val="68155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3504601" y="3886891"/>
            <a:ext cx="2933324" cy="1649995"/>
          </a:xfrm>
        </p:spPr>
      </p:pic>
      <p:pic>
        <p:nvPicPr>
          <p:cNvPr id="4"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75" y="-443427"/>
            <a:ext cx="9143999" cy="7065817"/>
          </a:xfrm>
          <a:prstGeom prst="rect">
            <a:avLst/>
          </a:prstGeom>
        </p:spPr>
      </p:pic>
      <p:sp>
        <p:nvSpPr>
          <p:cNvPr id="6" name="Title 1"/>
          <p:cNvSpPr txBox="1">
            <a:spLocks/>
          </p:cNvSpPr>
          <p:nvPr/>
        </p:nvSpPr>
        <p:spPr>
          <a:xfrm>
            <a:off x="381000" y="152400"/>
            <a:ext cx="85344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NACE International Events</a:t>
            </a:r>
          </a:p>
        </p:txBody>
      </p:sp>
      <p:sp>
        <p:nvSpPr>
          <p:cNvPr id="7" name="Content Placeholder 2"/>
          <p:cNvSpPr txBox="1">
            <a:spLocks/>
          </p:cNvSpPr>
          <p:nvPr/>
        </p:nvSpPr>
        <p:spPr>
          <a:xfrm>
            <a:off x="266699" y="1431175"/>
            <a:ext cx="8610600" cy="441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CORROSION 2017 in New Orleans</a:t>
            </a:r>
          </a:p>
          <a:p>
            <a:r>
              <a:rPr lang="en-US" sz="1800" dirty="0">
                <a:latin typeface="Arial" panose="020B0604020202020204" pitchFamily="34" charset="0"/>
                <a:cs typeface="Arial" panose="020B0604020202020204" pitchFamily="34" charset="0"/>
              </a:rPr>
              <a:t>Area Conferences</a:t>
            </a:r>
          </a:p>
          <a:p>
            <a:r>
              <a:rPr lang="en-US" sz="1800" dirty="0">
                <a:latin typeface="Arial" panose="020B0604020202020204" pitchFamily="34" charset="0"/>
                <a:cs typeface="Arial" panose="020B0604020202020204" pitchFamily="34" charset="0"/>
              </a:rPr>
              <a:t>Bring on the Heat Seminars</a:t>
            </a:r>
          </a:p>
          <a:p>
            <a:r>
              <a:rPr lang="en-US" sz="1800" dirty="0">
                <a:latin typeface="Arial" panose="020B0604020202020204" pitchFamily="34" charset="0"/>
                <a:cs typeface="Arial" panose="020B0604020202020204" pitchFamily="34" charset="0"/>
              </a:rPr>
              <a:t>MR0175/ISO15156 Seminar</a:t>
            </a:r>
          </a:p>
          <a:p>
            <a:r>
              <a:rPr lang="en-US" sz="1800" dirty="0">
                <a:latin typeface="Arial" panose="020B0604020202020204" pitchFamily="34" charset="0"/>
                <a:cs typeface="Arial" panose="020B0604020202020204" pitchFamily="34" charset="0"/>
              </a:rPr>
              <a:t>Concrete Service Life Extension Conference</a:t>
            </a:r>
          </a:p>
          <a:p>
            <a:r>
              <a:rPr lang="en-US" sz="1800" dirty="0">
                <a:latin typeface="Arial" panose="020B0604020202020204" pitchFamily="34" charset="0"/>
                <a:cs typeface="Arial" panose="020B0604020202020204" pitchFamily="34" charset="0"/>
              </a:rPr>
              <a:t>Top of the Line Corrosion Conference</a:t>
            </a:r>
          </a:p>
          <a:p>
            <a:r>
              <a:rPr lang="en-US" sz="1800" dirty="0">
                <a:latin typeface="Arial" panose="020B0604020202020204" pitchFamily="34" charset="0"/>
                <a:cs typeface="Arial" panose="020B0604020202020204" pitchFamily="34" charset="0"/>
              </a:rPr>
              <a:t>Pipeline Integrity Management Seminar </a:t>
            </a:r>
          </a:p>
          <a:p>
            <a:r>
              <a:rPr lang="en-US" sz="1800" dirty="0">
                <a:latin typeface="Arial" panose="020B0604020202020204" pitchFamily="34" charset="0"/>
                <a:cs typeface="Arial" panose="020B0604020202020204" pitchFamily="34" charset="0"/>
              </a:rPr>
              <a:t>Corrosion Technology Week</a:t>
            </a:r>
          </a:p>
          <a:p>
            <a:r>
              <a:rPr lang="en-US" sz="1800" dirty="0">
                <a:latin typeface="Arial" panose="020B0604020202020204" pitchFamily="34" charset="0"/>
                <a:cs typeface="Arial" panose="020B0604020202020204" pitchFamily="34" charset="0"/>
              </a:rPr>
              <a:t>CORCON</a:t>
            </a:r>
          </a:p>
          <a:p>
            <a:r>
              <a:rPr lang="en-US" sz="1800" dirty="0">
                <a:latin typeface="Arial" panose="020B0604020202020204" pitchFamily="34" charset="0"/>
                <a:cs typeface="Arial" panose="020B0604020202020204" pitchFamily="34" charset="0"/>
              </a:rPr>
              <a:t>and more</a:t>
            </a:r>
          </a:p>
        </p:txBody>
      </p:sp>
      <p:pic>
        <p:nvPicPr>
          <p:cNvPr id="9"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37436" y="3882614"/>
            <a:ext cx="1577964"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areich\Pictures\Events\BOTH\BOTH India 2014\WP_20130418_00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24649" y="955983"/>
            <a:ext cx="1543750" cy="27444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751047" y="1668053"/>
            <a:ext cx="3123523" cy="1756982"/>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43760" y="4226615"/>
            <a:ext cx="2438399" cy="1828799"/>
          </a:xfrm>
          <a:prstGeom prst="rect">
            <a:avLst/>
          </a:prstGeom>
        </p:spPr>
      </p:pic>
    </p:spTree>
    <p:extLst>
      <p:ext uri="{BB962C8B-B14F-4D97-AF65-F5344CB8AC3E}">
        <p14:creationId xmlns:p14="http://schemas.microsoft.com/office/powerpoint/2010/main" val="33013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8392"/>
            <a:ext cx="9143999" cy="7065817"/>
          </a:xfrm>
          <a:prstGeom prst="rect">
            <a:avLst/>
          </a:prstGeom>
        </p:spPr>
      </p:pic>
      <p:sp>
        <p:nvSpPr>
          <p:cNvPr id="6" name="Title 1"/>
          <p:cNvSpPr txBox="1">
            <a:spLocks/>
          </p:cNvSpPr>
          <p:nvPr/>
        </p:nvSpPr>
        <p:spPr>
          <a:xfrm>
            <a:off x="8659" y="52756"/>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latin typeface="Arial" pitchFamily="34" charset="0"/>
              <a:cs typeface="Arial" pitchFamily="34" charset="0"/>
            </a:endParaRPr>
          </a:p>
        </p:txBody>
      </p:sp>
      <p:sp>
        <p:nvSpPr>
          <p:cNvPr id="7" name="Content Placeholder 2"/>
          <p:cNvSpPr txBox="1">
            <a:spLocks/>
          </p:cNvSpPr>
          <p:nvPr/>
        </p:nvSpPr>
        <p:spPr>
          <a:xfrm>
            <a:off x="228600" y="1143000"/>
            <a:ext cx="8534400" cy="48006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Published more than 30 new and revised standards and reports</a:t>
            </a:r>
          </a:p>
          <a:p>
            <a:pPr lvl="1"/>
            <a:r>
              <a:rPr lang="en-US" sz="2600" dirty="0"/>
              <a:t>Translated 4 more standards into Spanish</a:t>
            </a:r>
          </a:p>
          <a:p>
            <a:r>
              <a:rPr lang="en-US" sz="3000" dirty="0"/>
              <a:t>Nine technical committee reports</a:t>
            </a:r>
          </a:p>
          <a:p>
            <a:pPr lvl="1"/>
            <a:r>
              <a:rPr lang="en-US" sz="2600" dirty="0"/>
              <a:t>Seven of these being new reports, and two revisions.</a:t>
            </a:r>
          </a:p>
          <a:p>
            <a:r>
              <a:rPr lang="en-US" sz="3000" dirty="0"/>
              <a:t>Redesigned the CORROSION Journal website.</a:t>
            </a:r>
          </a:p>
          <a:p>
            <a:r>
              <a:rPr lang="en-US" sz="3000" dirty="0"/>
              <a:t>Published 11 new NACE Press titles</a:t>
            </a:r>
          </a:p>
          <a:p>
            <a:pPr lvl="1"/>
            <a:r>
              <a:rPr lang="en-US" sz="2600" dirty="0"/>
              <a:t>Including diversifying in to the nuclear and wastewater industries.  </a:t>
            </a:r>
          </a:p>
          <a:p>
            <a:pPr lvl="1"/>
            <a:r>
              <a:rPr lang="en-US" sz="2600" dirty="0"/>
              <a:t>Some of these books are also available as E-books.</a:t>
            </a:r>
            <a:endParaRPr lang="en-US" sz="2900" dirty="0"/>
          </a:p>
          <a:p>
            <a:r>
              <a:rPr lang="en-US" sz="3000" dirty="0"/>
              <a:t>Increased investment in the Maritime industry</a:t>
            </a:r>
          </a:p>
          <a:p>
            <a:pPr lvl="1"/>
            <a:r>
              <a:rPr lang="en-US" sz="2600" dirty="0"/>
              <a:t>Including hiring a Chief Maritime Executive</a:t>
            </a:r>
          </a:p>
          <a:p>
            <a:r>
              <a:rPr lang="en-US" sz="3000" dirty="0"/>
              <a:t>New Technical Exchange Group in Mining</a:t>
            </a:r>
          </a:p>
          <a:p>
            <a:pPr lvl="1"/>
            <a:endParaRPr lang="en-US" sz="2900" dirty="0"/>
          </a:p>
          <a:p>
            <a:pPr lvl="1"/>
            <a:endParaRPr lang="en-US" dirty="0"/>
          </a:p>
          <a:p>
            <a:endParaRPr lang="en-US" dirty="0"/>
          </a:p>
        </p:txBody>
      </p:sp>
      <p:sp>
        <p:nvSpPr>
          <p:cNvPr id="8" name="Title 1"/>
          <p:cNvSpPr txBox="1">
            <a:spLocks/>
          </p:cNvSpPr>
          <p:nvPr/>
        </p:nvSpPr>
        <p:spPr>
          <a:xfrm>
            <a:off x="228600" y="304800"/>
            <a:ext cx="8839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Publications &amp; Technical Activities</a:t>
            </a:r>
          </a:p>
        </p:txBody>
      </p:sp>
    </p:spTree>
    <p:extLst>
      <p:ext uri="{BB962C8B-B14F-4D97-AF65-F5344CB8AC3E}">
        <p14:creationId xmlns:p14="http://schemas.microsoft.com/office/powerpoint/2010/main" val="3216264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8066"/>
            <a:ext cx="9143999" cy="7065817"/>
          </a:xfrm>
          <a:prstGeom prst="rect">
            <a:avLst/>
          </a:prstGeom>
        </p:spPr>
      </p:pic>
      <p:sp>
        <p:nvSpPr>
          <p:cNvPr id="5" name="Title 1"/>
          <p:cNvSpPr txBox="1">
            <a:spLocks/>
          </p:cNvSpPr>
          <p:nvPr/>
        </p:nvSpPr>
        <p:spPr>
          <a:xfrm>
            <a:off x="304799" y="206828"/>
            <a:ext cx="8839200" cy="838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latin typeface="Arial" panose="020B0604020202020204" pitchFamily="34" charset="0"/>
              <a:cs typeface="Arial" panose="020B0604020202020204" pitchFamily="34" charset="0"/>
            </a:endParaRPr>
          </a:p>
        </p:txBody>
      </p:sp>
      <p:sp>
        <p:nvSpPr>
          <p:cNvPr id="6" name="Content Placeholder 4"/>
          <p:cNvSpPr txBox="1">
            <a:spLocks/>
          </p:cNvSpPr>
          <p:nvPr/>
        </p:nvSpPr>
        <p:spPr>
          <a:xfrm>
            <a:off x="142998" y="916015"/>
            <a:ext cx="8901546" cy="451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en-US" dirty="0">
                <a:solidFill>
                  <a:srgbClr val="000000"/>
                </a:solidFill>
                <a:latin typeface="Arial" panose="020B0604020202020204" pitchFamily="34" charset="0"/>
                <a:cs typeface="Arial" panose="020B0604020202020204" pitchFamily="34" charset="0"/>
              </a:rPr>
              <a:t>Delivering corrosion solutions, technical exchange, expertise and education</a:t>
            </a:r>
            <a:r>
              <a:rPr lang="en-US" sz="1000" dirty="0">
                <a:solidFill>
                  <a:srgbClr val="000000"/>
                </a:solidFill>
                <a:latin typeface="Arial" panose="020B0604020202020204" pitchFamily="34" charset="0"/>
                <a:cs typeface="Arial" panose="020B0604020202020204" pitchFamily="34" charset="0"/>
              </a:rPr>
              <a:t/>
            </a:r>
            <a:br>
              <a:rPr lang="en-US" sz="1000" dirty="0">
                <a:solidFill>
                  <a:srgbClr val="000000"/>
                </a:solidFill>
                <a:latin typeface="Arial" panose="020B0604020202020204" pitchFamily="34" charset="0"/>
                <a:cs typeface="Arial" panose="020B0604020202020204" pitchFamily="34" charset="0"/>
              </a:rPr>
            </a:br>
            <a:endParaRPr lang="en-US" sz="1000" dirty="0">
              <a:solidFill>
                <a:srgbClr val="000000"/>
              </a:solidFill>
              <a:latin typeface="Arial" panose="020B0604020202020204" pitchFamily="34" charset="0"/>
              <a:cs typeface="Arial" panose="020B0604020202020204" pitchFamily="34" charset="0"/>
            </a:endParaRPr>
          </a:p>
          <a:p>
            <a:pPr>
              <a:spcBef>
                <a:spcPct val="0"/>
              </a:spcBef>
              <a:defRPr/>
            </a:pPr>
            <a:r>
              <a:rPr lang="en-US" dirty="0">
                <a:solidFill>
                  <a:srgbClr val="000000"/>
                </a:solidFill>
                <a:latin typeface="Arial" panose="020B0604020202020204" pitchFamily="34" charset="0"/>
                <a:cs typeface="Arial" panose="020B0604020202020204" pitchFamily="34" charset="0"/>
              </a:rPr>
              <a:t>Establishing accredited corrosion control standards</a:t>
            </a:r>
          </a:p>
          <a:p>
            <a:pPr>
              <a:spcBef>
                <a:spcPct val="0"/>
              </a:spcBef>
              <a:defRPr/>
            </a:pPr>
            <a:endParaRPr lang="en-US" sz="1000" dirty="0">
              <a:solidFill>
                <a:srgbClr val="000000"/>
              </a:solidFill>
              <a:latin typeface="Arial" panose="020B0604020202020204" pitchFamily="34" charset="0"/>
              <a:cs typeface="Arial" panose="020B0604020202020204" pitchFamily="34" charset="0"/>
            </a:endParaRPr>
          </a:p>
          <a:p>
            <a:pPr>
              <a:spcBef>
                <a:spcPct val="0"/>
              </a:spcBef>
              <a:defRPr/>
            </a:pPr>
            <a:r>
              <a:rPr lang="en-US" dirty="0">
                <a:solidFill>
                  <a:srgbClr val="000000"/>
                </a:solidFill>
                <a:latin typeface="Arial" panose="020B0604020202020204" pitchFamily="34" charset="0"/>
                <a:cs typeface="Arial" panose="020B0604020202020204" pitchFamily="34" charset="0"/>
              </a:rPr>
              <a:t>Advancing careers through </a:t>
            </a:r>
          </a:p>
          <a:p>
            <a:pPr lvl="1">
              <a:spcBef>
                <a:spcPct val="0"/>
              </a:spcBef>
              <a:defRPr/>
            </a:pPr>
            <a:r>
              <a:rPr lang="en-US" dirty="0">
                <a:solidFill>
                  <a:srgbClr val="000000"/>
                </a:solidFill>
                <a:latin typeface="Arial" panose="020B0604020202020204" pitchFamily="34" charset="0"/>
                <a:cs typeface="Arial" panose="020B0604020202020204" pitchFamily="34" charset="0"/>
              </a:rPr>
              <a:t>Workforce development and certification</a:t>
            </a:r>
          </a:p>
          <a:p>
            <a:pPr lvl="1">
              <a:spcBef>
                <a:spcPct val="0"/>
              </a:spcBef>
              <a:defRPr/>
            </a:pPr>
            <a:r>
              <a:rPr lang="en-US" dirty="0">
                <a:solidFill>
                  <a:srgbClr val="000000"/>
                </a:solidFill>
                <a:latin typeface="Arial" panose="020B0604020202020204" pitchFamily="34" charset="0"/>
                <a:cs typeface="Arial" panose="020B0604020202020204" pitchFamily="34" charset="0"/>
              </a:rPr>
              <a:t>Leaderships skills development</a:t>
            </a:r>
          </a:p>
          <a:p>
            <a:pPr lvl="1">
              <a:spcBef>
                <a:spcPct val="0"/>
              </a:spcBef>
              <a:defRPr/>
            </a:pPr>
            <a:r>
              <a:rPr lang="en-US" dirty="0">
                <a:solidFill>
                  <a:srgbClr val="000000"/>
                </a:solidFill>
                <a:latin typeface="Arial" panose="020B0604020202020204" pitchFamily="34" charset="0"/>
                <a:cs typeface="Arial" panose="020B0604020202020204" pitchFamily="34" charset="0"/>
              </a:rPr>
              <a:t>Business networking</a:t>
            </a:r>
            <a:br>
              <a:rPr lang="en-US" dirty="0">
                <a:solidFill>
                  <a:srgbClr val="000000"/>
                </a:solidFill>
                <a:latin typeface="Arial" panose="020B0604020202020204" pitchFamily="34" charset="0"/>
                <a:cs typeface="Arial" panose="020B0604020202020204" pitchFamily="34" charset="0"/>
              </a:rPr>
            </a:br>
            <a:endParaRPr lang="en-US" sz="1000" dirty="0">
              <a:solidFill>
                <a:srgbClr val="000000"/>
              </a:solidFill>
              <a:latin typeface="Arial" panose="020B0604020202020204" pitchFamily="34" charset="0"/>
              <a:cs typeface="Arial" panose="020B0604020202020204" pitchFamily="34" charset="0"/>
            </a:endParaRPr>
          </a:p>
          <a:p>
            <a:pPr>
              <a:spcBef>
                <a:spcPct val="0"/>
              </a:spcBef>
              <a:defRPr/>
            </a:pPr>
            <a:r>
              <a:rPr lang="en-US" dirty="0">
                <a:solidFill>
                  <a:srgbClr val="000000"/>
                </a:solidFill>
                <a:latin typeface="Arial" panose="020B0604020202020204" pitchFamily="34" charset="0"/>
                <a:cs typeface="Arial" panose="020B0604020202020204" pitchFamily="34" charset="0"/>
              </a:rPr>
              <a:t>Increasing policymakers’ attention to corrosion</a:t>
            </a:r>
          </a:p>
          <a:p>
            <a:pPr>
              <a:spcBef>
                <a:spcPct val="0"/>
              </a:spcBef>
              <a:defRPr/>
            </a:pPr>
            <a:endParaRPr lang="en-US" sz="1000" dirty="0">
              <a:solidFill>
                <a:srgbClr val="000000"/>
              </a:solidFill>
              <a:latin typeface="Arial" panose="020B0604020202020204" pitchFamily="34" charset="0"/>
              <a:cs typeface="Arial" panose="020B0604020202020204" pitchFamily="34" charset="0"/>
            </a:endParaRPr>
          </a:p>
          <a:p>
            <a:pPr>
              <a:spcBef>
                <a:spcPct val="0"/>
              </a:spcBef>
              <a:defRPr/>
            </a:pPr>
            <a:r>
              <a:rPr lang="en-US" dirty="0">
                <a:solidFill>
                  <a:srgbClr val="000000"/>
                </a:solidFill>
                <a:latin typeface="Arial" panose="020B0604020202020204" pitchFamily="34" charset="0"/>
                <a:cs typeface="Arial" panose="020B0604020202020204" pitchFamily="34" charset="0"/>
              </a:rPr>
              <a:t>Building a valued student population – future corrosion subject matter experts</a:t>
            </a:r>
            <a:endParaRPr lang="en-US" sz="24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p:txBody>
      </p:sp>
      <p:sp>
        <p:nvSpPr>
          <p:cNvPr id="7" name="Title 1"/>
          <p:cNvSpPr txBox="1">
            <a:spLocks/>
          </p:cNvSpPr>
          <p:nvPr/>
        </p:nvSpPr>
        <p:spPr>
          <a:xfrm>
            <a:off x="435429" y="0"/>
            <a:ext cx="8316685"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NACE is Globally Recognized for… </a:t>
            </a:r>
          </a:p>
        </p:txBody>
      </p:sp>
    </p:spTree>
    <p:extLst>
      <p:ext uri="{BB962C8B-B14F-4D97-AF65-F5344CB8AC3E}">
        <p14:creationId xmlns:p14="http://schemas.microsoft.com/office/powerpoint/2010/main" val="306378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981200"/>
            <a:ext cx="8229600" cy="2819400"/>
          </a:xfrm>
        </p:spPr>
        <p:txBody>
          <a:bodyPr>
            <a:normAutofit fontScale="55000" lnSpcReduction="20000"/>
          </a:bodyPr>
          <a:lstStyle/>
          <a:p>
            <a:endParaRPr lang="en-US" dirty="0"/>
          </a:p>
          <a:p>
            <a:r>
              <a:rPr lang="en-US" dirty="0"/>
              <a:t>IMPACT Study</a:t>
            </a:r>
          </a:p>
          <a:p>
            <a:endParaRPr lang="en-US" dirty="0"/>
          </a:p>
          <a:p>
            <a:r>
              <a:rPr lang="en-US" dirty="0"/>
              <a:t>“International Measures of Prevention, Application, and Economics of Corrosion Technologies”</a:t>
            </a:r>
          </a:p>
          <a:p>
            <a:endParaRPr lang="en-US" dirty="0"/>
          </a:p>
          <a:p>
            <a:endParaRPr lang="en-US" dirty="0"/>
          </a:p>
        </p:txBody>
      </p:sp>
    </p:spTree>
    <p:extLst>
      <p:ext uri="{BB962C8B-B14F-4D97-AF65-F5344CB8AC3E}">
        <p14:creationId xmlns:p14="http://schemas.microsoft.com/office/powerpoint/2010/main" val="298583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Background of IMPACT study</a:t>
            </a:r>
          </a:p>
          <a:p>
            <a:endParaRPr lang="en-US" dirty="0"/>
          </a:p>
          <a:p>
            <a:r>
              <a:rPr lang="en-US" dirty="0"/>
              <a:t>Key findings</a:t>
            </a:r>
          </a:p>
          <a:p>
            <a:endParaRPr lang="en-US" dirty="0"/>
          </a:p>
          <a:p>
            <a:r>
              <a:rPr lang="en-US" dirty="0"/>
              <a:t>Keeping the study “evergreen”</a:t>
            </a:r>
          </a:p>
          <a:p>
            <a:endParaRPr lang="en-US" dirty="0"/>
          </a:p>
          <a:p>
            <a:r>
              <a:rPr lang="en-US" dirty="0"/>
              <a:t>What’s next</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71498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2002 study results-FHWA</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descr="Gra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5675" y="1347916"/>
            <a:ext cx="6458465" cy="484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6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Study Launched  October 2014</a:t>
            </a:r>
          </a:p>
        </p:txBody>
      </p:sp>
      <p:sp>
        <p:nvSpPr>
          <p:cNvPr id="3" name="Content Placeholder 2"/>
          <p:cNvSpPr>
            <a:spLocks noGrp="1"/>
          </p:cNvSpPr>
          <p:nvPr>
            <p:ph idx="1"/>
          </p:nvPr>
        </p:nvSpPr>
        <p:spPr/>
        <p:txBody>
          <a:bodyPr/>
          <a:lstStyle/>
          <a:p>
            <a:pPr marL="0" indent="0">
              <a:buNone/>
            </a:pPr>
            <a:r>
              <a:rPr lang="en-US" dirty="0"/>
              <a:t>The study features in-depth research and resources in these areas:</a:t>
            </a:r>
          </a:p>
          <a:p>
            <a:r>
              <a:rPr lang="en-US" dirty="0"/>
              <a:t>Updates the global cost of corrosion</a:t>
            </a:r>
          </a:p>
          <a:p>
            <a:r>
              <a:rPr lang="en-US" dirty="0"/>
              <a:t>Assesses corrosion management practices</a:t>
            </a:r>
          </a:p>
          <a:p>
            <a:r>
              <a:rPr lang="en-US" dirty="0"/>
              <a:t>Template for corrosion management</a:t>
            </a:r>
          </a:p>
          <a:p>
            <a:r>
              <a:rPr lang="en-US" dirty="0"/>
              <a:t>Financial tools</a:t>
            </a:r>
          </a:p>
          <a:p>
            <a:r>
              <a:rPr lang="en-US" dirty="0"/>
              <a:t>Benchmarking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3354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Global Scope</a:t>
            </a:r>
          </a:p>
        </p:txBody>
      </p:sp>
      <p:sp>
        <p:nvSpPr>
          <p:cNvPr id="17" name="AutoShape 2" descr="https://s3.amazonaws.com/OnDemandProd/4fbffeb2000e33b92c3be981e6874607/5846f56f001408554fca26a32e098ccb_5846f56f0014085614ec4dfaebca5b15?response-content-disposition=inline%3B%20filename%3D%22IMPACT%2520Study%2520Global%2520Scope.png%22%3B%20filename*%3DUTF-8%27%27IMPACT%2520Study%2520Global%2520Scope.png&amp;response-content-type=image%2Fpng&amp;AWSAccessKeyId=AKIAJAZXZ3HDAJ6XQKOQ&amp;Expires=1481045638&amp;Signature=90CSc2EEjsO5hihe3N%2FOuZw60NQ%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475" y="1752600"/>
            <a:ext cx="8822559" cy="4206240"/>
          </a:xfrm>
          <a:prstGeom prst="rect">
            <a:avLst/>
          </a:prstGeom>
        </p:spPr>
      </p:pic>
    </p:spTree>
    <p:extLst>
      <p:ext uri="{BB962C8B-B14F-4D97-AF65-F5344CB8AC3E}">
        <p14:creationId xmlns:p14="http://schemas.microsoft.com/office/powerpoint/2010/main" val="413411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98392"/>
            <a:ext cx="9143999" cy="7065817"/>
          </a:xfrm>
        </p:spPr>
      </p:pic>
      <p:sp>
        <p:nvSpPr>
          <p:cNvPr id="7" name="Title 1"/>
          <p:cNvSpPr>
            <a:spLocks noGrp="1"/>
          </p:cNvSpPr>
          <p:nvPr>
            <p:ph type="title"/>
          </p:nvPr>
        </p:nvSpPr>
        <p:spPr>
          <a:xfrm>
            <a:off x="228600" y="177800"/>
            <a:ext cx="8839200" cy="838200"/>
          </a:xfrm>
        </p:spPr>
        <p:txBody>
          <a:bodyPr>
            <a:normAutofit fontScale="90000"/>
          </a:bodyPr>
          <a:lstStyle/>
          <a:p>
            <a:pPr algn="ctr"/>
            <a:r>
              <a:rPr lang="en-US" b="1" dirty="0">
                <a:latin typeface="Arial" charset="0"/>
                <a:ea typeface="Arial" charset="0"/>
                <a:cs typeface="Arial" charset="0"/>
              </a:rPr>
              <a:t>NACE International</a:t>
            </a:r>
            <a:br>
              <a:rPr lang="en-US" b="1" dirty="0">
                <a:latin typeface="Arial" charset="0"/>
                <a:ea typeface="Arial" charset="0"/>
                <a:cs typeface="Arial" charset="0"/>
              </a:rPr>
            </a:br>
            <a:r>
              <a:rPr lang="en-US" b="1" dirty="0">
                <a:latin typeface="Arial" charset="0"/>
                <a:ea typeface="Arial" charset="0"/>
                <a:cs typeface="Arial" charset="0"/>
              </a:rPr>
              <a:t>At-A-Glance</a:t>
            </a:r>
          </a:p>
        </p:txBody>
      </p:sp>
      <p:grpSp>
        <p:nvGrpSpPr>
          <p:cNvPr id="36" name="组合 1"/>
          <p:cNvGrpSpPr/>
          <p:nvPr/>
        </p:nvGrpSpPr>
        <p:grpSpPr>
          <a:xfrm>
            <a:off x="7356675" y="3126192"/>
            <a:ext cx="1677511" cy="1374579"/>
            <a:chOff x="7737176" y="3044094"/>
            <a:chExt cx="1677511" cy="1374579"/>
          </a:xfrm>
        </p:grpSpPr>
        <p:grpSp>
          <p:nvGrpSpPr>
            <p:cNvPr id="37" name="组合 2"/>
            <p:cNvGrpSpPr/>
            <p:nvPr/>
          </p:nvGrpSpPr>
          <p:grpSpPr>
            <a:xfrm>
              <a:off x="7737176" y="3044094"/>
              <a:ext cx="1677511" cy="1374579"/>
              <a:chOff x="7647017" y="2699415"/>
              <a:chExt cx="2617944" cy="2145185"/>
            </a:xfrm>
          </p:grpSpPr>
          <p:sp>
            <p:nvSpPr>
              <p:cNvPr id="39"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40" name="Oval 19"/>
              <p:cNvSpPr>
                <a:spLocks noChangeArrowheads="1"/>
              </p:cNvSpPr>
              <p:nvPr/>
            </p:nvSpPr>
            <p:spPr bwMode="auto">
              <a:xfrm>
                <a:off x="8011516" y="2699415"/>
                <a:ext cx="1931237" cy="1931674"/>
              </a:xfrm>
              <a:prstGeom prst="ellipse">
                <a:avLst/>
              </a:prstGeom>
              <a:gradFill rotWithShape="1">
                <a:gsLst>
                  <a:gs pos="0">
                    <a:srgbClr val="2676FF"/>
                  </a:gs>
                  <a:gs pos="100000">
                    <a:srgbClr val="2676FF">
                      <a:lumMod val="75000"/>
                    </a:srgbClr>
                  </a:gs>
                </a:gsLst>
                <a:path path="shape">
                  <a:fillToRect l="50000" t="50000" r="50000" b="50000"/>
                </a:path>
              </a:gradFill>
              <a:ln w="9525">
                <a:solidFill>
                  <a:srgbClr val="2676FF">
                    <a:lumMod val="75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sp>
            <p:nvSpPr>
              <p:cNvPr id="41" name="未知"/>
              <p:cNvSpPr>
                <a:spLocks/>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sp>
          <p:nvSpPr>
            <p:cNvPr id="38" name="TextBox 37"/>
            <p:cNvSpPr txBox="1"/>
            <p:nvPr/>
          </p:nvSpPr>
          <p:spPr>
            <a:xfrm>
              <a:off x="8036109" y="3341756"/>
              <a:ext cx="1090363"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1" u="none" strike="noStrike" kern="0" cap="none" spc="0" normalizeH="0" baseline="0" noProof="0" dirty="0">
                  <a:ln>
                    <a:noFill/>
                  </a:ln>
                  <a:solidFill>
                    <a:sysClr val="window" lastClr="FFFFFF"/>
                  </a:solidFill>
                  <a:effectLst/>
                  <a:uLnTx/>
                  <a:uFillTx/>
                  <a:latin typeface="Impact" pitchFamily="34" charset="0"/>
                  <a:ea typeface="微软雅黑" pitchFamily="34" charset="-122"/>
                </a:rPr>
                <a:t>2016</a:t>
              </a:r>
              <a:endParaRPr kumimoji="0" lang="zh-CN" altLang="en-US" sz="3600" b="0" i="1" u="none" strike="noStrike" kern="0" cap="none" spc="0" normalizeH="0" baseline="0" noProof="0" dirty="0">
                <a:ln>
                  <a:noFill/>
                </a:ln>
                <a:solidFill>
                  <a:sysClr val="window" lastClr="FFFFFF"/>
                </a:solidFill>
                <a:effectLst/>
                <a:uLnTx/>
                <a:uFillTx/>
                <a:latin typeface="Impact" pitchFamily="34" charset="0"/>
                <a:ea typeface="微软雅黑" pitchFamily="34" charset="-122"/>
              </a:endParaRPr>
            </a:p>
          </p:txBody>
        </p:sp>
      </p:grpSp>
      <p:grpSp>
        <p:nvGrpSpPr>
          <p:cNvPr id="42" name="组合 7"/>
          <p:cNvGrpSpPr/>
          <p:nvPr/>
        </p:nvGrpSpPr>
        <p:grpSpPr>
          <a:xfrm>
            <a:off x="269472" y="1563776"/>
            <a:ext cx="7087203" cy="4527334"/>
            <a:chOff x="223644" y="1199311"/>
            <a:chExt cx="7087203" cy="4527334"/>
          </a:xfrm>
        </p:grpSpPr>
        <p:grpSp>
          <p:nvGrpSpPr>
            <p:cNvPr id="43" name="组合 8"/>
            <p:cNvGrpSpPr/>
            <p:nvPr/>
          </p:nvGrpSpPr>
          <p:grpSpPr>
            <a:xfrm>
              <a:off x="223644" y="2955131"/>
              <a:ext cx="7087203" cy="1104129"/>
              <a:chOff x="223644" y="2955131"/>
              <a:chExt cx="7087203" cy="1104129"/>
            </a:xfrm>
          </p:grpSpPr>
          <p:sp>
            <p:nvSpPr>
              <p:cNvPr id="59" name="AutoShape 13"/>
              <p:cNvSpPr>
                <a:spLocks noChangeArrowheads="1"/>
              </p:cNvSpPr>
              <p:nvPr/>
            </p:nvSpPr>
            <p:spPr bwMode="auto">
              <a:xfrm rot="10800000">
                <a:off x="223646" y="3905272"/>
                <a:ext cx="6304797" cy="153988"/>
              </a:xfrm>
              <a:custGeom>
                <a:avLst/>
                <a:gdLst>
                  <a:gd name="T0" fmla="*/ 1580044630 w 21600"/>
                  <a:gd name="T1" fmla="*/ 548896 h 21600"/>
                  <a:gd name="T2" fmla="*/ 790022315 w 21600"/>
                  <a:gd name="T3" fmla="*/ 1097792 h 21600"/>
                  <a:gd name="T4" fmla="*/ 0 w 21600"/>
                  <a:gd name="T5" fmla="*/ 548896 h 21600"/>
                  <a:gd name="T6" fmla="*/ 79002231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60" name="AutoShape 7"/>
              <p:cNvSpPr>
                <a:spLocks noChangeArrowheads="1"/>
              </p:cNvSpPr>
              <p:nvPr/>
            </p:nvSpPr>
            <p:spPr bwMode="auto">
              <a:xfrm>
                <a:off x="223644" y="2963884"/>
                <a:ext cx="7087203" cy="915987"/>
              </a:xfrm>
              <a:prstGeom prst="homePlate">
                <a:avLst>
                  <a:gd name="adj" fmla="val 40030"/>
                </a:avLst>
              </a:prstGeom>
              <a:gradFill rotWithShape="1">
                <a:gsLst>
                  <a:gs pos="0">
                    <a:srgbClr val="FFC000"/>
                  </a:gs>
                  <a:gs pos="100000">
                    <a:srgbClr val="EAEAEA"/>
                  </a:gs>
                </a:gsLst>
                <a:lin ang="5400000" scaled="1"/>
              </a:gradFill>
              <a:ln w="9525">
                <a:solidFill>
                  <a:srgbClr val="EAEAEA"/>
                </a:solidFill>
                <a:miter lim="800000"/>
                <a:headEnd/>
                <a:tailEnd/>
              </a:ln>
              <a:effectLst/>
            </p:spPr>
            <p:txBody>
              <a:bodyPr wrap="none" anchor="ctr"/>
              <a:lstStyle/>
              <a:p>
                <a:pPr marL="357188" marR="0" lvl="0" indent="-357188" defTabSz="914400" eaLnBrk="1" fontAlgn="auto" latinLnBrk="0" hangingPunct="1">
                  <a:lnSpc>
                    <a:spcPct val="12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rgbClr val="646464"/>
                  </a:solidFill>
                  <a:effectLst/>
                  <a:uLnTx/>
                  <a:uFillTx/>
                  <a:latin typeface="Arial" pitchFamily="34" charset="0"/>
                  <a:ea typeface="微软雅黑" pitchFamily="34" charset="-122"/>
                </a:endParaRPr>
              </a:p>
            </p:txBody>
          </p:sp>
          <p:sp>
            <p:nvSpPr>
              <p:cNvPr id="61" name="AutoShape 8"/>
              <p:cNvSpPr>
                <a:spLocks noChangeArrowheads="1"/>
              </p:cNvSpPr>
              <p:nvPr/>
            </p:nvSpPr>
            <p:spPr bwMode="auto">
              <a:xfrm>
                <a:off x="3805648" y="2955131"/>
                <a:ext cx="567329" cy="934329"/>
              </a:xfrm>
              <a:prstGeom prst="chevron">
                <a:avLst>
                  <a:gd name="adj" fmla="val 55472"/>
                </a:avLst>
              </a:prstGeom>
              <a:gradFill rotWithShape="1">
                <a:gsLst>
                  <a:gs pos="0">
                    <a:srgbClr val="2676FF"/>
                  </a:gs>
                  <a:gs pos="50000">
                    <a:srgbClr val="2676FF">
                      <a:lumMod val="75000"/>
                    </a:srgbClr>
                  </a:gs>
                  <a:gs pos="100000">
                    <a:srgbClr val="2676FF"/>
                  </a:gs>
                </a:gsLst>
                <a:lin ang="18900000" scaled="1"/>
              </a:gradFill>
              <a:ln w="9525">
                <a:solidFill>
                  <a:sysClr val="window" lastClr="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sp>
            <p:nvSpPr>
              <p:cNvPr id="62" name="AutoShape 8"/>
              <p:cNvSpPr>
                <a:spLocks noChangeArrowheads="1"/>
              </p:cNvSpPr>
              <p:nvPr/>
            </p:nvSpPr>
            <p:spPr bwMode="auto">
              <a:xfrm>
                <a:off x="2815048" y="2955131"/>
                <a:ext cx="567329" cy="934329"/>
              </a:xfrm>
              <a:prstGeom prst="chevron">
                <a:avLst>
                  <a:gd name="adj" fmla="val 55472"/>
                </a:avLst>
              </a:prstGeom>
              <a:gradFill rotWithShape="1">
                <a:gsLst>
                  <a:gs pos="0">
                    <a:srgbClr val="2676FF"/>
                  </a:gs>
                  <a:gs pos="50000">
                    <a:srgbClr val="2676FF">
                      <a:lumMod val="75000"/>
                    </a:srgbClr>
                  </a:gs>
                  <a:gs pos="100000">
                    <a:srgbClr val="2676FF"/>
                  </a:gs>
                </a:gsLst>
                <a:lin ang="18900000" scaled="1"/>
              </a:gradFill>
              <a:ln w="9525">
                <a:solidFill>
                  <a:sysClr val="window" lastClr="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sp>
            <p:nvSpPr>
              <p:cNvPr id="63" name="AutoShape 8"/>
              <p:cNvSpPr>
                <a:spLocks noChangeArrowheads="1"/>
              </p:cNvSpPr>
              <p:nvPr/>
            </p:nvSpPr>
            <p:spPr bwMode="auto">
              <a:xfrm>
                <a:off x="1828799" y="2955131"/>
                <a:ext cx="567329" cy="934329"/>
              </a:xfrm>
              <a:prstGeom prst="chevron">
                <a:avLst>
                  <a:gd name="adj" fmla="val 55472"/>
                </a:avLst>
              </a:prstGeom>
              <a:gradFill rotWithShape="1">
                <a:gsLst>
                  <a:gs pos="0">
                    <a:srgbClr val="2676FF"/>
                  </a:gs>
                  <a:gs pos="50000">
                    <a:srgbClr val="2676FF">
                      <a:lumMod val="75000"/>
                    </a:srgbClr>
                  </a:gs>
                  <a:gs pos="100000">
                    <a:srgbClr val="2676FF"/>
                  </a:gs>
                </a:gsLst>
                <a:lin ang="18900000" scaled="1"/>
              </a:gradFill>
              <a:ln w="9525">
                <a:solidFill>
                  <a:sysClr val="window" lastClr="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sp>
            <p:nvSpPr>
              <p:cNvPr id="64" name="AutoShape 8"/>
              <p:cNvSpPr>
                <a:spLocks noChangeArrowheads="1"/>
              </p:cNvSpPr>
              <p:nvPr/>
            </p:nvSpPr>
            <p:spPr bwMode="auto">
              <a:xfrm>
                <a:off x="914400" y="2955131"/>
                <a:ext cx="567329" cy="934329"/>
              </a:xfrm>
              <a:prstGeom prst="chevron">
                <a:avLst>
                  <a:gd name="adj" fmla="val 55472"/>
                </a:avLst>
              </a:prstGeom>
              <a:gradFill rotWithShape="1">
                <a:gsLst>
                  <a:gs pos="0">
                    <a:srgbClr val="2676FF"/>
                  </a:gs>
                  <a:gs pos="50000">
                    <a:srgbClr val="2676FF">
                      <a:lumMod val="75000"/>
                    </a:srgbClr>
                  </a:gs>
                  <a:gs pos="100000">
                    <a:srgbClr val="2676FF"/>
                  </a:gs>
                </a:gsLst>
                <a:lin ang="18900000" scaled="1"/>
              </a:gradFill>
              <a:ln w="9525">
                <a:solidFill>
                  <a:sysClr val="window" lastClr="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sp>
            <p:nvSpPr>
              <p:cNvPr id="65" name="AutoShape 8"/>
              <p:cNvSpPr>
                <a:spLocks noChangeArrowheads="1"/>
              </p:cNvSpPr>
              <p:nvPr/>
            </p:nvSpPr>
            <p:spPr bwMode="auto">
              <a:xfrm>
                <a:off x="4805227" y="2960412"/>
                <a:ext cx="567329" cy="934329"/>
              </a:xfrm>
              <a:prstGeom prst="chevron">
                <a:avLst>
                  <a:gd name="adj" fmla="val 55472"/>
                </a:avLst>
              </a:prstGeom>
              <a:gradFill rotWithShape="1">
                <a:gsLst>
                  <a:gs pos="0">
                    <a:srgbClr val="2676FF"/>
                  </a:gs>
                  <a:gs pos="50000">
                    <a:srgbClr val="2676FF">
                      <a:lumMod val="75000"/>
                    </a:srgbClr>
                  </a:gs>
                  <a:gs pos="100000">
                    <a:srgbClr val="2676FF"/>
                  </a:gs>
                </a:gsLst>
                <a:lin ang="18900000" scaled="1"/>
              </a:gradFill>
              <a:ln w="9525">
                <a:solidFill>
                  <a:sysClr val="window" lastClr="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sp>
            <p:nvSpPr>
              <p:cNvPr id="66" name="TextBox 65"/>
              <p:cNvSpPr txBox="1"/>
              <p:nvPr/>
            </p:nvSpPr>
            <p:spPr>
              <a:xfrm>
                <a:off x="241418" y="3237211"/>
                <a:ext cx="635110" cy="369332"/>
              </a:xfrm>
              <a:prstGeom prst="rect">
                <a:avLst/>
              </a:prstGeom>
              <a:noFill/>
            </p:spPr>
            <p:txBody>
              <a:bodyPr wrap="none" rtlCol="0">
                <a:spAutoFit/>
              </a:bodyPr>
              <a:lstStyle>
                <a:defPPr>
                  <a:defRPr lang="zh-CN"/>
                </a:defPPr>
                <a:lvl1pPr>
                  <a:defRPr i="1">
                    <a:solidFill>
                      <a:srgbClr val="646464"/>
                    </a:solidFill>
                  </a:defRPr>
                </a:lvl1pPr>
              </a:lstStyle>
              <a:p>
                <a:pPr lvl="0">
                  <a:defRPr/>
                </a:pPr>
                <a:r>
                  <a:rPr lang="en-US" b="1" dirty="0">
                    <a:solidFill>
                      <a:schemeClr val="accent1">
                        <a:lumMod val="75000"/>
                      </a:schemeClr>
                    </a:solidFill>
                    <a:latin typeface="Impact" pitchFamily="34" charset="0"/>
                    <a:cs typeface="Arial" pitchFamily="34" charset="0"/>
                  </a:rPr>
                  <a:t>1943</a:t>
                </a:r>
                <a:endParaRPr kumimoji="0" lang="zh-CN" altLang="en-US" sz="1800" b="0" i="1" u="none" strike="noStrike" kern="0" cap="none" spc="0" normalizeH="0" baseline="0" noProof="0" dirty="0">
                  <a:ln>
                    <a:noFill/>
                  </a:ln>
                  <a:solidFill>
                    <a:schemeClr val="accent1">
                      <a:lumMod val="75000"/>
                    </a:schemeClr>
                  </a:solidFill>
                  <a:effectLst/>
                  <a:uLnTx/>
                  <a:uFillTx/>
                  <a:latin typeface="Impact" pitchFamily="34" charset="0"/>
                  <a:ea typeface="微软雅黑" pitchFamily="34" charset="-122"/>
                </a:endParaRPr>
              </a:p>
            </p:txBody>
          </p:sp>
          <p:sp>
            <p:nvSpPr>
              <p:cNvPr id="67" name="TextBox 66"/>
              <p:cNvSpPr txBox="1"/>
              <p:nvPr/>
            </p:nvSpPr>
            <p:spPr>
              <a:xfrm>
                <a:off x="1447800" y="3237211"/>
                <a:ext cx="511679" cy="369332"/>
              </a:xfrm>
              <a:prstGeom prst="rect">
                <a:avLst/>
              </a:prstGeom>
              <a:noFill/>
            </p:spPr>
            <p:txBody>
              <a:bodyPr wrap="none" rtlCol="0">
                <a:spAutoFit/>
              </a:bodyPr>
              <a:lstStyle>
                <a:defPPr>
                  <a:defRPr lang="zh-CN"/>
                </a:defPPr>
                <a:lvl1pPr>
                  <a:defRPr i="1">
                    <a:solidFill>
                      <a:srgbClr val="646464"/>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rgbClr val="C00000"/>
                    </a:solidFill>
                    <a:effectLst/>
                    <a:uLnTx/>
                    <a:uFillTx/>
                    <a:latin typeface="Impact" pitchFamily="34" charset="0"/>
                    <a:ea typeface="微软雅黑" pitchFamily="34" charset="-122"/>
                  </a:rPr>
                  <a:t>218</a:t>
                </a:r>
                <a:endParaRPr kumimoji="0" lang="zh-CN" altLang="en-US" sz="1800" b="0" i="1" u="none" strike="noStrike" kern="0" cap="none" spc="0" normalizeH="0" baseline="0" noProof="0" dirty="0">
                  <a:ln>
                    <a:noFill/>
                  </a:ln>
                  <a:solidFill>
                    <a:srgbClr val="C00000"/>
                  </a:solidFill>
                  <a:effectLst/>
                  <a:uLnTx/>
                  <a:uFillTx/>
                  <a:latin typeface="Impact" pitchFamily="34" charset="0"/>
                  <a:ea typeface="微软雅黑" pitchFamily="34" charset="-122"/>
                </a:endParaRPr>
              </a:p>
            </p:txBody>
          </p:sp>
          <p:sp>
            <p:nvSpPr>
              <p:cNvPr id="68" name="TextBox 67"/>
              <p:cNvSpPr txBox="1"/>
              <p:nvPr/>
            </p:nvSpPr>
            <p:spPr>
              <a:xfrm>
                <a:off x="2362200" y="3237211"/>
                <a:ext cx="55335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1" u="none" strike="noStrike" kern="0" cap="none" spc="0" normalizeH="0" baseline="0" noProof="0" dirty="0">
                    <a:ln>
                      <a:noFill/>
                    </a:ln>
                    <a:solidFill>
                      <a:schemeClr val="accent1">
                        <a:lumMod val="75000"/>
                      </a:schemeClr>
                    </a:solidFill>
                    <a:effectLst/>
                    <a:uLnTx/>
                    <a:uFillTx/>
                    <a:latin typeface="Impact" pitchFamily="34" charset="0"/>
                    <a:ea typeface="微软雅黑" pitchFamily="34" charset="-122"/>
                  </a:rPr>
                  <a:t>380</a:t>
                </a:r>
                <a:endParaRPr kumimoji="0" lang="zh-CN" altLang="en-US" sz="1800" b="0" i="1" u="none" strike="noStrike" kern="0" cap="none" spc="0" normalizeH="0" baseline="0" noProof="0" dirty="0">
                  <a:ln>
                    <a:noFill/>
                  </a:ln>
                  <a:solidFill>
                    <a:schemeClr val="accent1">
                      <a:lumMod val="75000"/>
                    </a:schemeClr>
                  </a:solidFill>
                  <a:effectLst/>
                  <a:uLnTx/>
                  <a:uFillTx/>
                  <a:latin typeface="Impact" pitchFamily="34" charset="0"/>
                  <a:ea typeface="微软雅黑" pitchFamily="34" charset="-122"/>
                </a:endParaRPr>
              </a:p>
            </p:txBody>
          </p:sp>
          <p:sp>
            <p:nvSpPr>
              <p:cNvPr id="69" name="TextBox 68"/>
              <p:cNvSpPr txBox="1"/>
              <p:nvPr/>
            </p:nvSpPr>
            <p:spPr>
              <a:xfrm>
                <a:off x="3371981" y="3237211"/>
                <a:ext cx="513282" cy="369332"/>
              </a:xfrm>
              <a:prstGeom prst="rect">
                <a:avLst/>
              </a:prstGeom>
              <a:noFill/>
            </p:spPr>
            <p:txBody>
              <a:bodyPr wrap="none" rtlCol="0">
                <a:spAutoFit/>
              </a:bodyPr>
              <a:lstStyle>
                <a:defPPr>
                  <a:defRPr lang="zh-CN"/>
                </a:defPPr>
                <a:lvl1pPr>
                  <a:defRPr i="1">
                    <a:solidFill>
                      <a:srgbClr val="646464"/>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kern="0" dirty="0">
                    <a:solidFill>
                      <a:srgbClr val="C00000"/>
                    </a:solidFill>
                    <a:latin typeface="Impact" pitchFamily="34" charset="0"/>
                    <a:ea typeface="微软雅黑" pitchFamily="34" charset="-122"/>
                  </a:rPr>
                  <a:t>419</a:t>
                </a:r>
                <a:endParaRPr kumimoji="0" lang="zh-CN" altLang="en-US" sz="1800" b="0" i="1" u="none" strike="noStrike" kern="0" cap="none" spc="0" normalizeH="0" baseline="0" noProof="0" dirty="0">
                  <a:ln>
                    <a:noFill/>
                  </a:ln>
                  <a:solidFill>
                    <a:srgbClr val="C00000"/>
                  </a:solidFill>
                  <a:effectLst/>
                  <a:uLnTx/>
                  <a:uFillTx/>
                  <a:latin typeface="Impact" pitchFamily="34" charset="0"/>
                  <a:ea typeface="微软雅黑" pitchFamily="34" charset="-122"/>
                </a:endParaRPr>
              </a:p>
            </p:txBody>
          </p:sp>
          <p:sp>
            <p:nvSpPr>
              <p:cNvPr id="70" name="TextBox 69"/>
              <p:cNvSpPr txBox="1"/>
              <p:nvPr/>
            </p:nvSpPr>
            <p:spPr>
              <a:xfrm>
                <a:off x="4326555" y="3250904"/>
                <a:ext cx="546945" cy="369332"/>
              </a:xfrm>
              <a:prstGeom prst="rect">
                <a:avLst/>
              </a:prstGeom>
              <a:noFill/>
            </p:spPr>
            <p:txBody>
              <a:bodyPr wrap="none" rtlCol="0">
                <a:spAutoFit/>
              </a:bodyPr>
              <a:lstStyle>
                <a:defPPr>
                  <a:defRPr lang="zh-CN"/>
                </a:defPPr>
                <a:lvl1pPr>
                  <a:defRPr i="1">
                    <a:solidFill>
                      <a:srgbClr val="646464"/>
                    </a:solidFill>
                  </a:defRPr>
                </a:lvl1pPr>
              </a:lstStyle>
              <a:p>
                <a:pPr lvl="0">
                  <a:defRPr/>
                </a:pPr>
                <a:r>
                  <a:rPr kumimoji="0" lang="en-US" altLang="zh-CN" sz="1800" i="1" u="none" strike="noStrike" kern="0" cap="none" spc="0" normalizeH="0" baseline="0" noProof="0" dirty="0">
                    <a:ln>
                      <a:noFill/>
                    </a:ln>
                    <a:solidFill>
                      <a:schemeClr val="accent1">
                        <a:lumMod val="75000"/>
                      </a:schemeClr>
                    </a:solidFill>
                    <a:effectLst/>
                    <a:uLnTx/>
                    <a:uFillTx/>
                    <a:latin typeface="Impact" pitchFamily="34" charset="0"/>
                    <a:ea typeface="微软雅黑" pitchFamily="34" charset="-122"/>
                  </a:rPr>
                  <a:t>825</a:t>
                </a:r>
                <a:endParaRPr kumimoji="0" lang="zh-CN" altLang="en-US" sz="1800" i="1" u="none" strike="noStrike" kern="0" cap="none" spc="0" normalizeH="0" baseline="0" noProof="0" dirty="0">
                  <a:ln>
                    <a:noFill/>
                  </a:ln>
                  <a:solidFill>
                    <a:schemeClr val="accent1">
                      <a:lumMod val="75000"/>
                    </a:schemeClr>
                  </a:solidFill>
                  <a:effectLst/>
                  <a:uLnTx/>
                  <a:uFillTx/>
                  <a:latin typeface="Impact" pitchFamily="34" charset="0"/>
                  <a:ea typeface="微软雅黑" pitchFamily="34" charset="-122"/>
                </a:endParaRPr>
              </a:p>
            </p:txBody>
          </p:sp>
        </p:grpSp>
        <p:grpSp>
          <p:nvGrpSpPr>
            <p:cNvPr id="44" name="组合 9"/>
            <p:cNvGrpSpPr/>
            <p:nvPr/>
          </p:nvGrpSpPr>
          <p:grpSpPr>
            <a:xfrm>
              <a:off x="558973" y="3726503"/>
              <a:ext cx="1275613" cy="1852632"/>
              <a:chOff x="996424" y="3983470"/>
              <a:chExt cx="1275613" cy="1852632"/>
            </a:xfrm>
          </p:grpSpPr>
          <p:cxnSp>
            <p:nvCxnSpPr>
              <p:cNvPr id="57" name="直接连接符 22"/>
              <p:cNvCxnSpPr/>
              <p:nvPr/>
            </p:nvCxnSpPr>
            <p:spPr>
              <a:xfrm>
                <a:off x="996424" y="3983470"/>
                <a:ext cx="0" cy="1852632"/>
              </a:xfrm>
              <a:prstGeom prst="line">
                <a:avLst/>
              </a:prstGeom>
              <a:noFill/>
              <a:ln w="9525" cap="flat" cmpd="sng" algn="ctr">
                <a:solidFill>
                  <a:srgbClr val="888888"/>
                </a:solidFill>
                <a:prstDash val="solid"/>
                <a:headEnd type="oval" w="med" len="med"/>
                <a:tailEnd type="oval" w="med" len="med"/>
              </a:ln>
              <a:effectLst/>
            </p:spPr>
          </p:cxnSp>
          <p:sp>
            <p:nvSpPr>
              <p:cNvPr id="58" name="TextBox 57"/>
              <p:cNvSpPr txBox="1"/>
              <p:nvPr/>
            </p:nvSpPr>
            <p:spPr>
              <a:xfrm>
                <a:off x="1040036" y="4367785"/>
                <a:ext cx="1232001" cy="1323439"/>
              </a:xfrm>
              <a:prstGeom prst="rect">
                <a:avLst/>
              </a:prstGeom>
              <a:noFill/>
            </p:spPr>
            <p:txBody>
              <a:bodyPr wrap="square" rtlCol="0">
                <a:spAutoFit/>
              </a:bodyPr>
              <a:lstStyle/>
              <a:p>
                <a:pPr>
                  <a:buClr>
                    <a:srgbClr val="0070C0"/>
                  </a:buClr>
                </a:pPr>
                <a:r>
                  <a:rPr lang="en-US" sz="1600" b="1" dirty="0">
                    <a:latin typeface="Arial" pitchFamily="34" charset="0"/>
                    <a:cs typeface="Arial" pitchFamily="34" charset="0"/>
                  </a:rPr>
                  <a:t>NACE founded by </a:t>
                </a:r>
                <a:r>
                  <a:rPr lang="en-US" sz="1600" b="1" dirty="0">
                    <a:solidFill>
                      <a:schemeClr val="accent1">
                        <a:lumMod val="75000"/>
                      </a:schemeClr>
                    </a:solidFill>
                    <a:latin typeface="Arial" pitchFamily="34" charset="0"/>
                    <a:cs typeface="Arial" pitchFamily="34" charset="0"/>
                  </a:rPr>
                  <a:t>11</a:t>
                </a:r>
                <a:r>
                  <a:rPr lang="en-US" sz="1600" b="1" dirty="0">
                    <a:solidFill>
                      <a:srgbClr val="C00000"/>
                    </a:solidFill>
                    <a:latin typeface="Arial" pitchFamily="34" charset="0"/>
                    <a:cs typeface="Arial" pitchFamily="34" charset="0"/>
                  </a:rPr>
                  <a:t> </a:t>
                </a:r>
                <a:r>
                  <a:rPr lang="en-US" sz="1600" b="1" dirty="0">
                    <a:latin typeface="Arial" pitchFamily="34" charset="0"/>
                    <a:cs typeface="Arial" pitchFamily="34" charset="0"/>
                  </a:rPr>
                  <a:t>Corrosion Engineers</a:t>
                </a:r>
              </a:p>
            </p:txBody>
          </p:sp>
        </p:grpSp>
        <p:grpSp>
          <p:nvGrpSpPr>
            <p:cNvPr id="45" name="组合 10"/>
            <p:cNvGrpSpPr/>
            <p:nvPr/>
          </p:nvGrpSpPr>
          <p:grpSpPr>
            <a:xfrm>
              <a:off x="1703639" y="1199311"/>
              <a:ext cx="1695695" cy="1973590"/>
              <a:chOff x="2141090" y="1456278"/>
              <a:chExt cx="1695695" cy="1973590"/>
            </a:xfrm>
          </p:grpSpPr>
          <p:cxnSp>
            <p:nvCxnSpPr>
              <p:cNvPr id="55" name="直接连接符 20"/>
              <p:cNvCxnSpPr/>
              <p:nvPr/>
            </p:nvCxnSpPr>
            <p:spPr>
              <a:xfrm>
                <a:off x="2141090" y="1579389"/>
                <a:ext cx="0" cy="1850479"/>
              </a:xfrm>
              <a:prstGeom prst="line">
                <a:avLst/>
              </a:prstGeom>
              <a:noFill/>
              <a:ln w="9525" cap="flat" cmpd="sng" algn="ctr">
                <a:solidFill>
                  <a:srgbClr val="888888"/>
                </a:solidFill>
                <a:prstDash val="solid"/>
                <a:headEnd type="oval" w="med" len="med"/>
                <a:tailEnd type="oval" w="med" len="med"/>
              </a:ln>
              <a:effectLst/>
            </p:spPr>
          </p:cxnSp>
          <p:sp>
            <p:nvSpPr>
              <p:cNvPr id="56" name="TextBox 55"/>
              <p:cNvSpPr txBox="1"/>
              <p:nvPr/>
            </p:nvSpPr>
            <p:spPr>
              <a:xfrm>
                <a:off x="2142635" y="1456278"/>
                <a:ext cx="1694150" cy="1815882"/>
              </a:xfrm>
              <a:prstGeom prst="rect">
                <a:avLst/>
              </a:prstGeom>
              <a:noFill/>
            </p:spPr>
            <p:txBody>
              <a:bodyPr wrap="square" rtlCol="0">
                <a:spAutoFit/>
              </a:bodyPr>
              <a:lstStyle/>
              <a:p>
                <a:pPr>
                  <a:buClr>
                    <a:srgbClr val="0070C0"/>
                  </a:buClr>
                </a:pPr>
                <a:r>
                  <a:rPr lang="en-US" sz="1600" b="1" dirty="0">
                    <a:solidFill>
                      <a:srgbClr val="C00000"/>
                    </a:solidFill>
                    <a:latin typeface="Arial" pitchFamily="34" charset="0"/>
                    <a:cs typeface="Arial" pitchFamily="34" charset="0"/>
                  </a:rPr>
                  <a:t>155</a:t>
                </a:r>
                <a:r>
                  <a:rPr lang="en-US" sz="1600" b="1" dirty="0">
                    <a:latin typeface="Arial" pitchFamily="34" charset="0"/>
                    <a:cs typeface="Arial" pitchFamily="34" charset="0"/>
                  </a:rPr>
                  <a:t> most specified corrosion standards worldwide</a:t>
                </a:r>
                <a:br>
                  <a:rPr lang="en-US" sz="1600" b="1" dirty="0">
                    <a:latin typeface="Arial" pitchFamily="34" charset="0"/>
                    <a:cs typeface="Arial" pitchFamily="34" charset="0"/>
                  </a:rPr>
                </a:br>
                <a:r>
                  <a:rPr lang="en-US" sz="1600" b="1" dirty="0">
                    <a:solidFill>
                      <a:srgbClr val="C00000"/>
                    </a:solidFill>
                    <a:latin typeface="Arial" pitchFamily="34" charset="0"/>
                    <a:cs typeface="Arial" pitchFamily="34" charset="0"/>
                  </a:rPr>
                  <a:t>63</a:t>
                </a:r>
                <a:r>
                  <a:rPr lang="en-US" sz="1600" b="1" dirty="0">
                    <a:latin typeface="Arial" pitchFamily="34" charset="0"/>
                    <a:cs typeface="Arial" pitchFamily="34" charset="0"/>
                  </a:rPr>
                  <a:t> technical reports</a:t>
                </a:r>
              </a:p>
            </p:txBody>
          </p:sp>
        </p:grpSp>
        <p:grpSp>
          <p:nvGrpSpPr>
            <p:cNvPr id="46" name="组合 11"/>
            <p:cNvGrpSpPr/>
            <p:nvPr/>
          </p:nvGrpSpPr>
          <p:grpSpPr>
            <a:xfrm>
              <a:off x="2628352" y="3741419"/>
              <a:ext cx="1541965" cy="1985226"/>
              <a:chOff x="3065803" y="3998386"/>
              <a:chExt cx="1541965" cy="1985226"/>
            </a:xfrm>
          </p:grpSpPr>
          <p:cxnSp>
            <p:nvCxnSpPr>
              <p:cNvPr id="53" name="直接连接符 18"/>
              <p:cNvCxnSpPr/>
              <p:nvPr/>
            </p:nvCxnSpPr>
            <p:spPr>
              <a:xfrm>
                <a:off x="3076329" y="3998386"/>
                <a:ext cx="0" cy="1340531"/>
              </a:xfrm>
              <a:prstGeom prst="line">
                <a:avLst/>
              </a:prstGeom>
              <a:noFill/>
              <a:ln w="9525" cap="flat" cmpd="sng" algn="ctr">
                <a:solidFill>
                  <a:srgbClr val="888888"/>
                </a:solidFill>
                <a:prstDash val="solid"/>
                <a:headEnd type="oval" w="med" len="med"/>
                <a:tailEnd type="oval" w="med" len="med"/>
              </a:ln>
              <a:effectLst/>
            </p:spPr>
          </p:cxnSp>
          <p:sp>
            <p:nvSpPr>
              <p:cNvPr id="54" name="TextBox 53"/>
              <p:cNvSpPr txBox="1"/>
              <p:nvPr/>
            </p:nvSpPr>
            <p:spPr>
              <a:xfrm>
                <a:off x="3065803" y="4413952"/>
                <a:ext cx="1541965" cy="1569660"/>
              </a:xfrm>
              <a:prstGeom prst="rect">
                <a:avLst/>
              </a:prstGeom>
              <a:noFill/>
            </p:spPr>
            <p:txBody>
              <a:bodyPr wrap="square" rtlCol="0">
                <a:spAutoFit/>
              </a:bodyPr>
              <a:lstStyle/>
              <a:p>
                <a:pPr>
                  <a:buClr>
                    <a:srgbClr val="0070C0"/>
                  </a:buClr>
                </a:pPr>
                <a:r>
                  <a:rPr lang="en-US" sz="1600" b="1" dirty="0">
                    <a:solidFill>
                      <a:schemeClr val="accent1">
                        <a:lumMod val="75000"/>
                      </a:schemeClr>
                    </a:solidFill>
                    <a:latin typeface="Arial" pitchFamily="34" charset="0"/>
                    <a:cs typeface="Arial" pitchFamily="34" charset="0"/>
                  </a:rPr>
                  <a:t>380 </a:t>
                </a:r>
                <a:r>
                  <a:rPr lang="en-US" sz="1600" b="1" dirty="0">
                    <a:latin typeface="Arial" pitchFamily="34" charset="0"/>
                    <a:cs typeface="Arial" pitchFamily="34" charset="0"/>
                  </a:rPr>
                  <a:t/>
                </a:r>
                <a:br>
                  <a:rPr lang="en-US" sz="1600" b="1" dirty="0">
                    <a:latin typeface="Arial" pitchFamily="34" charset="0"/>
                    <a:cs typeface="Arial" pitchFamily="34" charset="0"/>
                  </a:rPr>
                </a:br>
                <a:r>
                  <a:rPr lang="en-US" sz="1600" b="1" dirty="0">
                    <a:latin typeface="Arial" pitchFamily="34" charset="0"/>
                    <a:cs typeface="Arial" pitchFamily="34" charset="0"/>
                  </a:rPr>
                  <a:t>Technical Committees serving every major industry</a:t>
                </a:r>
              </a:p>
            </p:txBody>
          </p:sp>
        </p:grpSp>
        <p:grpSp>
          <p:nvGrpSpPr>
            <p:cNvPr id="47" name="组合 12"/>
            <p:cNvGrpSpPr/>
            <p:nvPr/>
          </p:nvGrpSpPr>
          <p:grpSpPr>
            <a:xfrm>
              <a:off x="4587204" y="3723417"/>
              <a:ext cx="2007390" cy="1412979"/>
              <a:chOff x="5024655" y="3980384"/>
              <a:chExt cx="2007390" cy="1412979"/>
            </a:xfrm>
          </p:grpSpPr>
          <p:cxnSp>
            <p:nvCxnSpPr>
              <p:cNvPr id="51" name="直接连接符 16"/>
              <p:cNvCxnSpPr/>
              <p:nvPr/>
            </p:nvCxnSpPr>
            <p:spPr>
              <a:xfrm>
                <a:off x="5024655" y="3980384"/>
                <a:ext cx="29009" cy="1412979"/>
              </a:xfrm>
              <a:prstGeom prst="line">
                <a:avLst/>
              </a:prstGeom>
              <a:noFill/>
              <a:ln w="9525" cap="flat" cmpd="sng" algn="ctr">
                <a:solidFill>
                  <a:srgbClr val="888888"/>
                </a:solidFill>
                <a:prstDash val="solid"/>
                <a:headEnd type="oval" w="med" len="med"/>
                <a:tailEnd type="oval" w="med" len="med"/>
              </a:ln>
              <a:effectLst/>
            </p:spPr>
          </p:cxnSp>
          <p:sp>
            <p:nvSpPr>
              <p:cNvPr id="52" name="TextBox 51"/>
              <p:cNvSpPr txBox="1"/>
              <p:nvPr/>
            </p:nvSpPr>
            <p:spPr>
              <a:xfrm>
                <a:off x="5106114" y="4367785"/>
                <a:ext cx="1925931" cy="830997"/>
              </a:xfrm>
              <a:prstGeom prst="rect">
                <a:avLst/>
              </a:prstGeom>
              <a:noFill/>
            </p:spPr>
            <p:txBody>
              <a:bodyPr wrap="square" rtlCol="0">
                <a:spAutoFit/>
              </a:bodyPr>
              <a:lstStyle/>
              <a:p>
                <a:pPr>
                  <a:buClr>
                    <a:srgbClr val="0070C0"/>
                  </a:buClr>
                </a:pPr>
                <a:r>
                  <a:rPr lang="en-US" sz="1600" b="1" dirty="0">
                    <a:solidFill>
                      <a:schemeClr val="accent1">
                        <a:lumMod val="75000"/>
                      </a:schemeClr>
                    </a:solidFill>
                    <a:latin typeface="Arial" pitchFamily="34" charset="0"/>
                    <a:cs typeface="Arial" pitchFamily="34" charset="0"/>
                  </a:rPr>
                  <a:t>800+ </a:t>
                </a:r>
                <a:r>
                  <a:rPr lang="en-US" sz="1600" b="1" dirty="0">
                    <a:latin typeface="Arial" pitchFamily="34" charset="0"/>
                    <a:cs typeface="Arial" pitchFamily="34" charset="0"/>
                  </a:rPr>
                  <a:t/>
                </a:r>
                <a:br>
                  <a:rPr lang="en-US" sz="1600" b="1" dirty="0">
                    <a:latin typeface="Arial" pitchFamily="34" charset="0"/>
                    <a:cs typeface="Arial" pitchFamily="34" charset="0"/>
                  </a:rPr>
                </a:br>
                <a:r>
                  <a:rPr lang="en-US" sz="1600" b="1" dirty="0">
                    <a:latin typeface="Arial" pitchFamily="34" charset="0"/>
                    <a:cs typeface="Arial" pitchFamily="34" charset="0"/>
                  </a:rPr>
                  <a:t>Training courses held in 2014 </a:t>
                </a:r>
                <a:endParaRPr lang="en-US" sz="1600" b="1" dirty="0">
                  <a:solidFill>
                    <a:srgbClr val="FF0000"/>
                  </a:solidFill>
                  <a:latin typeface="Arial" pitchFamily="34" charset="0"/>
                  <a:cs typeface="Arial" pitchFamily="34" charset="0"/>
                </a:endParaRPr>
              </a:p>
            </p:txBody>
          </p:sp>
        </p:grpSp>
        <p:grpSp>
          <p:nvGrpSpPr>
            <p:cNvPr id="48" name="组合 13"/>
            <p:cNvGrpSpPr/>
            <p:nvPr/>
          </p:nvGrpSpPr>
          <p:grpSpPr>
            <a:xfrm>
              <a:off x="3641446" y="1997734"/>
              <a:ext cx="2801528" cy="1164679"/>
              <a:chOff x="4078897" y="2254701"/>
              <a:chExt cx="2801528" cy="1164679"/>
            </a:xfrm>
          </p:grpSpPr>
          <p:cxnSp>
            <p:nvCxnSpPr>
              <p:cNvPr id="49" name="直接连接符 14"/>
              <p:cNvCxnSpPr/>
              <p:nvPr/>
            </p:nvCxnSpPr>
            <p:spPr>
              <a:xfrm>
                <a:off x="4078897" y="2254701"/>
                <a:ext cx="11802" cy="1164679"/>
              </a:xfrm>
              <a:prstGeom prst="line">
                <a:avLst/>
              </a:prstGeom>
              <a:noFill/>
              <a:ln w="9525" cap="flat" cmpd="sng" algn="ctr">
                <a:solidFill>
                  <a:srgbClr val="888888"/>
                </a:solidFill>
                <a:prstDash val="solid"/>
                <a:headEnd type="oval" w="med" len="med"/>
                <a:tailEnd type="oval" w="med" len="med"/>
              </a:ln>
              <a:effectLst/>
            </p:spPr>
          </p:cxnSp>
          <p:sp>
            <p:nvSpPr>
              <p:cNvPr id="50" name="TextBox 49"/>
              <p:cNvSpPr txBox="1"/>
              <p:nvPr/>
            </p:nvSpPr>
            <p:spPr>
              <a:xfrm>
                <a:off x="4078897" y="2276044"/>
                <a:ext cx="2801528" cy="584775"/>
              </a:xfrm>
              <a:prstGeom prst="rect">
                <a:avLst/>
              </a:prstGeom>
              <a:noFill/>
            </p:spPr>
            <p:txBody>
              <a:bodyPr wrap="square" rtlCol="0">
                <a:spAutoFit/>
              </a:bodyPr>
              <a:lstStyle/>
              <a:p>
                <a:pPr>
                  <a:buClr>
                    <a:srgbClr val="0070C0"/>
                  </a:buClr>
                </a:pPr>
                <a:r>
                  <a:rPr lang="en-US" sz="1600" b="1" dirty="0">
                    <a:solidFill>
                      <a:srgbClr val="C00000"/>
                    </a:solidFill>
                    <a:latin typeface="Arial" pitchFamily="34" charset="0"/>
                    <a:cs typeface="Arial" pitchFamily="34" charset="0"/>
                  </a:rPr>
                  <a:t>419</a:t>
                </a:r>
                <a:r>
                  <a:rPr lang="en-US" sz="1600" b="1" dirty="0">
                    <a:latin typeface="Arial" pitchFamily="34" charset="0"/>
                    <a:cs typeface="Arial" pitchFamily="34" charset="0"/>
                  </a:rPr>
                  <a:t> </a:t>
                </a:r>
                <a:br>
                  <a:rPr lang="en-US" sz="1600" b="1" dirty="0">
                    <a:latin typeface="Arial" pitchFamily="34" charset="0"/>
                    <a:cs typeface="Arial" pitchFamily="34" charset="0"/>
                  </a:rPr>
                </a:br>
                <a:r>
                  <a:rPr lang="en-US" sz="1600" b="1" dirty="0">
                    <a:latin typeface="Arial" pitchFamily="34" charset="0"/>
                    <a:cs typeface="Arial" pitchFamily="34" charset="0"/>
                  </a:rPr>
                  <a:t>Corporate Members</a:t>
                </a:r>
              </a:p>
            </p:txBody>
          </p:sp>
        </p:grpSp>
      </p:grpSp>
      <p:grpSp>
        <p:nvGrpSpPr>
          <p:cNvPr id="71" name="Group 12"/>
          <p:cNvGrpSpPr>
            <a:grpSpLocks/>
          </p:cNvGrpSpPr>
          <p:nvPr/>
        </p:nvGrpSpPr>
        <p:grpSpPr bwMode="auto">
          <a:xfrm rot="19906246" flipH="1" flipV="1">
            <a:off x="7549762" y="4076322"/>
            <a:ext cx="1227443" cy="293770"/>
            <a:chOff x="2532" y="1051"/>
            <a:chExt cx="893" cy="246"/>
          </a:xfrm>
        </p:grpSpPr>
        <p:grpSp>
          <p:nvGrpSpPr>
            <p:cNvPr id="72" name="Group 13"/>
            <p:cNvGrpSpPr>
              <a:grpSpLocks/>
            </p:cNvGrpSpPr>
            <p:nvPr/>
          </p:nvGrpSpPr>
          <p:grpSpPr bwMode="auto">
            <a:xfrm>
              <a:off x="2532" y="1051"/>
              <a:ext cx="743" cy="185"/>
              <a:chOff x="1565" y="2568"/>
              <a:chExt cx="1118" cy="279"/>
            </a:xfrm>
          </p:grpSpPr>
          <p:sp>
            <p:nvSpPr>
              <p:cNvPr id="78" name="AutoShape 14"/>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79" name="AutoShape 15"/>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80" name="AutoShape 16"/>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81" name="AutoShape 17"/>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grpSp>
          <p:nvGrpSpPr>
            <p:cNvPr id="73" name="Group 18"/>
            <p:cNvGrpSpPr>
              <a:grpSpLocks/>
            </p:cNvGrpSpPr>
            <p:nvPr/>
          </p:nvGrpSpPr>
          <p:grpSpPr bwMode="auto">
            <a:xfrm rot="1353540">
              <a:off x="2682" y="1111"/>
              <a:ext cx="743" cy="186"/>
              <a:chOff x="1565" y="2568"/>
              <a:chExt cx="1118" cy="279"/>
            </a:xfrm>
          </p:grpSpPr>
          <p:sp>
            <p:nvSpPr>
              <p:cNvPr id="74" name="AutoShape 19"/>
              <p:cNvSpPr>
                <a:spLocks noChangeArrowheads="1"/>
              </p:cNvSpPr>
              <p:nvPr/>
            </p:nvSpPr>
            <p:spPr bwMode="ltGray">
              <a:xfrm rot="5263130">
                <a:off x="1859"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75" name="AutoShape 20"/>
              <p:cNvSpPr>
                <a:spLocks noChangeArrowheads="1"/>
              </p:cNvSpPr>
              <p:nvPr/>
            </p:nvSpPr>
            <p:spPr bwMode="ltGray">
              <a:xfrm rot="6078281">
                <a:off x="1995" y="2274"/>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76" name="AutoShape 21"/>
              <p:cNvSpPr>
                <a:spLocks noChangeArrowheads="1"/>
              </p:cNvSpPr>
              <p:nvPr/>
            </p:nvSpPr>
            <p:spPr bwMode="ltGray">
              <a:xfrm rot="6373927">
                <a:off x="2071" y="229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sp>
            <p:nvSpPr>
              <p:cNvPr id="77" name="AutoShape 22"/>
              <p:cNvSpPr>
                <a:spLocks noChangeArrowheads="1"/>
              </p:cNvSpPr>
              <p:nvPr/>
            </p:nvSpPr>
            <p:spPr bwMode="ltGray">
              <a:xfrm rot="6906312">
                <a:off x="2161" y="2326"/>
                <a:ext cx="227" cy="816"/>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ea typeface="微软雅黑" pitchFamily="34" charset="-122"/>
                </a:endParaRPr>
              </a:p>
            </p:txBody>
          </p:sp>
        </p:grpSp>
      </p:grpSp>
      <p:sp>
        <p:nvSpPr>
          <p:cNvPr id="82" name="AutoShape 8"/>
          <p:cNvSpPr>
            <a:spLocks noChangeArrowheads="1"/>
          </p:cNvSpPr>
          <p:nvPr/>
        </p:nvSpPr>
        <p:spPr bwMode="auto">
          <a:xfrm>
            <a:off x="5909671" y="3332871"/>
            <a:ext cx="567329" cy="934329"/>
          </a:xfrm>
          <a:prstGeom prst="chevron">
            <a:avLst>
              <a:gd name="adj" fmla="val 55472"/>
            </a:avLst>
          </a:prstGeom>
          <a:gradFill rotWithShape="1">
            <a:gsLst>
              <a:gs pos="0">
                <a:srgbClr val="2676FF"/>
              </a:gs>
              <a:gs pos="50000">
                <a:srgbClr val="2676FF">
                  <a:lumMod val="75000"/>
                </a:srgbClr>
              </a:gs>
              <a:gs pos="100000">
                <a:srgbClr val="2676FF"/>
              </a:gs>
            </a:gsLst>
            <a:lin ang="18900000" scaled="1"/>
          </a:gradFill>
          <a:ln w="9525">
            <a:solidFill>
              <a:sysClr val="window" lastClr="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sp>
        <p:nvSpPr>
          <p:cNvPr id="83" name="AutoShape 8"/>
          <p:cNvSpPr>
            <a:spLocks noChangeArrowheads="1"/>
          </p:cNvSpPr>
          <p:nvPr/>
        </p:nvSpPr>
        <p:spPr bwMode="auto">
          <a:xfrm>
            <a:off x="6974448" y="3332871"/>
            <a:ext cx="567329" cy="934329"/>
          </a:xfrm>
          <a:prstGeom prst="chevron">
            <a:avLst>
              <a:gd name="adj" fmla="val 55472"/>
            </a:avLst>
          </a:prstGeom>
          <a:gradFill rotWithShape="1">
            <a:gsLst>
              <a:gs pos="0">
                <a:srgbClr val="2676FF"/>
              </a:gs>
              <a:gs pos="50000">
                <a:srgbClr val="2676FF">
                  <a:lumMod val="75000"/>
                </a:srgbClr>
              </a:gs>
              <a:gs pos="100000">
                <a:srgbClr val="2676FF"/>
              </a:gs>
            </a:gsLst>
            <a:lin ang="18900000" scaled="1"/>
          </a:gradFill>
          <a:ln w="9525">
            <a:solidFill>
              <a:sysClr val="window" lastClr="FFFFFF"/>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cxnSp>
        <p:nvCxnSpPr>
          <p:cNvPr id="84" name="直接连接符 14"/>
          <p:cNvCxnSpPr/>
          <p:nvPr/>
        </p:nvCxnSpPr>
        <p:spPr>
          <a:xfrm>
            <a:off x="5763802" y="1752600"/>
            <a:ext cx="0" cy="1791359"/>
          </a:xfrm>
          <a:prstGeom prst="line">
            <a:avLst/>
          </a:prstGeom>
          <a:noFill/>
          <a:ln w="9525" cap="flat" cmpd="sng" algn="ctr">
            <a:solidFill>
              <a:srgbClr val="888888"/>
            </a:solidFill>
            <a:prstDash val="solid"/>
            <a:headEnd type="oval" w="med" len="med"/>
            <a:tailEnd type="oval" w="med" len="med"/>
          </a:ln>
          <a:effectLst/>
        </p:spPr>
      </p:cxnSp>
      <p:sp>
        <p:nvSpPr>
          <p:cNvPr id="85" name="TextBox 84"/>
          <p:cNvSpPr txBox="1"/>
          <p:nvPr/>
        </p:nvSpPr>
        <p:spPr>
          <a:xfrm>
            <a:off x="5763801" y="1752600"/>
            <a:ext cx="2912484" cy="923330"/>
          </a:xfrm>
          <a:prstGeom prst="rect">
            <a:avLst/>
          </a:prstGeom>
          <a:noFill/>
        </p:spPr>
        <p:txBody>
          <a:bodyPr wrap="square" rtlCol="0">
            <a:spAutoFit/>
          </a:bodyPr>
          <a:lstStyle/>
          <a:p>
            <a:pPr>
              <a:buClr>
                <a:srgbClr val="0070C0"/>
              </a:buClr>
            </a:pPr>
            <a:r>
              <a:rPr lang="en-US" b="1" dirty="0">
                <a:solidFill>
                  <a:srgbClr val="C00000"/>
                </a:solidFill>
                <a:latin typeface="Arial" pitchFamily="34" charset="0"/>
                <a:cs typeface="Arial" pitchFamily="34" charset="0"/>
              </a:rPr>
              <a:t>35,550+</a:t>
            </a:r>
            <a:r>
              <a:rPr lang="en-US" b="1" dirty="0">
                <a:latin typeface="Arial" pitchFamily="34" charset="0"/>
                <a:cs typeface="Arial" pitchFamily="34" charset="0"/>
              </a:rPr>
              <a:t> members in </a:t>
            </a:r>
          </a:p>
          <a:p>
            <a:pPr>
              <a:buClr>
                <a:srgbClr val="0070C0"/>
              </a:buClr>
            </a:pPr>
            <a:r>
              <a:rPr lang="en-US" b="1" dirty="0">
                <a:solidFill>
                  <a:srgbClr val="C00000"/>
                </a:solidFill>
                <a:latin typeface="Arial" pitchFamily="34" charset="0"/>
                <a:cs typeface="Arial" pitchFamily="34" charset="0"/>
              </a:rPr>
              <a:t>134</a:t>
            </a:r>
            <a:r>
              <a:rPr lang="en-US" b="1" dirty="0">
                <a:latin typeface="Arial" pitchFamily="34" charset="0"/>
                <a:cs typeface="Arial" pitchFamily="34" charset="0"/>
              </a:rPr>
              <a:t> countries </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86" name="TextBox 85"/>
          <p:cNvSpPr txBox="1"/>
          <p:nvPr/>
        </p:nvSpPr>
        <p:spPr>
          <a:xfrm>
            <a:off x="5344207" y="3581400"/>
            <a:ext cx="805220" cy="369332"/>
          </a:xfrm>
          <a:prstGeom prst="rect">
            <a:avLst/>
          </a:prstGeom>
          <a:noFill/>
        </p:spPr>
        <p:txBody>
          <a:bodyPr wrap="none" rtlCol="0">
            <a:spAutoFit/>
          </a:bodyPr>
          <a:lstStyle>
            <a:defPPr>
              <a:defRPr lang="zh-CN"/>
            </a:defPPr>
            <a:lvl1pPr>
              <a:defRPr i="1">
                <a:solidFill>
                  <a:srgbClr val="646464"/>
                </a:solidFill>
              </a:defRPr>
            </a:lvl1pPr>
          </a:lstStyle>
          <a:p>
            <a:pPr lvl="0">
              <a:defRPr/>
            </a:pPr>
            <a:r>
              <a:rPr lang="en-US" dirty="0">
                <a:solidFill>
                  <a:srgbClr val="C00000"/>
                </a:solidFill>
                <a:latin typeface="Impact" pitchFamily="34" charset="0"/>
                <a:cs typeface="Arial" pitchFamily="34" charset="0"/>
              </a:rPr>
              <a:t>36,670</a:t>
            </a:r>
            <a:endParaRPr kumimoji="0" lang="zh-CN" altLang="en-US" sz="1800" i="1" u="none" strike="noStrike" kern="0" cap="none" spc="0" normalizeH="0" baseline="0" noProof="0" dirty="0">
              <a:ln>
                <a:noFill/>
              </a:ln>
              <a:solidFill>
                <a:srgbClr val="C00000"/>
              </a:solidFill>
              <a:effectLst/>
              <a:uLnTx/>
              <a:uFillTx/>
              <a:latin typeface="Impact" pitchFamily="34" charset="0"/>
              <a:ea typeface="微软雅黑" pitchFamily="34" charset="-122"/>
            </a:endParaRPr>
          </a:p>
        </p:txBody>
      </p:sp>
      <p:cxnSp>
        <p:nvCxnSpPr>
          <p:cNvPr id="87" name="直接连接符 16"/>
          <p:cNvCxnSpPr/>
          <p:nvPr/>
        </p:nvCxnSpPr>
        <p:spPr>
          <a:xfrm>
            <a:off x="6781800" y="4105884"/>
            <a:ext cx="0" cy="1845095"/>
          </a:xfrm>
          <a:prstGeom prst="line">
            <a:avLst/>
          </a:prstGeom>
          <a:noFill/>
          <a:ln w="9525" cap="flat" cmpd="sng" algn="ctr">
            <a:solidFill>
              <a:srgbClr val="888888"/>
            </a:solidFill>
            <a:prstDash val="solid"/>
            <a:headEnd type="oval" w="med" len="med"/>
            <a:tailEnd type="oval" w="med" len="med"/>
          </a:ln>
          <a:effectLst/>
        </p:spPr>
      </p:cxnSp>
      <p:sp>
        <p:nvSpPr>
          <p:cNvPr id="88" name="TextBox 87"/>
          <p:cNvSpPr txBox="1"/>
          <p:nvPr/>
        </p:nvSpPr>
        <p:spPr>
          <a:xfrm>
            <a:off x="6781800" y="4475283"/>
            <a:ext cx="1987944" cy="1569660"/>
          </a:xfrm>
          <a:prstGeom prst="rect">
            <a:avLst/>
          </a:prstGeom>
          <a:noFill/>
        </p:spPr>
        <p:txBody>
          <a:bodyPr wrap="square" rtlCol="0">
            <a:spAutoFit/>
          </a:bodyPr>
          <a:lstStyle/>
          <a:p>
            <a:pPr>
              <a:buClr>
                <a:srgbClr val="0070C0"/>
              </a:buClr>
            </a:pPr>
            <a:r>
              <a:rPr lang="en-US" sz="1600" b="1" dirty="0">
                <a:solidFill>
                  <a:schemeClr val="accent1">
                    <a:lumMod val="75000"/>
                  </a:schemeClr>
                </a:solidFill>
                <a:latin typeface="Arial" pitchFamily="34" charset="0"/>
                <a:cs typeface="Arial" pitchFamily="34" charset="0"/>
              </a:rPr>
              <a:t>50,918+ </a:t>
            </a:r>
            <a:r>
              <a:rPr lang="en-US" sz="1600" b="1" dirty="0">
                <a:latin typeface="Arial" pitchFamily="34" charset="0"/>
                <a:cs typeface="Arial" pitchFamily="34" charset="0"/>
              </a:rPr>
              <a:t/>
            </a:r>
            <a:br>
              <a:rPr lang="en-US" sz="1600" b="1" dirty="0">
                <a:latin typeface="Arial" pitchFamily="34" charset="0"/>
                <a:cs typeface="Arial" pitchFamily="34" charset="0"/>
              </a:rPr>
            </a:br>
            <a:r>
              <a:rPr lang="en-US" sz="1600" b="1" dirty="0">
                <a:latin typeface="Arial" pitchFamily="34" charset="0"/>
                <a:cs typeface="Arial" pitchFamily="34" charset="0"/>
              </a:rPr>
              <a:t>Active NACE Institute Certification Holders Worldwide</a:t>
            </a:r>
          </a:p>
        </p:txBody>
      </p:sp>
      <p:sp>
        <p:nvSpPr>
          <p:cNvPr id="89" name="TextBox 88"/>
          <p:cNvSpPr txBox="1"/>
          <p:nvPr/>
        </p:nvSpPr>
        <p:spPr>
          <a:xfrm>
            <a:off x="6400800" y="3581400"/>
            <a:ext cx="762388" cy="369332"/>
          </a:xfrm>
          <a:prstGeom prst="rect">
            <a:avLst/>
          </a:prstGeom>
          <a:noFill/>
        </p:spPr>
        <p:txBody>
          <a:bodyPr wrap="none" rtlCol="0">
            <a:spAutoFit/>
          </a:bodyPr>
          <a:lstStyle>
            <a:defPPr>
              <a:defRPr lang="zh-CN"/>
            </a:defPPr>
            <a:lvl1pPr>
              <a:defRPr i="1">
                <a:solidFill>
                  <a:srgbClr val="646464"/>
                </a:solidFill>
              </a:defRPr>
            </a:lvl1pPr>
          </a:lstStyle>
          <a:p>
            <a:pPr lvl="0">
              <a:defRPr/>
            </a:pPr>
            <a:r>
              <a:rPr lang="en-US" dirty="0">
                <a:solidFill>
                  <a:schemeClr val="accent1">
                    <a:lumMod val="75000"/>
                  </a:schemeClr>
                </a:solidFill>
                <a:latin typeface="Impact" pitchFamily="34" charset="0"/>
                <a:cs typeface="Arial" pitchFamily="34" charset="0"/>
              </a:rPr>
              <a:t>47,706</a:t>
            </a:r>
            <a:endParaRPr kumimoji="0" lang="zh-CN" altLang="en-US" sz="1800" i="1" u="none" strike="noStrike" kern="0" cap="none" spc="0" normalizeH="0" baseline="0" noProof="0" dirty="0">
              <a:ln>
                <a:noFill/>
              </a:ln>
              <a:solidFill>
                <a:schemeClr val="accent1">
                  <a:lumMod val="75000"/>
                </a:schemeClr>
              </a:solidFill>
              <a:effectLst/>
              <a:uLnTx/>
              <a:uFillTx/>
              <a:latin typeface="Impact" pitchFamily="34" charset="0"/>
              <a:ea typeface="微软雅黑" pitchFamily="34" charset="-122"/>
            </a:endParaRPr>
          </a:p>
        </p:txBody>
      </p:sp>
    </p:spTree>
    <p:extLst>
      <p:ext uri="{BB962C8B-B14F-4D97-AF65-F5344CB8AC3E}">
        <p14:creationId xmlns:p14="http://schemas.microsoft.com/office/powerpoint/2010/main" val="7808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Sectors</a:t>
            </a:r>
          </a:p>
        </p:txBody>
      </p:sp>
      <p:pic>
        <p:nvPicPr>
          <p:cNvPr id="6" name="Picture 5" descr="Slide 1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 y="1600200"/>
            <a:ext cx="7808976" cy="3907536"/>
          </a:xfrm>
          <a:prstGeom prst="rect">
            <a:avLst/>
          </a:prstGeom>
        </p:spPr>
      </p:pic>
    </p:spTree>
    <p:extLst>
      <p:ext uri="{BB962C8B-B14F-4D97-AF65-F5344CB8AC3E}">
        <p14:creationId xmlns:p14="http://schemas.microsoft.com/office/powerpoint/2010/main" val="45776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1066800"/>
          </a:xfrm>
        </p:spPr>
        <p:txBody>
          <a:bodyPr/>
          <a:lstStyle/>
          <a:p>
            <a:r>
              <a:rPr lang="en-US" dirty="0"/>
              <a:t>Who conducted the study on behalf of</a:t>
            </a:r>
            <a:br>
              <a:rPr lang="en-US" dirty="0"/>
            </a:br>
            <a:r>
              <a:rPr lang="en-US" dirty="0"/>
              <a:t>NACE International?</a:t>
            </a:r>
          </a:p>
        </p:txBody>
      </p:sp>
      <p:sp>
        <p:nvSpPr>
          <p:cNvPr id="3" name="Content Placeholder 2"/>
          <p:cNvSpPr>
            <a:spLocks noGrp="1"/>
          </p:cNvSpPr>
          <p:nvPr>
            <p:ph idx="1"/>
          </p:nvPr>
        </p:nvSpPr>
        <p:spPr/>
        <p:txBody>
          <a:bodyPr/>
          <a:lstStyle/>
          <a:p>
            <a:r>
              <a:rPr lang="en-US" dirty="0"/>
              <a:t>DNV, GL</a:t>
            </a:r>
          </a:p>
          <a:p>
            <a:pPr lvl="1"/>
            <a:r>
              <a:rPr lang="en-US" dirty="0"/>
              <a:t>Dublin, Ohio</a:t>
            </a:r>
          </a:p>
          <a:p>
            <a:pPr lvl="1"/>
            <a:endParaRPr lang="en-US" dirty="0"/>
          </a:p>
          <a:p>
            <a:r>
              <a:rPr lang="en-US" dirty="0"/>
              <a:t>APQC</a:t>
            </a:r>
          </a:p>
          <a:p>
            <a:pPr lvl="1"/>
            <a:r>
              <a:rPr lang="en-US" dirty="0"/>
              <a:t>Houston, Texas</a:t>
            </a:r>
          </a:p>
        </p:txBody>
      </p:sp>
      <p:sp>
        <p:nvSpPr>
          <p:cNvPr id="4" name="Content Placeholder 3"/>
          <p:cNvSpPr>
            <a:spLocks noGrp="1"/>
          </p:cNvSpPr>
          <p:nvPr>
            <p:ph idx="10"/>
          </p:nvPr>
        </p:nvSpPr>
        <p:spPr/>
        <p:txBody>
          <a:bodyPr/>
          <a:lstStyle/>
          <a:p>
            <a:r>
              <a:rPr lang="en-US" dirty="0"/>
              <a:t>Elaine Bowman</a:t>
            </a:r>
          </a:p>
          <a:p>
            <a:pPr lvl="1"/>
            <a:r>
              <a:rPr lang="en-US" dirty="0"/>
              <a:t>Project Manager</a:t>
            </a:r>
          </a:p>
          <a:p>
            <a:pPr lvl="1"/>
            <a:endParaRPr lang="en-US" dirty="0"/>
          </a:p>
          <a:p>
            <a:r>
              <a:rPr lang="en-US" dirty="0"/>
              <a:t>Technical Advisory</a:t>
            </a:r>
          </a:p>
          <a:p>
            <a:pPr marL="0" indent="0">
              <a:buNone/>
            </a:pPr>
            <a:r>
              <a:rPr lang="en-US" dirty="0"/>
              <a:t>    Panel - SMEs</a:t>
            </a:r>
          </a:p>
          <a:p>
            <a:pPr marL="457200" lvl="1" indent="0">
              <a:buNone/>
            </a:pPr>
            <a:endParaRPr lang="en-US" dirty="0"/>
          </a:p>
        </p:txBody>
      </p:sp>
    </p:spTree>
    <p:extLst>
      <p:ext uri="{BB962C8B-B14F-4D97-AF65-F5344CB8AC3E}">
        <p14:creationId xmlns:p14="http://schemas.microsoft.com/office/powerpoint/2010/main" val="420378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838200"/>
          </a:xfrm>
        </p:spPr>
        <p:txBody>
          <a:bodyPr/>
          <a:lstStyle/>
          <a:p>
            <a:r>
              <a:rPr lang="en-US" dirty="0"/>
              <a:t>Industry Advocates and </a:t>
            </a:r>
            <a:br>
              <a:rPr lang="en-US" dirty="0"/>
            </a:br>
            <a:r>
              <a:rPr lang="en-US" dirty="0"/>
              <a:t>Technology Contributors</a:t>
            </a:r>
          </a:p>
        </p:txBody>
      </p:sp>
      <p:pic>
        <p:nvPicPr>
          <p:cNvPr id="9" name="Picture 8" descr="Slide_11_logo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700784"/>
            <a:ext cx="7970520" cy="317601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0960" y="4876800"/>
            <a:ext cx="1143000" cy="990600"/>
          </a:xfrm>
          <a:prstGeom prst="rect">
            <a:avLst/>
          </a:prstGeom>
        </p:spPr>
      </p:pic>
    </p:spTree>
    <p:extLst>
      <p:ext uri="{BB962C8B-B14F-4D97-AF65-F5344CB8AC3E}">
        <p14:creationId xmlns:p14="http://schemas.microsoft.com/office/powerpoint/2010/main" val="312412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Current Global Cost of Corrosion</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447800"/>
            <a:ext cx="8450580" cy="4487429"/>
          </a:xfrm>
          <a:prstGeom prst="rect">
            <a:avLst/>
          </a:prstGeom>
        </p:spPr>
      </p:pic>
      <p:sp>
        <p:nvSpPr>
          <p:cNvPr id="6" name="TextBox 5"/>
          <p:cNvSpPr txBox="1"/>
          <p:nvPr/>
        </p:nvSpPr>
        <p:spPr>
          <a:xfrm>
            <a:off x="381000" y="5353059"/>
            <a:ext cx="8151637" cy="523220"/>
          </a:xfrm>
          <a:prstGeom prst="rect">
            <a:avLst/>
          </a:prstGeom>
          <a:noFill/>
        </p:spPr>
        <p:txBody>
          <a:bodyPr wrap="square" rtlCol="0">
            <a:spAutoFit/>
          </a:bodyPr>
          <a:lstStyle/>
          <a:p>
            <a:r>
              <a:rPr lang="en-US" sz="2800" dirty="0">
                <a:solidFill>
                  <a:srgbClr val="C00000"/>
                </a:solidFill>
              </a:rPr>
              <a:t>US $2.5 trillion, equating to 3.4% of a country’s GDP</a:t>
            </a:r>
          </a:p>
        </p:txBody>
      </p:sp>
    </p:spTree>
    <p:extLst>
      <p:ext uri="{BB962C8B-B14F-4D97-AF65-F5344CB8AC3E}">
        <p14:creationId xmlns:p14="http://schemas.microsoft.com/office/powerpoint/2010/main" val="366630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How much of this cost could be saved using currently available corrosion control practices?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study determined that savings of between </a:t>
            </a:r>
            <a:r>
              <a:rPr lang="en-US" dirty="0">
                <a:solidFill>
                  <a:srgbClr val="C00000"/>
                </a:solidFill>
              </a:rPr>
              <a:t>15 and 35% of the cost </a:t>
            </a:r>
            <a:r>
              <a:rPr lang="en-US" dirty="0"/>
              <a:t>of corrosion could be realized, equating to </a:t>
            </a:r>
            <a:r>
              <a:rPr lang="en-US" dirty="0">
                <a:solidFill>
                  <a:srgbClr val="C00000"/>
                </a:solidFill>
              </a:rPr>
              <a:t>US$375 to $875 billion</a:t>
            </a:r>
            <a:r>
              <a:rPr lang="en-US" dirty="0"/>
              <a:t> annually on a global basis.</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600" y="4191000"/>
            <a:ext cx="1752600" cy="1600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7600" y="4329953"/>
            <a:ext cx="1752600" cy="14612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0282" y="4329953"/>
            <a:ext cx="1752600" cy="1600200"/>
          </a:xfrm>
          <a:prstGeom prst="rect">
            <a:avLst/>
          </a:prstGeom>
        </p:spPr>
      </p:pic>
    </p:spTree>
    <p:extLst>
      <p:ext uri="{BB962C8B-B14F-4D97-AF65-F5344CB8AC3E}">
        <p14:creationId xmlns:p14="http://schemas.microsoft.com/office/powerpoint/2010/main" val="2408322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839200" cy="1219200"/>
          </a:xfrm>
        </p:spPr>
        <p:txBody>
          <a:bodyPr/>
          <a:lstStyle/>
          <a:p>
            <a:r>
              <a:rPr lang="en-US" dirty="0"/>
              <a:t>Most Critical Finding of </a:t>
            </a:r>
            <a:br>
              <a:rPr lang="en-US" dirty="0"/>
            </a:br>
            <a:r>
              <a:rPr lang="en-US" dirty="0"/>
              <a:t>IMPACT Study</a:t>
            </a:r>
          </a:p>
        </p:txBody>
      </p:sp>
      <p:sp>
        <p:nvSpPr>
          <p:cNvPr id="3" name="Content Placeholder 2"/>
          <p:cNvSpPr>
            <a:spLocks noGrp="1"/>
          </p:cNvSpPr>
          <p:nvPr>
            <p:ph idx="1"/>
          </p:nvPr>
        </p:nvSpPr>
        <p:spPr/>
        <p:txBody>
          <a:bodyPr/>
          <a:lstStyle/>
          <a:p>
            <a:r>
              <a:rPr lang="en-US" dirty="0"/>
              <a:t>A change in how decisions are made is required</a:t>
            </a:r>
          </a:p>
          <a:p>
            <a:r>
              <a:rPr lang="en-US" dirty="0"/>
              <a:t>Continue investment in technology for corrosion control</a:t>
            </a:r>
          </a:p>
          <a:p>
            <a:r>
              <a:rPr lang="en-US" dirty="0"/>
              <a:t>Justify corrosion control actions by business impact</a:t>
            </a:r>
          </a:p>
          <a:p>
            <a:r>
              <a:rPr lang="en-US" dirty="0"/>
              <a:t>Corrosion Management System Framework</a:t>
            </a:r>
          </a:p>
          <a:p>
            <a:pPr marL="0" indent="0">
              <a:buNone/>
            </a:pPr>
            <a:endParaRPr lang="en-US" dirty="0"/>
          </a:p>
        </p:txBody>
      </p:sp>
    </p:spTree>
    <p:extLst>
      <p:ext uri="{BB962C8B-B14F-4D97-AF65-F5344CB8AC3E}">
        <p14:creationId xmlns:p14="http://schemas.microsoft.com/office/powerpoint/2010/main" val="54636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Corrosion Management System Framework</a:t>
            </a:r>
          </a:p>
        </p:txBody>
      </p:sp>
      <p:sp>
        <p:nvSpPr>
          <p:cNvPr id="2" name="Content Placeholder 1"/>
          <p:cNvSpPr>
            <a:spLocks noGrp="1"/>
          </p:cNvSpPr>
          <p:nvPr>
            <p:ph idx="1"/>
          </p:nvPr>
        </p:nvSpPr>
        <p:spPr>
          <a:xfrm>
            <a:off x="342900" y="1600200"/>
            <a:ext cx="8610600" cy="4419600"/>
          </a:xfrm>
        </p:spPr>
        <p:txBody>
          <a:bodyPr/>
          <a:lstStyle/>
          <a:p>
            <a:pPr marL="0" indent="0">
              <a:buNone/>
            </a:pPr>
            <a:endParaRPr lang="en-US" dirty="0"/>
          </a:p>
          <a:p>
            <a:pPr marL="0" indent="0">
              <a:buNone/>
            </a:pPr>
            <a:r>
              <a:rPr lang="en-US" dirty="0"/>
              <a:t>A set of policies, processes, and procedures for planning, executing, and continually improving the ability of an organization to manage the threat of corrosion for existing and future assets.</a:t>
            </a:r>
          </a:p>
          <a:p>
            <a:pPr marL="0" indent="0">
              <a:buNone/>
            </a:pPr>
            <a:endParaRPr lang="en-US" dirty="0"/>
          </a:p>
        </p:txBody>
      </p:sp>
    </p:spTree>
    <p:extLst>
      <p:ext uri="{BB962C8B-B14F-4D97-AF65-F5344CB8AC3E}">
        <p14:creationId xmlns:p14="http://schemas.microsoft.com/office/powerpoint/2010/main" val="886727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Interrelation of an Organization Management System</a:t>
            </a:r>
          </a:p>
        </p:txBody>
      </p:sp>
      <p:graphicFrame>
        <p:nvGraphicFramePr>
          <p:cNvPr id="5" name="Content Placeholder 4"/>
          <p:cNvGraphicFramePr>
            <a:graphicFrameLocks noGrp="1"/>
          </p:cNvGraphicFramePr>
          <p:nvPr>
            <p:ph idx="1"/>
            <p:extLst/>
          </p:nvPr>
        </p:nvGraphicFramePr>
        <p:xfrm>
          <a:off x="152400" y="1524000"/>
          <a:ext cx="8610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043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1143000"/>
          </a:xfrm>
        </p:spPr>
        <p:txBody>
          <a:bodyPr/>
          <a:lstStyle/>
          <a:p>
            <a:r>
              <a:rPr lang="en-US" dirty="0"/>
              <a:t>Corrosion Management Strategy Pyramid</a:t>
            </a:r>
          </a:p>
        </p:txBody>
      </p:sp>
      <p:graphicFrame>
        <p:nvGraphicFramePr>
          <p:cNvPr id="4" name="Content Placeholder 3"/>
          <p:cNvGraphicFramePr>
            <a:graphicFrameLocks noGrp="1"/>
          </p:cNvGraphicFramePr>
          <p:nvPr>
            <p:ph idx="1"/>
            <p:extLst/>
          </p:nvPr>
        </p:nvGraphicFramePr>
        <p:xfrm>
          <a:off x="228600" y="1447800"/>
          <a:ext cx="8458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14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Things First</a:t>
            </a:r>
          </a:p>
        </p:txBody>
      </p:sp>
      <p:sp>
        <p:nvSpPr>
          <p:cNvPr id="3" name="Content Placeholder 2"/>
          <p:cNvSpPr>
            <a:spLocks noGrp="1"/>
          </p:cNvSpPr>
          <p:nvPr>
            <p:ph idx="1"/>
          </p:nvPr>
        </p:nvSpPr>
        <p:spPr/>
        <p:txBody>
          <a:bodyPr/>
          <a:lstStyle/>
          <a:p>
            <a:r>
              <a:rPr lang="en-US" dirty="0"/>
              <a:t>Corrosion Management Practice Model developed</a:t>
            </a:r>
          </a:p>
          <a:p>
            <a:pPr lvl="1"/>
            <a:r>
              <a:rPr lang="en-US" dirty="0"/>
              <a:t>Repeatable framework for assessing structure, approach and features comprising a corrosion management system</a:t>
            </a:r>
          </a:p>
          <a:p>
            <a:r>
              <a:rPr lang="en-US" dirty="0"/>
              <a:t>70-question self-assessment survey encompassing 9 management system domains</a:t>
            </a:r>
          </a:p>
        </p:txBody>
      </p:sp>
    </p:spTree>
    <p:extLst>
      <p:ext uri="{BB962C8B-B14F-4D97-AF65-F5344CB8AC3E}">
        <p14:creationId xmlns:p14="http://schemas.microsoft.com/office/powerpoint/2010/main" val="367327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98392"/>
            <a:ext cx="9143999" cy="7065817"/>
          </a:xfrm>
        </p:spPr>
      </p:pic>
      <p:sp>
        <p:nvSpPr>
          <p:cNvPr id="9" name="Title 3"/>
          <p:cNvSpPr>
            <a:spLocks noGrp="1"/>
          </p:cNvSpPr>
          <p:nvPr>
            <p:ph type="title"/>
          </p:nvPr>
        </p:nvSpPr>
        <p:spPr>
          <a:xfrm>
            <a:off x="381000" y="76200"/>
            <a:ext cx="8610600" cy="1143000"/>
          </a:xfrm>
        </p:spPr>
        <p:txBody>
          <a:bodyPr>
            <a:noAutofit/>
          </a:bodyPr>
          <a:lstStyle/>
          <a:p>
            <a:pPr algn="ctr"/>
            <a:r>
              <a:rPr lang="en-US" sz="3600" b="1" dirty="0">
                <a:solidFill>
                  <a:srgbClr val="002060"/>
                </a:solidFill>
                <a:latin typeface="Arial" pitchFamily="34" charset="0"/>
                <a:cs typeface="Arial" pitchFamily="34" charset="0"/>
              </a:rPr>
              <a:t>Industry Sectors Serviced by </a:t>
            </a:r>
            <a:br>
              <a:rPr lang="en-US" sz="3600" b="1" dirty="0">
                <a:solidFill>
                  <a:srgbClr val="002060"/>
                </a:solidFill>
                <a:latin typeface="Arial" pitchFamily="34" charset="0"/>
                <a:cs typeface="Arial" pitchFamily="34" charset="0"/>
              </a:rPr>
            </a:br>
            <a:r>
              <a:rPr lang="en-US" sz="3600" b="1" dirty="0">
                <a:solidFill>
                  <a:srgbClr val="002060"/>
                </a:solidFill>
                <a:latin typeface="Arial" pitchFamily="34" charset="0"/>
                <a:cs typeface="Arial" pitchFamily="34" charset="0"/>
              </a:rPr>
              <a:t>NACE Members Today</a:t>
            </a:r>
          </a:p>
        </p:txBody>
      </p:sp>
      <p:sp>
        <p:nvSpPr>
          <p:cNvPr id="10" name="TextBox 9"/>
          <p:cNvSpPr txBox="1"/>
          <p:nvPr/>
        </p:nvSpPr>
        <p:spPr>
          <a:xfrm>
            <a:off x="1371599" y="1991208"/>
            <a:ext cx="3119737" cy="984885"/>
          </a:xfrm>
          <a:prstGeom prst="rect">
            <a:avLst/>
          </a:prstGeom>
          <a:solidFill>
            <a:schemeClr val="tx2">
              <a:lumMod val="75000"/>
            </a:schemeClr>
          </a:solidFill>
          <a:ln>
            <a:solidFill>
              <a:schemeClr val="bg1">
                <a:lumMod val="50000"/>
              </a:schemeClr>
            </a:solidFill>
          </a:ln>
        </p:spPr>
        <p:txBody>
          <a:bodyPr wrap="square" rtlCol="0">
            <a:spAutoFit/>
          </a:bodyPr>
          <a:lstStyle/>
          <a:p>
            <a:endParaRPr lang="en-US" sz="1700" b="1" dirty="0">
              <a:latin typeface="Arial" pitchFamily="34" charset="0"/>
              <a:cs typeface="Arial" pitchFamily="34" charset="0"/>
            </a:endParaRPr>
          </a:p>
          <a:p>
            <a:pPr indent="800100"/>
            <a:r>
              <a:rPr lang="en-US" sz="2400" b="1" dirty="0">
                <a:solidFill>
                  <a:schemeClr val="bg1"/>
                </a:solidFill>
                <a:latin typeface="Arial" pitchFamily="34" charset="0"/>
                <a:cs typeface="Arial" pitchFamily="34" charset="0"/>
              </a:rPr>
              <a:t>Infrastructure  </a:t>
            </a:r>
          </a:p>
          <a:p>
            <a:endParaRPr lang="en-US" sz="1700" b="1" dirty="0">
              <a:latin typeface="Arial" pitchFamily="34" charset="0"/>
              <a:cs typeface="Arial" pitchFamily="34" charset="0"/>
            </a:endParaRPr>
          </a:p>
        </p:txBody>
      </p:sp>
      <p:sp>
        <p:nvSpPr>
          <p:cNvPr id="11" name="TextBox 10"/>
          <p:cNvSpPr txBox="1"/>
          <p:nvPr/>
        </p:nvSpPr>
        <p:spPr>
          <a:xfrm>
            <a:off x="5583360" y="2011389"/>
            <a:ext cx="2417640" cy="984885"/>
          </a:xfrm>
          <a:prstGeom prst="rect">
            <a:avLst/>
          </a:prstGeom>
          <a:solidFill>
            <a:schemeClr val="tx2">
              <a:lumMod val="75000"/>
            </a:schemeClr>
          </a:solidFill>
          <a:ln>
            <a:solidFill>
              <a:schemeClr val="bg1">
                <a:lumMod val="50000"/>
              </a:schemeClr>
            </a:solidFill>
          </a:ln>
        </p:spPr>
        <p:txBody>
          <a:bodyPr wrap="square" rtlCol="0">
            <a:spAutoFit/>
          </a:bodyPr>
          <a:lstStyle/>
          <a:p>
            <a:endParaRPr lang="en-US" sz="1700" b="1" dirty="0">
              <a:solidFill>
                <a:schemeClr val="bg1"/>
              </a:solidFill>
              <a:latin typeface="Arial" pitchFamily="34" charset="0"/>
              <a:cs typeface="Arial" pitchFamily="34" charset="0"/>
            </a:endParaRPr>
          </a:p>
          <a:p>
            <a:pPr marL="749300" indent="165100"/>
            <a:r>
              <a:rPr lang="en-US" sz="2400" b="1" dirty="0">
                <a:solidFill>
                  <a:schemeClr val="bg1"/>
                </a:solidFill>
                <a:latin typeface="Arial" pitchFamily="34" charset="0"/>
                <a:cs typeface="Arial" pitchFamily="34" charset="0"/>
              </a:rPr>
              <a:t>Utilities</a:t>
            </a:r>
          </a:p>
          <a:p>
            <a:endParaRPr lang="en-US" sz="1700" b="1" dirty="0">
              <a:solidFill>
                <a:schemeClr val="bg1"/>
              </a:solidFill>
              <a:latin typeface="Arial" pitchFamily="34" charset="0"/>
              <a:cs typeface="Arial" pitchFamily="34" charset="0"/>
            </a:endParaRPr>
          </a:p>
        </p:txBody>
      </p:sp>
      <p:sp>
        <p:nvSpPr>
          <p:cNvPr id="12" name="TextBox 11"/>
          <p:cNvSpPr txBox="1"/>
          <p:nvPr/>
        </p:nvSpPr>
        <p:spPr>
          <a:xfrm>
            <a:off x="1010412" y="3332507"/>
            <a:ext cx="3180588" cy="984885"/>
          </a:xfrm>
          <a:prstGeom prst="rect">
            <a:avLst/>
          </a:prstGeom>
          <a:solidFill>
            <a:schemeClr val="tx2">
              <a:lumMod val="75000"/>
            </a:schemeClr>
          </a:solidFill>
          <a:ln>
            <a:solidFill>
              <a:schemeClr val="bg1">
                <a:lumMod val="50000"/>
              </a:schemeClr>
            </a:solidFill>
          </a:ln>
        </p:spPr>
        <p:txBody>
          <a:bodyPr wrap="square" rtlCol="0">
            <a:spAutoFit/>
          </a:bodyPr>
          <a:lstStyle/>
          <a:p>
            <a:endParaRPr lang="en-US" sz="1700" b="1" dirty="0">
              <a:solidFill>
                <a:schemeClr val="bg1"/>
              </a:solidFill>
              <a:latin typeface="Arial" pitchFamily="34" charset="0"/>
              <a:cs typeface="Arial" pitchFamily="34" charset="0"/>
            </a:endParaRPr>
          </a:p>
          <a:p>
            <a:pPr indent="746125"/>
            <a:r>
              <a:rPr lang="en-US" sz="2400" b="1" dirty="0">
                <a:solidFill>
                  <a:schemeClr val="bg1"/>
                </a:solidFill>
                <a:latin typeface="Arial" pitchFamily="34" charset="0"/>
                <a:cs typeface="Arial" pitchFamily="34" charset="0"/>
              </a:rPr>
              <a:t>Transportation</a:t>
            </a:r>
          </a:p>
          <a:p>
            <a:endParaRPr lang="en-US" sz="1700" b="1" dirty="0">
              <a:solidFill>
                <a:schemeClr val="bg1"/>
              </a:solidFill>
              <a:latin typeface="Arial" pitchFamily="34" charset="0"/>
              <a:cs typeface="Arial" pitchFamily="34" charset="0"/>
            </a:endParaRPr>
          </a:p>
        </p:txBody>
      </p:sp>
      <p:sp>
        <p:nvSpPr>
          <p:cNvPr id="13" name="TextBox 12"/>
          <p:cNvSpPr txBox="1"/>
          <p:nvPr/>
        </p:nvSpPr>
        <p:spPr>
          <a:xfrm>
            <a:off x="5105400" y="3296014"/>
            <a:ext cx="3429000" cy="1031051"/>
          </a:xfrm>
          <a:prstGeom prst="rect">
            <a:avLst/>
          </a:prstGeom>
          <a:solidFill>
            <a:schemeClr val="tx2">
              <a:lumMod val="75000"/>
            </a:schemeClr>
          </a:solidFill>
          <a:ln>
            <a:solidFill>
              <a:schemeClr val="bg1">
                <a:lumMod val="50000"/>
              </a:schemeClr>
            </a:solidFill>
          </a:ln>
        </p:spPr>
        <p:txBody>
          <a:bodyPr wrap="square" rtlCol="0">
            <a:spAutoFit/>
          </a:bodyPr>
          <a:lstStyle/>
          <a:p>
            <a:endParaRPr lang="en-US" sz="800" b="1" dirty="0">
              <a:solidFill>
                <a:schemeClr val="bg1"/>
              </a:solidFill>
              <a:latin typeface="Arial" pitchFamily="34" charset="0"/>
              <a:cs typeface="Arial" pitchFamily="34" charset="0"/>
            </a:endParaRPr>
          </a:p>
          <a:p>
            <a:pPr marL="914400"/>
            <a:r>
              <a:rPr lang="en-US" sz="2400" b="1" dirty="0">
                <a:solidFill>
                  <a:schemeClr val="bg1"/>
                </a:solidFill>
                <a:latin typeface="Arial" pitchFamily="34" charset="0"/>
                <a:cs typeface="Arial" pitchFamily="34" charset="0"/>
              </a:rPr>
              <a:t>Production &amp; Manufacturing</a:t>
            </a:r>
          </a:p>
          <a:p>
            <a:pPr algn="r"/>
            <a:endParaRPr lang="en-US" sz="500" b="1" dirty="0">
              <a:solidFill>
                <a:schemeClr val="bg1"/>
              </a:solidFill>
              <a:latin typeface="Arial" pitchFamily="34" charset="0"/>
              <a:cs typeface="Arial" pitchFamily="34" charset="0"/>
            </a:endParaRPr>
          </a:p>
        </p:txBody>
      </p:sp>
      <p:sp>
        <p:nvSpPr>
          <p:cNvPr id="14" name="TextBox 13"/>
          <p:cNvSpPr txBox="1"/>
          <p:nvPr/>
        </p:nvSpPr>
        <p:spPr>
          <a:xfrm>
            <a:off x="3067812" y="4591414"/>
            <a:ext cx="2951988" cy="984885"/>
          </a:xfrm>
          <a:prstGeom prst="rect">
            <a:avLst/>
          </a:prstGeom>
          <a:solidFill>
            <a:schemeClr val="tx2">
              <a:lumMod val="75000"/>
            </a:schemeClr>
          </a:solidFill>
          <a:ln>
            <a:solidFill>
              <a:schemeClr val="bg1">
                <a:lumMod val="50000"/>
              </a:schemeClr>
            </a:solidFill>
          </a:ln>
        </p:spPr>
        <p:txBody>
          <a:bodyPr wrap="square" rtlCol="0">
            <a:spAutoFit/>
          </a:bodyPr>
          <a:lstStyle/>
          <a:p>
            <a:endParaRPr lang="en-US" sz="1700" b="1" dirty="0">
              <a:solidFill>
                <a:schemeClr val="bg1"/>
              </a:solidFill>
              <a:latin typeface="Arial" pitchFamily="34" charset="0"/>
              <a:cs typeface="Arial" pitchFamily="34" charset="0"/>
            </a:endParaRPr>
          </a:p>
          <a:p>
            <a:pPr indent="746125"/>
            <a:r>
              <a:rPr lang="en-US" sz="2400" b="1" dirty="0">
                <a:solidFill>
                  <a:schemeClr val="bg1"/>
                </a:solidFill>
                <a:latin typeface="Arial" pitchFamily="34" charset="0"/>
                <a:cs typeface="Arial" pitchFamily="34" charset="0"/>
              </a:rPr>
              <a:t>Government  </a:t>
            </a:r>
          </a:p>
          <a:p>
            <a:endParaRPr lang="en-US" sz="1700" b="1" dirty="0">
              <a:solidFill>
                <a:schemeClr val="bg1"/>
              </a:solidFill>
              <a:latin typeface="Arial" pitchFamily="34" charset="0"/>
              <a:cs typeface="Arial" pitchFamily="34" charset="0"/>
            </a:endParaRPr>
          </a:p>
        </p:txBody>
      </p:sp>
      <p:pic>
        <p:nvPicPr>
          <p:cNvPr id="1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2200" y="4668061"/>
            <a:ext cx="1143000" cy="831589"/>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5706" y="3408897"/>
            <a:ext cx="1280160" cy="832104"/>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400" y="2081874"/>
            <a:ext cx="1481443" cy="832104"/>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1001" y="3408897"/>
            <a:ext cx="1189112" cy="832104"/>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14" descr="http://www.google.com/url?sa=i&amp;source=images&amp;cd=&amp;docid=LXg3j96r8F41AM&amp;tbnid=fXoj3VgyZhhhjM:&amp;ved=0CAUQjBw4UA&amp;url=http%3A%2F%2Fproducts.schneider-electric.us%2Ftasks%2Fsites%2FProducts%2Fassets%2FImage%2FServices%2FUtility_pic.jpg&amp;ei=tc_WUsH-BqGI2AWeyYDwBw&amp;psig=AFQjCNEboS_QACoAIi95ox_BQZm-p3oLEw&amp;ust=138989598918482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16" descr="http://www.google.com/url?sa=i&amp;source=images&amp;cd=&amp;docid=LXg3j96r8F41AM&amp;tbnid=fXoj3VgyZhhhjM:&amp;ved=0CAUQjBw4UA&amp;url=http%3A%2F%2Fproducts.schneider-electric.us%2Ftasks%2Fsites%2FProducts%2Fassets%2FImage%2FServices%2FUtility_pic.jpg&amp;ei=tc_WUsH-BqGI2AWeyYDwBw&amp;psig=AFQjCNEboS_QACoAIi95ox_BQZm-p3oLEw&amp;ust=1389895989184820"/>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18" descr="http://www.google.com/url?sa=i&amp;source=images&amp;cd=&amp;docid=LXg3j96r8F41AM&amp;tbnid=fXoj3VgyZhhhjM:&amp;ved=0CAUQjBw4UA&amp;url=http%3A%2F%2Fproducts.schneider-electric.us%2Ftasks%2Fsites%2FProducts%2Fassets%2FImage%2FServices%2FUtility_pic.jpg&amp;ei=tc_WUsH-BqGI2AWeyYDwBw&amp;psig=AFQjCNEboS_QACoAIi95ox_BQZm-p3oLEw&amp;ust=1389895989184820"/>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20" descr="http://www.google.com/url?sa=i&amp;source=images&amp;cd=&amp;docid=LXg3j96r8F41AM&amp;tbnid=fXoj3VgyZhhhjM:&amp;ved=0CAUQjBw4UA&amp;url=http%3A%2F%2Fproducts.schneider-electric.us%2Ftasks%2Fsites%2FProducts%2Fassets%2FImage%2FServices%2FUtility_pic.jpg&amp;ei=tc_WUsH-BqGI2AWeyYDwBw&amp;psig=AFQjCNEboS_QACoAIi95ox_BQZm-p3oLEw&amp;ust=1389895989184820"/>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4" name="Picture 2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800600" y="2087779"/>
            <a:ext cx="1398448" cy="832104"/>
          </a:xfrm>
          <a:prstGeom prst="rect">
            <a:avLst/>
          </a:prstGeom>
          <a:noFill/>
          <a:ln w="1270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202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Management System Domains</a:t>
            </a:r>
          </a:p>
        </p:txBody>
      </p:sp>
      <p:sp>
        <p:nvSpPr>
          <p:cNvPr id="3" name="Content Placeholder 2"/>
          <p:cNvSpPr>
            <a:spLocks noGrp="1"/>
          </p:cNvSpPr>
          <p:nvPr>
            <p:ph idx="1"/>
          </p:nvPr>
        </p:nvSpPr>
        <p:spPr/>
        <p:txBody>
          <a:bodyPr>
            <a:normAutofit fontScale="92500" lnSpcReduction="10000"/>
          </a:bodyPr>
          <a:lstStyle/>
          <a:p>
            <a:r>
              <a:rPr lang="en-US" dirty="0"/>
              <a:t>Policy, including strategy and objectives</a:t>
            </a:r>
          </a:p>
          <a:p>
            <a:r>
              <a:rPr lang="en-US" dirty="0"/>
              <a:t>Stakeholder integration</a:t>
            </a:r>
          </a:p>
          <a:p>
            <a:r>
              <a:rPr lang="en-US" dirty="0"/>
              <a:t>Organization</a:t>
            </a:r>
          </a:p>
          <a:p>
            <a:r>
              <a:rPr lang="en-US" dirty="0"/>
              <a:t>Accountability</a:t>
            </a:r>
          </a:p>
          <a:p>
            <a:r>
              <a:rPr lang="en-US" dirty="0"/>
              <a:t>Resources</a:t>
            </a:r>
          </a:p>
          <a:p>
            <a:r>
              <a:rPr lang="en-US" dirty="0"/>
              <a:t>Communication</a:t>
            </a:r>
          </a:p>
          <a:p>
            <a:r>
              <a:rPr lang="en-US" dirty="0"/>
              <a:t>Corrosion management practice integration</a:t>
            </a:r>
          </a:p>
          <a:p>
            <a:r>
              <a:rPr lang="en-US" dirty="0"/>
              <a:t>Continuous improvement</a:t>
            </a:r>
          </a:p>
          <a:p>
            <a:r>
              <a:rPr lang="en-US" dirty="0"/>
              <a:t>Performance measures			</a:t>
            </a:r>
          </a:p>
          <a:p>
            <a:pPr marL="0" indent="0">
              <a:buNone/>
            </a:pPr>
            <a:endParaRPr lang="en-US" dirty="0"/>
          </a:p>
        </p:txBody>
      </p:sp>
      <p:sp>
        <p:nvSpPr>
          <p:cNvPr id="4" name="TextBox 3"/>
          <p:cNvSpPr txBox="1"/>
          <p:nvPr/>
        </p:nvSpPr>
        <p:spPr>
          <a:xfrm>
            <a:off x="3352800" y="2057400"/>
            <a:ext cx="1847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5590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1066800"/>
          </a:xfrm>
        </p:spPr>
        <p:txBody>
          <a:bodyPr/>
          <a:lstStyle/>
          <a:p>
            <a:r>
              <a:rPr lang="en-US" dirty="0"/>
              <a:t>Example Survey Questions and </a:t>
            </a:r>
            <a:br>
              <a:rPr lang="en-US" dirty="0"/>
            </a:br>
            <a:r>
              <a:rPr lang="en-US" dirty="0"/>
              <a:t>Answer Set</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 y="1828801"/>
            <a:ext cx="8610600" cy="3828318"/>
          </a:xfrm>
          <a:prstGeom prst="rect">
            <a:avLst/>
          </a:prstGeom>
        </p:spPr>
      </p:pic>
      <p:sp>
        <p:nvSpPr>
          <p:cNvPr id="3" name="TextBox 2"/>
          <p:cNvSpPr txBox="1"/>
          <p:nvPr/>
        </p:nvSpPr>
        <p:spPr>
          <a:xfrm>
            <a:off x="228600" y="5679531"/>
            <a:ext cx="83058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rPr>
              <a:t>*Weighting of intermediate answers can vary depending on the question and options. </a:t>
            </a:r>
          </a:p>
        </p:txBody>
      </p:sp>
    </p:spTree>
    <p:extLst>
      <p:ext uri="{BB962C8B-B14F-4D97-AF65-F5344CB8AC3E}">
        <p14:creationId xmlns:p14="http://schemas.microsoft.com/office/powerpoint/2010/main" val="3103788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1371600"/>
          </a:xfrm>
        </p:spPr>
        <p:txBody>
          <a:bodyPr/>
          <a:lstStyle/>
          <a:p>
            <a:r>
              <a:rPr lang="en-US" sz="2800" dirty="0"/>
              <a:t/>
            </a:r>
            <a:br>
              <a:rPr lang="en-US" sz="2800" dirty="0"/>
            </a:br>
            <a:r>
              <a:rPr lang="en-US" sz="2800" dirty="0"/>
              <a:t>How IMPACT Study was Developed, Conducted and Analyzed</a:t>
            </a:r>
          </a:p>
        </p:txBody>
      </p:sp>
      <p:pic>
        <p:nvPicPr>
          <p:cNvPr id="4" name="Content Placeholder 3"/>
          <p:cNvPicPr>
            <a:picLocks noGrp="1" noChangeAspect="1"/>
          </p:cNvPicPr>
          <p:nvPr>
            <p:ph idx="1"/>
          </p:nvPr>
        </p:nvPicPr>
        <p:blipFill>
          <a:blip r:embed="rId3"/>
          <a:stretch>
            <a:fillRect/>
          </a:stretch>
        </p:blipFill>
        <p:spPr>
          <a:xfrm>
            <a:off x="152400" y="2057400"/>
            <a:ext cx="8610600" cy="3124200"/>
          </a:xfrm>
          <a:prstGeom prst="rect">
            <a:avLst/>
          </a:prstGeom>
        </p:spPr>
      </p:pic>
    </p:spTree>
    <p:extLst>
      <p:ext uri="{BB962C8B-B14F-4D97-AF65-F5344CB8AC3E}">
        <p14:creationId xmlns:p14="http://schemas.microsoft.com/office/powerpoint/2010/main" val="3252456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931" y="152400"/>
            <a:ext cx="8839200" cy="838200"/>
          </a:xfrm>
        </p:spPr>
        <p:txBody>
          <a:bodyPr/>
          <a:lstStyle/>
          <a:p>
            <a:r>
              <a:rPr lang="en-US" sz="3200" dirty="0"/>
              <a:t>IMPACT Study Finding</a:t>
            </a:r>
          </a:p>
        </p:txBody>
      </p:sp>
      <p:pic>
        <p:nvPicPr>
          <p:cNvPr id="2" name="Content Placeholder 1"/>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8931" y="1371600"/>
            <a:ext cx="8610600" cy="2743199"/>
          </a:xfrm>
          <a:prstGeom prst="rect">
            <a:avLst/>
          </a:prstGeom>
        </p:spPr>
      </p:pic>
      <p:sp>
        <p:nvSpPr>
          <p:cNvPr id="5" name="TextBox 4"/>
          <p:cNvSpPr txBox="1"/>
          <p:nvPr/>
        </p:nvSpPr>
        <p:spPr>
          <a:xfrm>
            <a:off x="685800" y="4876800"/>
            <a:ext cx="8152103"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Corrosion management practices vary significantly based on the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type of industry, geography, and organizational culture.   </a:t>
            </a:r>
          </a:p>
        </p:txBody>
      </p:sp>
    </p:spTree>
    <p:extLst>
      <p:ext uri="{BB962C8B-B14F-4D97-AF65-F5344CB8AC3E}">
        <p14:creationId xmlns:p14="http://schemas.microsoft.com/office/powerpoint/2010/main" val="394968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10600" cy="841248"/>
          </a:xfrm>
        </p:spPr>
        <p:txBody>
          <a:bodyPr/>
          <a:lstStyle/>
          <a:p>
            <a:r>
              <a:rPr lang="en-US" dirty="0"/>
              <a:t>Oil and Gas Industry</a:t>
            </a:r>
            <a:br>
              <a:rPr lang="en-US" dirty="0"/>
            </a:br>
            <a:r>
              <a:rPr lang="en-US" dirty="0"/>
              <a:t>Benchmarking of IOCs and NOCs</a:t>
            </a:r>
          </a:p>
        </p:txBody>
      </p:sp>
      <p:graphicFrame>
        <p:nvGraphicFramePr>
          <p:cNvPr id="3" name="Chart 2"/>
          <p:cNvGraphicFramePr>
            <a:graphicFrameLocks/>
          </p:cNvGraphicFramePr>
          <p:nvPr>
            <p:extLst/>
          </p:nvPr>
        </p:nvGraphicFramePr>
        <p:xfrm>
          <a:off x="381000" y="1295400"/>
          <a:ext cx="8382000" cy="468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6430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Pipeline Industry</a:t>
            </a:r>
          </a:p>
        </p:txBody>
      </p:sp>
      <p:graphicFrame>
        <p:nvGraphicFramePr>
          <p:cNvPr id="3" name="Chart 2"/>
          <p:cNvGraphicFramePr>
            <a:graphicFrameLocks/>
          </p:cNvGraphicFramePr>
          <p:nvPr>
            <p:extLst/>
          </p:nvPr>
        </p:nvGraphicFramePr>
        <p:xfrm>
          <a:off x="91440" y="1447800"/>
          <a:ext cx="896112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7337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Drinking and Waste Water Industry</a:t>
            </a:r>
            <a:r>
              <a:rPr lang="en-US" sz="3200" dirty="0"/>
              <a:t/>
            </a:r>
            <a:br>
              <a:rPr lang="en-US" sz="3200" dirty="0"/>
            </a:br>
            <a:endParaRPr lang="en-US" sz="3200" dirty="0"/>
          </a:p>
        </p:txBody>
      </p:sp>
      <p:sp>
        <p:nvSpPr>
          <p:cNvPr id="3" name="Content Placeholder 2"/>
          <p:cNvSpPr>
            <a:spLocks noGrp="1"/>
          </p:cNvSpPr>
          <p:nvPr>
            <p:ph idx="1"/>
          </p:nvPr>
        </p:nvSpPr>
        <p:spPr>
          <a:xfrm>
            <a:off x="152400" y="1524000"/>
            <a:ext cx="8610600" cy="4419600"/>
          </a:xfrm>
        </p:spPr>
        <p:txBody>
          <a:bodyPr>
            <a:normAutofit/>
          </a:bodyPr>
          <a:lstStyle/>
          <a:p>
            <a:pPr marL="0" indent="0">
              <a:buNone/>
            </a:pPr>
            <a:r>
              <a:rPr lang="en-US" dirty="0"/>
              <a:t> </a:t>
            </a:r>
          </a:p>
          <a:p>
            <a:pPr marL="0" indent="0">
              <a:buNone/>
            </a:pPr>
            <a:endParaRPr lang="en-US" dirty="0"/>
          </a:p>
        </p:txBody>
      </p:sp>
      <p:pic>
        <p:nvPicPr>
          <p:cNvPr id="2" name="Picture 1"/>
          <p:cNvPicPr>
            <a:picLocks noChangeAspect="1"/>
          </p:cNvPicPr>
          <p:nvPr/>
        </p:nvPicPr>
        <p:blipFill>
          <a:blip r:embed="rId3"/>
          <a:stretch>
            <a:fillRect/>
          </a:stretch>
        </p:blipFill>
        <p:spPr>
          <a:xfrm>
            <a:off x="304801" y="1524000"/>
            <a:ext cx="2971799" cy="2655945"/>
          </a:xfrm>
          <a:prstGeom prst="rect">
            <a:avLst/>
          </a:prstGeom>
        </p:spPr>
      </p:pic>
      <p:sp>
        <p:nvSpPr>
          <p:cNvPr id="5" name="TextBox 4"/>
          <p:cNvSpPr txBox="1"/>
          <p:nvPr/>
        </p:nvSpPr>
        <p:spPr>
          <a:xfrm>
            <a:off x="4419600" y="1600200"/>
            <a:ext cx="4267200" cy="42473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Much of the world’s drinking water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infrastructure, with millions of miles of pipe, is nearing the end of its useful life.  Nearly 170,000 public drinking water systems are located across the U.S. and there are estimated 240,000 water main breaks per year, most of which are caused by corrosion.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One finding of the study comparing Australian and U.S. potable water systems suggests that on average, this industry has limited corrosion management policies, with the U.S. having better policies in place but needs implementation improvement.</a:t>
            </a:r>
          </a:p>
        </p:txBody>
      </p:sp>
    </p:spTree>
    <p:extLst>
      <p:ext uri="{BB962C8B-B14F-4D97-AF65-F5344CB8AC3E}">
        <p14:creationId xmlns:p14="http://schemas.microsoft.com/office/powerpoint/2010/main" val="2712201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Department of Defense</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62600" y="1676400"/>
            <a:ext cx="3223685" cy="4343400"/>
          </a:xfrm>
        </p:spPr>
      </p:pic>
      <p:sp>
        <p:nvSpPr>
          <p:cNvPr id="5" name="TextBox 4"/>
          <p:cNvSpPr txBox="1"/>
          <p:nvPr/>
        </p:nvSpPr>
        <p:spPr>
          <a:xfrm>
            <a:off x="228600" y="1981200"/>
            <a:ext cx="5334000" cy="147732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2002 DoD estimated cost of corrosion US $20 billion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Corrosion Policy and Oversight Office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rPr>
              <a:t>ROI results of 16:1</a:t>
            </a:r>
          </a:p>
        </p:txBody>
      </p:sp>
    </p:spTree>
    <p:extLst>
      <p:ext uri="{BB962C8B-B14F-4D97-AF65-F5344CB8AC3E}">
        <p14:creationId xmlns:p14="http://schemas.microsoft.com/office/powerpoint/2010/main" val="3565413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39200" cy="990600"/>
          </a:xfrm>
        </p:spPr>
        <p:txBody>
          <a:bodyPr/>
          <a:lstStyle/>
          <a:p>
            <a:r>
              <a:rPr lang="en-US" sz="3200" dirty="0"/>
              <a:t>Corrosion Management Financial Tools</a:t>
            </a:r>
          </a:p>
        </p:txBody>
      </p:sp>
      <p:sp>
        <p:nvSpPr>
          <p:cNvPr id="3" name="Content Placeholder 2"/>
          <p:cNvSpPr>
            <a:spLocks noGrp="1"/>
          </p:cNvSpPr>
          <p:nvPr>
            <p:ph idx="1"/>
          </p:nvPr>
        </p:nvSpPr>
        <p:spPr>
          <a:xfrm>
            <a:off x="152400" y="1447800"/>
            <a:ext cx="8610600" cy="4419600"/>
          </a:xfrm>
        </p:spPr>
        <p:txBody>
          <a:bodyPr>
            <a:normAutofit lnSpcReduction="10000"/>
          </a:bodyPr>
          <a:lstStyle/>
          <a:p>
            <a:pPr lvl="0"/>
            <a:r>
              <a:rPr lang="en-US" dirty="0"/>
              <a:t>Cost-adding methodology</a:t>
            </a:r>
          </a:p>
          <a:p>
            <a:pPr lvl="1"/>
            <a:r>
              <a:rPr lang="en-US" dirty="0"/>
              <a:t>Developed by U. S. Department of Defense </a:t>
            </a:r>
          </a:p>
          <a:p>
            <a:pPr lvl="0"/>
            <a:r>
              <a:rPr lang="en-US" dirty="0"/>
              <a:t>Life-cycle costing</a:t>
            </a:r>
          </a:p>
          <a:p>
            <a:pPr lvl="1"/>
            <a:r>
              <a:rPr lang="en-US" dirty="0"/>
              <a:t>Widely used with several methods discussed including Bayesian Network approach</a:t>
            </a:r>
          </a:p>
          <a:p>
            <a:pPr lvl="0"/>
            <a:r>
              <a:rPr lang="en-US" dirty="0"/>
              <a:t>Return on investment</a:t>
            </a:r>
          </a:p>
          <a:p>
            <a:pPr lvl="1"/>
            <a:r>
              <a:rPr lang="en-US" dirty="0"/>
              <a:t>Primarily a performance measure </a:t>
            </a:r>
          </a:p>
          <a:p>
            <a:pPr lvl="0"/>
            <a:r>
              <a:rPr lang="en-US" dirty="0"/>
              <a:t>Constraint and maintenance optimization</a:t>
            </a:r>
          </a:p>
          <a:p>
            <a:pPr lvl="1"/>
            <a:r>
              <a:rPr lang="en-US" dirty="0"/>
              <a:t>Case studies demonstrating this tool</a:t>
            </a:r>
          </a:p>
          <a:p>
            <a:pPr lvl="1"/>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7848600" y="1434353"/>
            <a:ext cx="914400" cy="1981199"/>
          </a:xfrm>
          <a:prstGeom prst="rect">
            <a:avLst/>
          </a:prstGeom>
        </p:spPr>
      </p:pic>
    </p:spTree>
    <p:extLst>
      <p:ext uri="{BB962C8B-B14F-4D97-AF65-F5344CB8AC3E}">
        <p14:creationId xmlns:p14="http://schemas.microsoft.com/office/powerpoint/2010/main" val="3688575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990600"/>
          </a:xfrm>
        </p:spPr>
        <p:txBody>
          <a:bodyPr/>
          <a:lstStyle/>
          <a:p>
            <a:r>
              <a:rPr lang="en-US" sz="3200" dirty="0"/>
              <a:t>Education and Training</a:t>
            </a:r>
          </a:p>
        </p:txBody>
      </p:sp>
      <p:pic>
        <p:nvPicPr>
          <p:cNvPr id="4" name="Content Placeholder 3"/>
          <p:cNvPicPr>
            <a:picLocks noGrp="1" noChangeAspect="1"/>
          </p:cNvPicPr>
          <p:nvPr>
            <p:ph idx="1"/>
          </p:nvPr>
        </p:nvPicPr>
        <p:blipFill>
          <a:blip r:embed="rId3"/>
          <a:stretch>
            <a:fillRect/>
          </a:stretch>
        </p:blipFill>
        <p:spPr>
          <a:xfrm>
            <a:off x="685800" y="3581400"/>
            <a:ext cx="7504762" cy="2362200"/>
          </a:xfrm>
          <a:prstGeom prst="rect">
            <a:avLst/>
          </a:prstGeom>
        </p:spPr>
      </p:pic>
      <p:sp>
        <p:nvSpPr>
          <p:cNvPr id="5" name="TextBox 4"/>
          <p:cNvSpPr txBox="1"/>
          <p:nvPr/>
        </p:nvSpPr>
        <p:spPr>
          <a:xfrm>
            <a:off x="762000" y="1676400"/>
            <a:ext cx="7740581" cy="163121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Education and training courses are heavily focused on procedures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working practices with essentially no content geared for the upper levels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of policy, strategy and objectives.  Education and training will play an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important role in the integration of corrosion management into an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organization’s management system.</a:t>
            </a:r>
          </a:p>
        </p:txBody>
      </p:sp>
    </p:spTree>
    <p:extLst>
      <p:ext uri="{BB962C8B-B14F-4D97-AF65-F5344CB8AC3E}">
        <p14:creationId xmlns:p14="http://schemas.microsoft.com/office/powerpoint/2010/main" val="194335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3999" cy="7065817"/>
          </a:xfrm>
          <a:prstGeom prst="rect">
            <a:avLst/>
          </a:prstGeom>
        </p:spPr>
      </p:pic>
      <p:sp>
        <p:nvSpPr>
          <p:cNvPr id="5" name="Title 3"/>
          <p:cNvSpPr txBox="1">
            <a:spLocks/>
          </p:cNvSpPr>
          <p:nvPr/>
        </p:nvSpPr>
        <p:spPr>
          <a:xfrm>
            <a:off x="381000" y="76200"/>
            <a:ext cx="8610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itchFamily="34" charset="0"/>
                <a:cs typeface="Arial" pitchFamily="34" charset="0"/>
              </a:rPr>
              <a:t>Serving Members Worldwide</a:t>
            </a:r>
          </a:p>
        </p:txBody>
      </p:sp>
      <p:pic>
        <p:nvPicPr>
          <p:cNvPr id="6" name="Picture 2" descr="C:\Users\areich\AppData\Local\Microsoft\Windows\Temporary Internet Files\Content.Outlook\2GPLQ6V3\NACE_locations_Map_Nov15-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064028"/>
            <a:ext cx="8732463"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570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1143000"/>
          </a:xfrm>
        </p:spPr>
        <p:txBody>
          <a:bodyPr/>
          <a:lstStyle/>
          <a:p>
            <a:r>
              <a:rPr lang="en-US" dirty="0"/>
              <a:t>Corrosion Management Strategy Pyramid</a:t>
            </a:r>
          </a:p>
        </p:txBody>
      </p:sp>
      <p:graphicFrame>
        <p:nvGraphicFramePr>
          <p:cNvPr id="4" name="Content Placeholder 3"/>
          <p:cNvGraphicFramePr>
            <a:graphicFrameLocks noGrp="1"/>
          </p:cNvGraphicFramePr>
          <p:nvPr>
            <p:ph idx="1"/>
            <p:extLst/>
          </p:nvPr>
        </p:nvGraphicFramePr>
        <p:xfrm>
          <a:off x="228600" y="1447800"/>
          <a:ext cx="8458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6825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200" cy="1143000"/>
          </a:xfrm>
        </p:spPr>
        <p:txBody>
          <a:bodyPr/>
          <a:lstStyle/>
          <a:p>
            <a:r>
              <a:rPr lang="en-US" dirty="0"/>
              <a:t>Strategies for Successful</a:t>
            </a:r>
            <a:br>
              <a:rPr lang="en-US" dirty="0"/>
            </a:br>
            <a:r>
              <a:rPr lang="en-US" dirty="0"/>
              <a:t>Corrosion Management</a:t>
            </a:r>
            <a:br>
              <a:rPr lang="en-US" dirty="0"/>
            </a:br>
            <a:endParaRPr lang="en-US" dirty="0"/>
          </a:p>
        </p:txBody>
      </p:sp>
      <p:sp>
        <p:nvSpPr>
          <p:cNvPr id="3" name="Content Placeholder 2"/>
          <p:cNvSpPr>
            <a:spLocks noGrp="1"/>
          </p:cNvSpPr>
          <p:nvPr>
            <p:ph idx="1"/>
          </p:nvPr>
        </p:nvSpPr>
        <p:spPr>
          <a:xfrm>
            <a:off x="259080" y="1676400"/>
            <a:ext cx="8610600" cy="4419600"/>
          </a:xfrm>
        </p:spPr>
        <p:txBody>
          <a:bodyPr>
            <a:normAutofit fontScale="85000" lnSpcReduction="20000"/>
          </a:bodyPr>
          <a:lstStyle/>
          <a:p>
            <a:r>
              <a:rPr lang="en-US" sz="2800" dirty="0"/>
              <a:t>Requires more than technology</a:t>
            </a:r>
          </a:p>
          <a:p>
            <a:pPr marL="0" indent="0">
              <a:buNone/>
            </a:pPr>
            <a:endParaRPr lang="en-US" sz="2800" dirty="0"/>
          </a:p>
          <a:p>
            <a:r>
              <a:rPr lang="en-US" sz="2800" dirty="0"/>
              <a:t>Integration of corrosion decisions and practices</a:t>
            </a:r>
          </a:p>
          <a:p>
            <a:pPr marL="0" indent="0">
              <a:buNone/>
            </a:pPr>
            <a:r>
              <a:rPr lang="en-US" sz="2800" dirty="0"/>
              <a:t>    within an organizational management system</a:t>
            </a:r>
          </a:p>
          <a:p>
            <a:pPr marL="0" indent="0">
              <a:buNone/>
            </a:pPr>
            <a:endParaRPr lang="en-US" sz="2800" dirty="0"/>
          </a:p>
          <a:p>
            <a:r>
              <a:rPr lang="en-US" sz="2800" dirty="0"/>
              <a:t>Corrosion practices need to be translated into the</a:t>
            </a:r>
          </a:p>
          <a:p>
            <a:pPr marL="0" indent="0">
              <a:buNone/>
            </a:pPr>
            <a:r>
              <a:rPr lang="en-US" sz="2800" dirty="0"/>
              <a:t>    language of the broader organization   </a:t>
            </a:r>
          </a:p>
          <a:p>
            <a:pPr marL="0" indent="0">
              <a:buNone/>
            </a:pPr>
            <a:endParaRPr lang="en-US" b="0" dirty="0"/>
          </a:p>
          <a:p>
            <a:pPr marL="0" indent="0">
              <a:buNone/>
            </a:pPr>
            <a:endParaRPr lang="en-US" dirty="0"/>
          </a:p>
          <a:p>
            <a:pPr marL="0" indent="0">
              <a:buNone/>
            </a:pPr>
            <a:endParaRPr lang="en-US" dirty="0"/>
          </a:p>
          <a:p>
            <a:pPr marL="0" indent="0" algn="ctr">
              <a:buNone/>
            </a:pPr>
            <a:r>
              <a:rPr lang="en-US" dirty="0"/>
              <a:t>		</a:t>
            </a:r>
            <a:endParaRPr lang="en-US" sz="4800" dirty="0"/>
          </a:p>
        </p:txBody>
      </p:sp>
    </p:spTree>
    <p:extLst>
      <p:ext uri="{BB962C8B-B14F-4D97-AF65-F5344CB8AC3E}">
        <p14:creationId xmlns:p14="http://schemas.microsoft.com/office/powerpoint/2010/main" val="2018752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1219200"/>
          </a:xfrm>
        </p:spPr>
        <p:txBody>
          <a:bodyPr/>
          <a:lstStyle/>
          <a:p>
            <a:r>
              <a:rPr lang="en-US" dirty="0"/>
              <a:t>Buy-in of a Corrosion </a:t>
            </a:r>
            <a:br>
              <a:rPr lang="en-US" dirty="0"/>
            </a:br>
            <a:r>
              <a:rPr lang="en-US" dirty="0"/>
              <a:t>Management System</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2400" y="1752601"/>
            <a:ext cx="8610600" cy="2895600"/>
          </a:xfrm>
          <a:prstGeom prst="rect">
            <a:avLst/>
          </a:prstGeom>
        </p:spPr>
      </p:pic>
    </p:spTree>
    <p:extLst>
      <p:ext uri="{BB962C8B-B14F-4D97-AF65-F5344CB8AC3E}">
        <p14:creationId xmlns:p14="http://schemas.microsoft.com/office/powerpoint/2010/main" val="2026831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What’s Next</a:t>
            </a:r>
          </a:p>
        </p:txBody>
      </p:sp>
      <p:sp>
        <p:nvSpPr>
          <p:cNvPr id="3" name="Content Placeholder 2"/>
          <p:cNvSpPr>
            <a:spLocks noGrp="1"/>
          </p:cNvSpPr>
          <p:nvPr>
            <p:ph idx="1"/>
          </p:nvPr>
        </p:nvSpPr>
        <p:spPr/>
        <p:txBody>
          <a:bodyPr/>
          <a:lstStyle/>
          <a:p>
            <a:pPr marL="0" indent="0">
              <a:buNone/>
            </a:pPr>
            <a:r>
              <a:rPr lang="en-US" dirty="0"/>
              <a:t>What’s New:</a:t>
            </a:r>
          </a:p>
          <a:p>
            <a:r>
              <a:rPr lang="en-US" dirty="0"/>
              <a:t>Continuous new information being gathered utilizing the original survey format</a:t>
            </a:r>
          </a:p>
          <a:p>
            <a:r>
              <a:rPr lang="en-US" dirty="0"/>
              <a:t>Webinars</a:t>
            </a:r>
          </a:p>
          <a:p>
            <a:r>
              <a:rPr lang="en-US" dirty="0"/>
              <a:t>Video</a:t>
            </a:r>
          </a:p>
          <a:p>
            <a:r>
              <a:rPr lang="en-US" dirty="0"/>
              <a:t>Door Opener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81854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1295400"/>
          </a:xfrm>
        </p:spPr>
        <p:txBody>
          <a:bodyPr/>
          <a:lstStyle/>
          <a:p>
            <a:r>
              <a:rPr lang="en-US" dirty="0"/>
              <a:t>Since IMPACT Launch</a:t>
            </a:r>
            <a:br>
              <a:rPr lang="en-US" dirty="0"/>
            </a:br>
            <a:r>
              <a:rPr lang="en-US" dirty="0"/>
              <a:t>March 2016</a:t>
            </a:r>
          </a:p>
        </p:txBody>
      </p:sp>
      <p:sp>
        <p:nvSpPr>
          <p:cNvPr id="3" name="Content Placeholder 2"/>
          <p:cNvSpPr>
            <a:spLocks noGrp="1"/>
          </p:cNvSpPr>
          <p:nvPr>
            <p:ph idx="1"/>
          </p:nvPr>
        </p:nvSpPr>
        <p:spPr>
          <a:xfrm>
            <a:off x="152400" y="1447800"/>
            <a:ext cx="8610600" cy="4648200"/>
          </a:xfrm>
        </p:spPr>
        <p:txBody>
          <a:bodyPr>
            <a:normAutofit fontScale="25000" lnSpcReduction="20000"/>
          </a:bodyPr>
          <a:lstStyle/>
          <a:p>
            <a:r>
              <a:rPr lang="en-US" sz="12000" dirty="0"/>
              <a:t>Magazine articles, webinars, university presentations</a:t>
            </a:r>
          </a:p>
          <a:p>
            <a:r>
              <a:rPr lang="en-US" sz="12000" dirty="0"/>
              <a:t>Over 50 presentations have been made around the world sharing study results</a:t>
            </a:r>
          </a:p>
          <a:p>
            <a:r>
              <a:rPr lang="en-US" sz="12000" dirty="0"/>
              <a:t>Presentations to other technical societies, governments and asset owner companies in more than 12 countries</a:t>
            </a:r>
          </a:p>
          <a:p>
            <a:r>
              <a:rPr lang="en-US" sz="12000" dirty="0"/>
              <a:t>Specific IMPACT study launched for India</a:t>
            </a:r>
            <a:endParaRPr lang="en-US" dirty="0"/>
          </a:p>
          <a:p>
            <a:pPr marL="0" indent="0">
              <a:buNone/>
            </a:pPr>
            <a:endParaRPr lang="en-US" dirty="0"/>
          </a:p>
          <a:p>
            <a:pPr marL="0" indent="0">
              <a:buNone/>
            </a:pPr>
            <a:r>
              <a:rPr lang="en-US" dirty="0"/>
              <a:t>		</a:t>
            </a:r>
            <a:endParaRPr lang="en-US" sz="4400" dirty="0"/>
          </a:p>
        </p:txBody>
      </p:sp>
    </p:spTree>
    <p:extLst>
      <p:ext uri="{BB962C8B-B14F-4D97-AF65-F5344CB8AC3E}">
        <p14:creationId xmlns:p14="http://schemas.microsoft.com/office/powerpoint/2010/main" val="3072870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India Specific IMPACT Study</a:t>
            </a:r>
          </a:p>
        </p:txBody>
      </p:sp>
      <p:sp>
        <p:nvSpPr>
          <p:cNvPr id="3" name="Content Placeholder 2"/>
          <p:cNvSpPr>
            <a:spLocks noGrp="1"/>
          </p:cNvSpPr>
          <p:nvPr>
            <p:ph idx="1"/>
          </p:nvPr>
        </p:nvSpPr>
        <p:spPr/>
        <p:txBody>
          <a:bodyPr>
            <a:normAutofit/>
          </a:bodyPr>
          <a:lstStyle/>
          <a:p>
            <a:r>
              <a:rPr lang="en-US" dirty="0"/>
              <a:t>Supported by the Indian government with multi-industry support</a:t>
            </a:r>
          </a:p>
          <a:p>
            <a:r>
              <a:rPr lang="en-US" dirty="0"/>
              <a:t>Goal is to have over 3000 survey participants </a:t>
            </a:r>
          </a:p>
          <a:p>
            <a:r>
              <a:rPr lang="en-US" dirty="0"/>
              <a:t>Study partners: FICCI, PaintIndia; Minister of Agriculture; Fertilizer Association of India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52023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Study Opportunities</a:t>
            </a:r>
          </a:p>
        </p:txBody>
      </p:sp>
      <p:sp>
        <p:nvSpPr>
          <p:cNvPr id="3" name="Content Placeholder 2"/>
          <p:cNvSpPr>
            <a:spLocks noGrp="1"/>
          </p:cNvSpPr>
          <p:nvPr>
            <p:ph idx="1"/>
          </p:nvPr>
        </p:nvSpPr>
        <p:spPr/>
        <p:txBody>
          <a:bodyPr>
            <a:normAutofit/>
          </a:bodyPr>
          <a:lstStyle/>
          <a:p>
            <a:r>
              <a:rPr lang="en-US" dirty="0"/>
              <a:t>Canada: Presentations with NEB and CEPA as well as major asset owners</a:t>
            </a:r>
          </a:p>
          <a:p>
            <a:r>
              <a:rPr lang="en-US" dirty="0"/>
              <a:t>Mexico: Major energy industry companies to participate in focus group sessions for benchmarking internal corrosion management programs</a:t>
            </a:r>
          </a:p>
          <a:p>
            <a:r>
              <a:rPr lang="en-US" dirty="0"/>
              <a:t>German university students participated in webinar </a:t>
            </a:r>
          </a:p>
          <a:p>
            <a:endParaRPr lang="en-US" dirty="0"/>
          </a:p>
        </p:txBody>
      </p:sp>
    </p:spTree>
    <p:extLst>
      <p:ext uri="{BB962C8B-B14F-4D97-AF65-F5344CB8AC3E}">
        <p14:creationId xmlns:p14="http://schemas.microsoft.com/office/powerpoint/2010/main" val="65244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 What’s Next</a:t>
            </a:r>
          </a:p>
        </p:txBody>
      </p:sp>
      <p:sp>
        <p:nvSpPr>
          <p:cNvPr id="3" name="Content Placeholder 2"/>
          <p:cNvSpPr>
            <a:spLocks noGrp="1"/>
          </p:cNvSpPr>
          <p:nvPr>
            <p:ph idx="1"/>
          </p:nvPr>
        </p:nvSpPr>
        <p:spPr/>
        <p:txBody>
          <a:bodyPr>
            <a:normAutofit lnSpcReduction="10000"/>
          </a:bodyPr>
          <a:lstStyle/>
          <a:p>
            <a:pPr marL="0" indent="0">
              <a:buNone/>
            </a:pPr>
            <a:r>
              <a:rPr lang="en-US" dirty="0"/>
              <a:t>What’s Next:</a:t>
            </a:r>
          </a:p>
          <a:p>
            <a:pPr marL="0" indent="0">
              <a:buNone/>
            </a:pPr>
            <a:r>
              <a:rPr lang="en-US" dirty="0"/>
              <a:t>If you had a tool that would allow you to:</a:t>
            </a:r>
          </a:p>
          <a:p>
            <a:r>
              <a:rPr lang="en-US" dirty="0"/>
              <a:t>Measure where you currently are with your corrosion management system (CMS)</a:t>
            </a:r>
          </a:p>
          <a:p>
            <a:r>
              <a:rPr lang="en-US" dirty="0"/>
              <a:t>Apply a maturity model that would rank your CMS against your industry peers </a:t>
            </a:r>
          </a:p>
          <a:p>
            <a:r>
              <a:rPr lang="en-US" dirty="0"/>
              <a:t>Utilize a knowledge base of information to help you advance the maturity of your CMS</a:t>
            </a:r>
          </a:p>
          <a:p>
            <a:pPr marL="0" indent="0">
              <a:buNone/>
            </a:pPr>
            <a:r>
              <a:rPr lang="en-US" dirty="0"/>
              <a:t>Would this be a useful tool?</a:t>
            </a:r>
          </a:p>
          <a:p>
            <a:pPr marL="0" indent="0">
              <a:buNone/>
            </a:pPr>
            <a:endParaRPr lang="en-US" dirty="0"/>
          </a:p>
        </p:txBody>
      </p:sp>
    </p:spTree>
    <p:extLst>
      <p:ext uri="{BB962C8B-B14F-4D97-AF65-F5344CB8AC3E}">
        <p14:creationId xmlns:p14="http://schemas.microsoft.com/office/powerpoint/2010/main" val="1212495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Portal</a:t>
            </a:r>
          </a:p>
        </p:txBody>
      </p:sp>
      <p:sp>
        <p:nvSpPr>
          <p:cNvPr id="3" name="Content Placeholder 2"/>
          <p:cNvSpPr>
            <a:spLocks noGrp="1"/>
          </p:cNvSpPr>
          <p:nvPr>
            <p:ph idx="1"/>
          </p:nvPr>
        </p:nvSpPr>
        <p:spPr/>
        <p:txBody>
          <a:bodyPr>
            <a:normAutofit/>
          </a:bodyPr>
          <a:lstStyle/>
          <a:p>
            <a:pPr marL="0" indent="0" algn="just">
              <a:buNone/>
            </a:pPr>
            <a:r>
              <a:rPr lang="en-US" sz="2000" dirty="0"/>
              <a:t>The IMPACT Portal is a set of online asset management tools designed to reduce and mitigate the effects of corrosion to improve asset safety, integrity, lifespan and ROI.  It is based on 3 key elements:</a:t>
            </a:r>
          </a:p>
          <a:p>
            <a:pPr marL="514350" indent="-514350">
              <a:buFont typeface="+mj-lt"/>
              <a:buAutoNum type="arabicPeriod"/>
            </a:pPr>
            <a:r>
              <a:rPr lang="en-US" sz="2000" dirty="0"/>
              <a:t>Corrosion Framework </a:t>
            </a:r>
          </a:p>
          <a:p>
            <a:pPr lvl="1"/>
            <a:r>
              <a:rPr lang="en-US" sz="1600" dirty="0"/>
              <a:t>Industry framework specific to corrosion</a:t>
            </a:r>
          </a:p>
          <a:p>
            <a:pPr marL="514350" indent="-514350">
              <a:buFont typeface="+mj-lt"/>
              <a:buAutoNum type="arabicPeriod"/>
            </a:pPr>
            <a:r>
              <a:rPr lang="en-US" sz="2000" dirty="0"/>
              <a:t>Corrosion Management Maturity Model – CM³</a:t>
            </a:r>
          </a:p>
          <a:p>
            <a:pPr lvl="1"/>
            <a:r>
              <a:rPr lang="en-US" sz="1600" dirty="0"/>
              <a:t>Standardized model by which companies can gauge their level of corrosion asset management</a:t>
            </a:r>
          </a:p>
          <a:p>
            <a:pPr lvl="1"/>
            <a:r>
              <a:rPr lang="en-US" sz="1600" dirty="0"/>
              <a:t>Consists of 5 levels and spans 10 domains </a:t>
            </a:r>
          </a:p>
          <a:p>
            <a:pPr marL="514350" indent="-514350">
              <a:buFont typeface="+mj-lt"/>
              <a:buAutoNum type="arabicPeriod"/>
            </a:pPr>
            <a:r>
              <a:rPr lang="en-US" sz="2000" dirty="0"/>
              <a:t>IMPACT Portal</a:t>
            </a:r>
          </a:p>
          <a:p>
            <a:pPr lvl="1"/>
            <a:r>
              <a:rPr lang="en-US" sz="1600" dirty="0"/>
              <a:t>Online tool that combines all IMPACT portal resources for ease of use</a:t>
            </a:r>
          </a:p>
          <a:p>
            <a:endParaRPr lang="en-US" dirty="0"/>
          </a:p>
        </p:txBody>
      </p:sp>
    </p:spTree>
    <p:extLst>
      <p:ext uri="{BB962C8B-B14F-4D97-AF65-F5344CB8AC3E}">
        <p14:creationId xmlns:p14="http://schemas.microsoft.com/office/powerpoint/2010/main" val="458256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 Background_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04" y="-5542"/>
            <a:ext cx="9144000" cy="6858000"/>
          </a:xfrm>
          <a:prstGeom prst="rect">
            <a:avLst/>
          </a:prstGeom>
          <a:solidFill>
            <a:schemeClr val="bg1"/>
          </a:solidFill>
        </p:spPr>
      </p:pic>
      <p:sp>
        <p:nvSpPr>
          <p:cNvPr id="30" name="Oval 29"/>
          <p:cNvSpPr/>
          <p:nvPr/>
        </p:nvSpPr>
        <p:spPr>
          <a:xfrm>
            <a:off x="3322990" y="2340686"/>
            <a:ext cx="2824976" cy="355352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2" name="Title 1"/>
          <p:cNvSpPr>
            <a:spLocks noGrp="1"/>
          </p:cNvSpPr>
          <p:nvPr>
            <p:ph type="title"/>
          </p:nvPr>
        </p:nvSpPr>
        <p:spPr>
          <a:xfrm>
            <a:off x="628650" y="339393"/>
            <a:ext cx="7886700" cy="1036755"/>
          </a:xfrm>
        </p:spPr>
        <p:txBody>
          <a:bodyPr>
            <a:normAutofit/>
          </a:bodyPr>
          <a:lstStyle/>
          <a:p>
            <a:pPr algn="ctr"/>
            <a:r>
              <a:rPr lang="en-US" dirty="0">
                <a:solidFill>
                  <a:schemeClr val="tx1"/>
                </a:solidFill>
                <a:latin typeface="Arial" charset="0"/>
                <a:ea typeface="Arial" charset="0"/>
                <a:cs typeface="Arial" charset="0"/>
              </a:rPr>
              <a:t>IMPACT Portal Architecture</a:t>
            </a:r>
            <a:endParaRPr lang="en-US" b="1" dirty="0">
              <a:solidFill>
                <a:schemeClr val="tx1"/>
              </a:solidFill>
              <a:latin typeface="Arial" charset="0"/>
              <a:ea typeface="Arial" charset="0"/>
              <a:cs typeface="Arial" charset="0"/>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855" y="3362654"/>
            <a:ext cx="2090250" cy="1314572"/>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9220" y="2428393"/>
            <a:ext cx="1270009" cy="1270009"/>
          </a:xfrm>
          <a:prstGeom prst="rect">
            <a:avLst/>
          </a:prstGeom>
        </p:spPr>
      </p:pic>
      <p:sp>
        <p:nvSpPr>
          <p:cNvPr id="14" name="TextBox 13"/>
          <p:cNvSpPr txBox="1"/>
          <p:nvPr/>
        </p:nvSpPr>
        <p:spPr>
          <a:xfrm>
            <a:off x="3638756" y="3626969"/>
            <a:ext cx="2684458" cy="369332"/>
          </a:xfrm>
          <a:prstGeom prst="rect">
            <a:avLst/>
          </a:prstGeom>
          <a:noFill/>
        </p:spPr>
        <p:txBody>
          <a:bodyPr wrap="square" rtlCol="0">
            <a:spAutoFit/>
          </a:bodyPr>
          <a:lstStyle/>
          <a:p>
            <a:r>
              <a:rPr lang="en-US" dirty="0"/>
              <a:t>Corrosion Framework</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52467" y="4078081"/>
            <a:ext cx="1270009" cy="1270009"/>
          </a:xfrm>
          <a:prstGeom prst="rect">
            <a:avLst/>
          </a:prstGeom>
        </p:spPr>
      </p:pic>
      <p:sp>
        <p:nvSpPr>
          <p:cNvPr id="17" name="TextBox 16"/>
          <p:cNvSpPr txBox="1"/>
          <p:nvPr/>
        </p:nvSpPr>
        <p:spPr>
          <a:xfrm>
            <a:off x="4331488" y="5243540"/>
            <a:ext cx="582211" cy="646331"/>
          </a:xfrm>
          <a:prstGeom prst="rect">
            <a:avLst/>
          </a:prstGeom>
          <a:noFill/>
        </p:spPr>
        <p:txBody>
          <a:bodyPr wrap="none" rtlCol="0">
            <a:spAutoFit/>
          </a:bodyPr>
          <a:lstStyle/>
          <a:p>
            <a:r>
              <a:rPr lang="en-US" dirty="0"/>
              <a:t>CM³</a:t>
            </a:r>
          </a:p>
          <a:p>
            <a:endParaRPr lang="en-US" dirty="0"/>
          </a:p>
        </p:txBody>
      </p:sp>
      <p:sp>
        <p:nvSpPr>
          <p:cNvPr id="19" name="TextBox 18"/>
          <p:cNvSpPr txBox="1"/>
          <p:nvPr/>
        </p:nvSpPr>
        <p:spPr>
          <a:xfrm>
            <a:off x="7233755" y="1590839"/>
            <a:ext cx="1741374" cy="369332"/>
          </a:xfrm>
          <a:prstGeom prst="rect">
            <a:avLst/>
          </a:prstGeom>
          <a:noFill/>
        </p:spPr>
        <p:txBody>
          <a:bodyPr wrap="none" rtlCol="0">
            <a:spAutoFit/>
          </a:bodyPr>
          <a:lstStyle/>
          <a:p>
            <a:r>
              <a:rPr lang="en-US" dirty="0"/>
              <a:t>Resource Library</a:t>
            </a:r>
          </a:p>
        </p:txBody>
      </p:sp>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50005" y="2056688"/>
            <a:ext cx="514860" cy="714201"/>
          </a:xfrm>
          <a:prstGeom prst="rect">
            <a:avLst/>
          </a:prstGeom>
        </p:spPr>
      </p:pic>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58338" y="5103823"/>
            <a:ext cx="510244" cy="707798"/>
          </a:xfrm>
          <a:prstGeom prst="rect">
            <a:avLst/>
          </a:prstGeom>
        </p:spPr>
      </p:pic>
      <p:sp>
        <p:nvSpPr>
          <p:cNvPr id="31" name="TextBox 30"/>
          <p:cNvSpPr txBox="1"/>
          <p:nvPr/>
        </p:nvSpPr>
        <p:spPr>
          <a:xfrm>
            <a:off x="6453015" y="4466683"/>
            <a:ext cx="1008269" cy="523220"/>
          </a:xfrm>
          <a:prstGeom prst="rect">
            <a:avLst/>
          </a:prstGeom>
          <a:solidFill>
            <a:schemeClr val="bg1"/>
          </a:solidFill>
          <a:ln>
            <a:solidFill>
              <a:schemeClr val="tx1"/>
            </a:solidFill>
          </a:ln>
        </p:spPr>
        <p:txBody>
          <a:bodyPr wrap="square" rtlCol="0">
            <a:spAutoFit/>
          </a:bodyPr>
          <a:lstStyle/>
          <a:p>
            <a:r>
              <a:rPr lang="en-US" sz="1400" dirty="0"/>
              <a:t>Interface</a:t>
            </a:r>
          </a:p>
          <a:p>
            <a:r>
              <a:rPr lang="en-US" sz="1400" dirty="0"/>
              <a:t>(MosaiQ)</a:t>
            </a:r>
          </a:p>
        </p:txBody>
      </p:sp>
      <p:pic>
        <p:nvPicPr>
          <p:cNvPr id="35" name="Picture 3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88656" y="4025910"/>
            <a:ext cx="718720" cy="718720"/>
          </a:xfrm>
          <a:prstGeom prst="rect">
            <a:avLst/>
          </a:prstGeom>
        </p:spPr>
      </p:pic>
      <p:pic>
        <p:nvPicPr>
          <p:cNvPr id="36" name="Picture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4120" y="3021302"/>
            <a:ext cx="761230" cy="761230"/>
          </a:xfrm>
          <a:prstGeom prst="rect">
            <a:avLst/>
          </a:prstGeom>
        </p:spPr>
      </p:pic>
      <p:sp>
        <p:nvSpPr>
          <p:cNvPr id="38" name="TextBox 37"/>
          <p:cNvSpPr txBox="1"/>
          <p:nvPr/>
        </p:nvSpPr>
        <p:spPr>
          <a:xfrm>
            <a:off x="7777673" y="2771604"/>
            <a:ext cx="1469427" cy="276999"/>
          </a:xfrm>
          <a:prstGeom prst="rect">
            <a:avLst/>
          </a:prstGeom>
          <a:noFill/>
        </p:spPr>
        <p:txBody>
          <a:bodyPr wrap="square" rtlCol="0">
            <a:spAutoFit/>
          </a:bodyPr>
          <a:lstStyle/>
          <a:p>
            <a:r>
              <a:rPr lang="en-US" sz="1200" dirty="0"/>
              <a:t>APQC content</a:t>
            </a:r>
          </a:p>
        </p:txBody>
      </p:sp>
      <p:sp>
        <p:nvSpPr>
          <p:cNvPr id="40" name="TextBox 39"/>
          <p:cNvSpPr txBox="1"/>
          <p:nvPr/>
        </p:nvSpPr>
        <p:spPr>
          <a:xfrm>
            <a:off x="7799841" y="3714101"/>
            <a:ext cx="1469427" cy="276999"/>
          </a:xfrm>
          <a:prstGeom prst="rect">
            <a:avLst/>
          </a:prstGeom>
          <a:noFill/>
        </p:spPr>
        <p:txBody>
          <a:bodyPr wrap="square" rtlCol="0">
            <a:spAutoFit/>
          </a:bodyPr>
          <a:lstStyle/>
          <a:p>
            <a:r>
              <a:rPr lang="en-US" sz="1200" dirty="0"/>
              <a:t>NACE content</a:t>
            </a:r>
          </a:p>
        </p:txBody>
      </p:sp>
      <p:sp>
        <p:nvSpPr>
          <p:cNvPr id="42" name="TextBox 41"/>
          <p:cNvSpPr txBox="1"/>
          <p:nvPr/>
        </p:nvSpPr>
        <p:spPr>
          <a:xfrm>
            <a:off x="7799841" y="4725542"/>
            <a:ext cx="1469427" cy="276999"/>
          </a:xfrm>
          <a:prstGeom prst="rect">
            <a:avLst/>
          </a:prstGeom>
          <a:noFill/>
        </p:spPr>
        <p:txBody>
          <a:bodyPr wrap="square" rtlCol="0">
            <a:spAutoFit/>
          </a:bodyPr>
          <a:lstStyle/>
          <a:p>
            <a:r>
              <a:rPr lang="en-US" sz="1200" dirty="0"/>
              <a:t>3</a:t>
            </a:r>
            <a:r>
              <a:rPr lang="en-US" sz="1200" baseline="30000" dirty="0"/>
              <a:t>rd</a:t>
            </a:r>
            <a:r>
              <a:rPr lang="en-US" sz="1200" dirty="0"/>
              <a:t> party web site</a:t>
            </a:r>
          </a:p>
        </p:txBody>
      </p:sp>
      <p:sp>
        <p:nvSpPr>
          <p:cNvPr id="43" name="TextBox 42"/>
          <p:cNvSpPr txBox="1"/>
          <p:nvPr/>
        </p:nvSpPr>
        <p:spPr>
          <a:xfrm>
            <a:off x="7799841" y="5804121"/>
            <a:ext cx="1469427" cy="276999"/>
          </a:xfrm>
          <a:prstGeom prst="rect">
            <a:avLst/>
          </a:prstGeom>
          <a:noFill/>
        </p:spPr>
        <p:txBody>
          <a:bodyPr wrap="square" rtlCol="0">
            <a:spAutoFit/>
          </a:bodyPr>
          <a:lstStyle/>
          <a:p>
            <a:r>
              <a:rPr lang="en-US" sz="1200" dirty="0"/>
              <a:t>3</a:t>
            </a:r>
            <a:r>
              <a:rPr lang="en-US" sz="1200" baseline="30000" dirty="0"/>
              <a:t>rd</a:t>
            </a:r>
            <a:r>
              <a:rPr lang="en-US" sz="1200" dirty="0"/>
              <a:t> party content</a:t>
            </a:r>
          </a:p>
        </p:txBody>
      </p:sp>
      <p:sp>
        <p:nvSpPr>
          <p:cNvPr id="50" name="TextBox 49"/>
          <p:cNvSpPr txBox="1"/>
          <p:nvPr/>
        </p:nvSpPr>
        <p:spPr>
          <a:xfrm>
            <a:off x="348059" y="4624984"/>
            <a:ext cx="1751762" cy="369332"/>
          </a:xfrm>
          <a:prstGeom prst="rect">
            <a:avLst/>
          </a:prstGeom>
          <a:noFill/>
        </p:spPr>
        <p:txBody>
          <a:bodyPr wrap="none" rtlCol="0">
            <a:spAutoFit/>
          </a:bodyPr>
          <a:lstStyle/>
          <a:p>
            <a:r>
              <a:rPr lang="en-US" dirty="0"/>
              <a:t>Participant Input</a:t>
            </a:r>
          </a:p>
        </p:txBody>
      </p:sp>
      <p:sp>
        <p:nvSpPr>
          <p:cNvPr id="9" name="Right Arrow 8"/>
          <p:cNvSpPr/>
          <p:nvPr/>
        </p:nvSpPr>
        <p:spPr>
          <a:xfrm>
            <a:off x="2476756" y="4036480"/>
            <a:ext cx="846234" cy="430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ight Arrow 9"/>
          <p:cNvSpPr/>
          <p:nvPr/>
        </p:nvSpPr>
        <p:spPr>
          <a:xfrm flipH="1" flipV="1">
            <a:off x="6173583" y="3982035"/>
            <a:ext cx="1285703" cy="445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302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60" y="-1277"/>
            <a:ext cx="9143999" cy="7065817"/>
          </a:xfrm>
          <a:prstGeom prst="rect">
            <a:avLst/>
          </a:prstGeom>
        </p:spPr>
      </p:pic>
      <p:sp>
        <p:nvSpPr>
          <p:cNvPr id="6" name="Title 1"/>
          <p:cNvSpPr txBox="1">
            <a:spLocks/>
          </p:cNvSpPr>
          <p:nvPr/>
        </p:nvSpPr>
        <p:spPr>
          <a:xfrm>
            <a:off x="8659" y="52756"/>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b="1" dirty="0">
              <a:latin typeface="Arial" pitchFamily="34" charset="0"/>
              <a:cs typeface="Arial" pitchFamily="34" charset="0"/>
            </a:endParaRPr>
          </a:p>
        </p:txBody>
      </p:sp>
      <p:sp>
        <p:nvSpPr>
          <p:cNvPr id="7" name="Rectangle 6"/>
          <p:cNvSpPr/>
          <p:nvPr/>
        </p:nvSpPr>
        <p:spPr>
          <a:xfrm>
            <a:off x="294063" y="1027907"/>
            <a:ext cx="8573192" cy="4524315"/>
          </a:xfrm>
          <a:prstGeom prst="rect">
            <a:avLst/>
          </a:prstGeom>
        </p:spPr>
        <p:txBody>
          <a:bodyPr wrap="square">
            <a:spAutoFit/>
          </a:bodyPr>
          <a:lstStyle/>
          <a:p>
            <a:pPr marL="342900" indent="-342900">
              <a:buFont typeface="Arial" panose="020B0604020202020204" pitchFamily="34" charset="0"/>
              <a:buChar char="•"/>
            </a:pPr>
            <a:r>
              <a:rPr lang="en-US" sz="2400" dirty="0"/>
              <a:t>Launched Volunteer Manager</a:t>
            </a:r>
          </a:p>
          <a:p>
            <a:pPr marL="800100" lvl="1" indent="-342900">
              <a:buFont typeface="Arial" panose="020B0604020202020204" pitchFamily="34" charset="0"/>
              <a:buChar char="•"/>
            </a:pPr>
            <a:r>
              <a:rPr lang="en-US" sz="2400" dirty="0"/>
              <a:t>An online system for NACE members to find and volunteer to serve.  </a:t>
            </a:r>
            <a:r>
              <a:rPr lang="en-US" sz="2400" dirty="0">
                <a:solidFill>
                  <a:srgbClr val="0070C0"/>
                </a:solidFill>
              </a:rPr>
              <a:t>www.volunteer.nace.org</a:t>
            </a:r>
          </a:p>
          <a:p>
            <a:pPr marL="342900" indent="-342900">
              <a:buFont typeface="Arial" panose="020B0604020202020204" pitchFamily="34" charset="0"/>
              <a:buChar char="•"/>
            </a:pPr>
            <a:r>
              <a:rPr lang="en-US" sz="2400" dirty="0"/>
              <a:t>Implemented a member online Forum</a:t>
            </a:r>
          </a:p>
          <a:p>
            <a:pPr marL="800100" lvl="1" indent="-342900">
              <a:buFont typeface="Arial" panose="020B0604020202020204" pitchFamily="34" charset="0"/>
              <a:buChar char="•"/>
            </a:pPr>
            <a:r>
              <a:rPr lang="en-US" sz="2400" dirty="0"/>
              <a:t>Designed to connect NACE members around the world</a:t>
            </a:r>
          </a:p>
          <a:p>
            <a:pPr marL="342900" indent="-342900">
              <a:buFont typeface="Arial" panose="020B0604020202020204" pitchFamily="34" charset="0"/>
              <a:buChar char="•"/>
            </a:pPr>
            <a:r>
              <a:rPr lang="en-US" sz="2400" dirty="0"/>
              <a:t>Held the inaugural Leadership Development Program.  </a:t>
            </a:r>
          </a:p>
          <a:p>
            <a:pPr marL="342900" indent="-342900">
              <a:buFont typeface="Arial" panose="020B0604020202020204" pitchFamily="34" charset="0"/>
              <a:buChar char="•"/>
            </a:pPr>
            <a:r>
              <a:rPr lang="en-US" sz="2400" dirty="0"/>
              <a:t>Established the Corrosion Technology Application Award</a:t>
            </a:r>
          </a:p>
          <a:p>
            <a:pPr marL="342900" indent="-342900">
              <a:buFont typeface="Arial" panose="020B0604020202020204" pitchFamily="34" charset="0"/>
              <a:buChar char="•"/>
            </a:pPr>
            <a:r>
              <a:rPr lang="en-US" sz="2400" dirty="0"/>
              <a:t>Approved a new Section Policy</a:t>
            </a:r>
          </a:p>
          <a:p>
            <a:pPr marL="800100" lvl="1" indent="-342900">
              <a:buFont typeface="Arial" panose="020B0604020202020204" pitchFamily="34" charset="0"/>
              <a:buChar char="•"/>
            </a:pPr>
            <a:r>
              <a:rPr lang="en-US" sz="2400" dirty="0"/>
              <a:t>Assures transparency</a:t>
            </a:r>
          </a:p>
          <a:p>
            <a:pPr marL="800100" lvl="1" indent="-342900">
              <a:buFont typeface="Arial" panose="020B0604020202020204" pitchFamily="34" charset="0"/>
              <a:buChar char="•"/>
            </a:pPr>
            <a:r>
              <a:rPr lang="en-US" sz="2400" dirty="0"/>
              <a:t>Creates new models for members to gather under the NACE banner</a:t>
            </a:r>
          </a:p>
          <a:p>
            <a:pPr marL="800100" lvl="1" indent="-342900">
              <a:buFont typeface="Arial" panose="020B0604020202020204" pitchFamily="34" charset="0"/>
              <a:buChar char="•"/>
            </a:pPr>
            <a:r>
              <a:rPr lang="en-US" sz="2400" dirty="0"/>
              <a:t>Opens opportunities for more members to volunteer</a:t>
            </a:r>
            <a:endParaRPr lang="en-US" sz="2800" dirty="0"/>
          </a:p>
        </p:txBody>
      </p:sp>
      <p:sp>
        <p:nvSpPr>
          <p:cNvPr id="9" name="Title 1"/>
          <p:cNvSpPr txBox="1">
            <a:spLocks/>
          </p:cNvSpPr>
          <p:nvPr/>
        </p:nvSpPr>
        <p:spPr>
          <a:xfrm>
            <a:off x="228600" y="304800"/>
            <a:ext cx="8839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Membership</a:t>
            </a:r>
          </a:p>
        </p:txBody>
      </p:sp>
    </p:spTree>
    <p:extLst>
      <p:ext uri="{BB962C8B-B14F-4D97-AF65-F5344CB8AC3E}">
        <p14:creationId xmlns:p14="http://schemas.microsoft.com/office/powerpoint/2010/main" val="2411791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br>
              <a:rPr lang="en-US" dirty="0"/>
            </a:br>
            <a:endParaRPr lang="en-US" dirty="0"/>
          </a:p>
        </p:txBody>
      </p:sp>
      <p:sp>
        <p:nvSpPr>
          <p:cNvPr id="3" name="Content Placeholder 2"/>
          <p:cNvSpPr>
            <a:spLocks noGrp="1"/>
          </p:cNvSpPr>
          <p:nvPr>
            <p:ph idx="1"/>
          </p:nvPr>
        </p:nvSpPr>
        <p:spPr/>
        <p:txBody>
          <a:bodyPr>
            <a:normAutofit/>
          </a:bodyPr>
          <a:lstStyle/>
          <a:p>
            <a:r>
              <a:rPr lang="en-US" dirty="0"/>
              <a:t>Complete pilot assessments of maturity model with asset owners</a:t>
            </a:r>
          </a:p>
          <a:p>
            <a:r>
              <a:rPr lang="en-US" dirty="0"/>
              <a:t>Complete initial data population of maturity model with asset owners at Corrosion 2017</a:t>
            </a:r>
          </a:p>
          <a:p>
            <a:r>
              <a:rPr lang="en-US" dirty="0"/>
              <a:t>Corrosion Process Framework to be published by APQC 1</a:t>
            </a:r>
            <a:r>
              <a:rPr lang="en-US" baseline="30000" dirty="0"/>
              <a:t>st</a:t>
            </a:r>
            <a:r>
              <a:rPr lang="en-US" dirty="0"/>
              <a:t> quarter 2017</a:t>
            </a:r>
          </a:p>
          <a:p>
            <a:r>
              <a:rPr lang="en-US" dirty="0"/>
              <a:t>Complete Impact Portal launch 4</a:t>
            </a:r>
            <a:r>
              <a:rPr lang="en-US" baseline="30000" dirty="0"/>
              <a:t>th</a:t>
            </a:r>
            <a:r>
              <a:rPr lang="en-US" dirty="0"/>
              <a:t> quarter 2017</a:t>
            </a:r>
          </a:p>
          <a:p>
            <a:endParaRPr lang="en-US" dirty="0"/>
          </a:p>
        </p:txBody>
      </p:sp>
    </p:spTree>
    <p:extLst>
      <p:ext uri="{BB962C8B-B14F-4D97-AF65-F5344CB8AC3E}">
        <p14:creationId xmlns:p14="http://schemas.microsoft.com/office/powerpoint/2010/main" val="1153695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the Study Evergreen</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4400" dirty="0"/>
              <a:t>impact.nace.org</a:t>
            </a:r>
          </a:p>
        </p:txBody>
      </p:sp>
    </p:spTree>
    <p:extLst>
      <p:ext uri="{BB962C8B-B14F-4D97-AF65-F5344CB8AC3E}">
        <p14:creationId xmlns:p14="http://schemas.microsoft.com/office/powerpoint/2010/main" val="2233843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8392"/>
            <a:ext cx="9143999" cy="7065817"/>
          </a:xfrm>
          <a:prstGeom prst="rect">
            <a:avLst/>
          </a:prstGeom>
        </p:spPr>
      </p:pic>
      <p:sp>
        <p:nvSpPr>
          <p:cNvPr id="5" name="Rectangle 4"/>
          <p:cNvSpPr/>
          <p:nvPr/>
        </p:nvSpPr>
        <p:spPr>
          <a:xfrm>
            <a:off x="284017" y="1341228"/>
            <a:ext cx="8575964" cy="5139869"/>
          </a:xfrm>
          <a:prstGeom prst="rect">
            <a:avLst/>
          </a:prstGeom>
        </p:spPr>
        <p:txBody>
          <a:bodyPr wrap="square">
            <a:spAutoFit/>
          </a:bodyPr>
          <a:lstStyle/>
          <a:p>
            <a:pPr>
              <a:buClr>
                <a:srgbClr val="0070C0"/>
              </a:buClr>
            </a:pPr>
            <a:r>
              <a:rPr lang="en-US" sz="2800" b="1" dirty="0">
                <a:solidFill>
                  <a:srgbClr val="05080B"/>
                </a:solidFill>
                <a:latin typeface="Arial" pitchFamily="34" charset="0"/>
                <a:cs typeface="Arial" pitchFamily="34" charset="0"/>
              </a:rPr>
              <a:t>15 industry events and conferences annually</a:t>
            </a:r>
          </a:p>
          <a:p>
            <a:pPr marL="800100" lvl="1" indent="-342900">
              <a:buClr>
                <a:srgbClr val="3D3C3C"/>
              </a:buClr>
              <a:buFont typeface="Arial" pitchFamily="34" charset="0"/>
              <a:buChar char="–"/>
            </a:pPr>
            <a:r>
              <a:rPr lang="en-US" sz="2000" dirty="0">
                <a:solidFill>
                  <a:srgbClr val="05080B"/>
                </a:solidFill>
                <a:latin typeface="Arial" pitchFamily="34" charset="0"/>
                <a:cs typeface="Arial" pitchFamily="34" charset="0"/>
              </a:rPr>
              <a:t>Including CORROSION, the largest event in the world dedicated to the corrosion industry</a:t>
            </a:r>
            <a:br>
              <a:rPr lang="en-US" sz="2000" dirty="0">
                <a:solidFill>
                  <a:srgbClr val="05080B"/>
                </a:solidFill>
                <a:latin typeface="Arial" pitchFamily="34" charset="0"/>
                <a:cs typeface="Arial" pitchFamily="34" charset="0"/>
              </a:rPr>
            </a:br>
            <a:endParaRPr lang="en-US" sz="2000" dirty="0">
              <a:solidFill>
                <a:srgbClr val="05080B"/>
              </a:solidFill>
              <a:latin typeface="Arial" pitchFamily="34" charset="0"/>
              <a:cs typeface="Arial" pitchFamily="34" charset="0"/>
            </a:endParaRPr>
          </a:p>
          <a:p>
            <a:pPr>
              <a:buClr>
                <a:srgbClr val="0070C0"/>
              </a:buClr>
            </a:pPr>
            <a:r>
              <a:rPr lang="en-US" sz="2800" b="1" dirty="0">
                <a:solidFill>
                  <a:srgbClr val="05080B"/>
                </a:solidFill>
                <a:latin typeface="Arial" pitchFamily="34" charset="0"/>
                <a:cs typeface="Arial" pitchFamily="34" charset="0"/>
              </a:rPr>
              <a:t>30 corrosion courses and training programs</a:t>
            </a:r>
          </a:p>
          <a:p>
            <a:pPr>
              <a:buClr>
                <a:srgbClr val="0070C0"/>
              </a:buClr>
            </a:pPr>
            <a:r>
              <a:rPr lang="en-US" sz="2800" b="1" dirty="0">
                <a:solidFill>
                  <a:srgbClr val="05080B"/>
                </a:solidFill>
                <a:latin typeface="Arial" pitchFamily="34" charset="0"/>
                <a:cs typeface="Arial" pitchFamily="34" charset="0"/>
              </a:rPr>
              <a:t/>
            </a:r>
            <a:br>
              <a:rPr lang="en-US" sz="2800" b="1" dirty="0">
                <a:solidFill>
                  <a:srgbClr val="05080B"/>
                </a:solidFill>
                <a:latin typeface="Arial" pitchFamily="34" charset="0"/>
                <a:cs typeface="Arial" pitchFamily="34" charset="0"/>
              </a:rPr>
            </a:br>
            <a:r>
              <a:rPr lang="en-US" sz="2800" b="1" dirty="0">
                <a:solidFill>
                  <a:srgbClr val="05080B"/>
                </a:solidFill>
                <a:latin typeface="Arial" pitchFamily="34" charset="0"/>
                <a:cs typeface="Arial" pitchFamily="34" charset="0"/>
              </a:rPr>
              <a:t>26 NACE Institute  certification programs specified worldwide</a:t>
            </a:r>
          </a:p>
          <a:p>
            <a:pPr>
              <a:buClr>
                <a:srgbClr val="0070C0"/>
              </a:buClr>
            </a:pPr>
            <a:endParaRPr lang="en-US" sz="2800" b="1" dirty="0">
              <a:solidFill>
                <a:srgbClr val="05080B"/>
              </a:solidFill>
              <a:latin typeface="Arial" pitchFamily="34" charset="0"/>
              <a:cs typeface="Arial" pitchFamily="34" charset="0"/>
            </a:endParaRPr>
          </a:p>
          <a:p>
            <a:pPr>
              <a:buClr>
                <a:srgbClr val="0070C0"/>
              </a:buClr>
            </a:pPr>
            <a:r>
              <a:rPr lang="en-US" sz="2800" b="1" dirty="0">
                <a:solidFill>
                  <a:srgbClr val="05080B"/>
                </a:solidFill>
                <a:latin typeface="Arial" pitchFamily="34" charset="0"/>
                <a:cs typeface="Arial" pitchFamily="34" charset="0"/>
              </a:rPr>
              <a:t>220 standards and technical committee reports </a:t>
            </a:r>
          </a:p>
          <a:p>
            <a:pPr>
              <a:buClr>
                <a:srgbClr val="0070C0"/>
              </a:buClr>
            </a:pPr>
            <a:endParaRPr lang="en-US" sz="2800" b="1" dirty="0">
              <a:latin typeface="Arial" pitchFamily="34" charset="0"/>
              <a:cs typeface="Arial" pitchFamily="34" charset="0"/>
            </a:endParaRPr>
          </a:p>
          <a:p>
            <a:pPr>
              <a:buClr>
                <a:srgbClr val="0070C0"/>
              </a:buClr>
            </a:pPr>
            <a:r>
              <a:rPr lang="en-US" sz="2800" b="1" dirty="0">
                <a:latin typeface="Arial" pitchFamily="34" charset="0"/>
                <a:cs typeface="Arial" pitchFamily="34" charset="0"/>
              </a:rPr>
              <a:t>289 Certified Instructors Worldwide</a:t>
            </a:r>
          </a:p>
          <a:p>
            <a:pPr marL="285750" indent="-285750">
              <a:buFont typeface="Arial" pitchFamily="34" charset="0"/>
              <a:buChar char="•"/>
            </a:pPr>
            <a:endParaRPr lang="en-US" dirty="0"/>
          </a:p>
        </p:txBody>
      </p:sp>
      <p:sp>
        <p:nvSpPr>
          <p:cNvPr id="6" name="Title 1"/>
          <p:cNvSpPr txBox="1">
            <a:spLocks/>
          </p:cNvSpPr>
          <p:nvPr/>
        </p:nvSpPr>
        <p:spPr>
          <a:xfrm>
            <a:off x="8659" y="52756"/>
            <a:ext cx="9144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itchFamily="34" charset="0"/>
                <a:cs typeface="Arial" pitchFamily="34" charset="0"/>
              </a:rPr>
              <a:t>NACE’s Corrosion Industry Support</a:t>
            </a:r>
          </a:p>
        </p:txBody>
      </p:sp>
    </p:spTree>
    <p:extLst>
      <p:ext uri="{BB962C8B-B14F-4D97-AF65-F5344CB8AC3E}">
        <p14:creationId xmlns:p14="http://schemas.microsoft.com/office/powerpoint/2010/main" val="77846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8392"/>
            <a:ext cx="9143999" cy="7065817"/>
          </a:xfrm>
          <a:prstGeom prst="rect">
            <a:avLst/>
          </a:prstGeom>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NACE and its Affiliated Organizations  Provide</a:t>
            </a:r>
          </a:p>
        </p:txBody>
      </p:sp>
      <p:sp>
        <p:nvSpPr>
          <p:cNvPr id="6" name="Text Box 3"/>
          <p:cNvSpPr txBox="1">
            <a:spLocks noChangeArrowheads="1"/>
          </p:cNvSpPr>
          <p:nvPr/>
        </p:nvSpPr>
        <p:spPr bwMode="auto">
          <a:xfrm>
            <a:off x="304800" y="1439090"/>
            <a:ext cx="4100945" cy="4678204"/>
          </a:xfrm>
          <a:prstGeom prst="rect">
            <a:avLst/>
          </a:prstGeom>
          <a:noFill/>
          <a:ln w="9525">
            <a:noFill/>
            <a:miter lim="800000"/>
            <a:headEnd/>
            <a:tailEnd/>
          </a:ln>
        </p:spPr>
        <p:txBody>
          <a:bodyPr wrap="square">
            <a:spAutoFit/>
          </a:bodyPr>
          <a:lstStyle/>
          <a:p>
            <a:pPr>
              <a:spcBef>
                <a:spcPct val="50000"/>
              </a:spcBef>
            </a:pPr>
            <a:r>
              <a:rPr lang="en-US" sz="2400" b="1" dirty="0">
                <a:latin typeface="Arial" panose="020B0604020202020204" pitchFamily="34" charset="0"/>
                <a:cs typeface="Arial" panose="020B0604020202020204" pitchFamily="34" charset="0"/>
              </a:rPr>
              <a:t>Forums for Technology Exchange</a:t>
            </a:r>
          </a:p>
          <a:p>
            <a:pPr marL="800100" lvl="1" indent="-342900">
              <a:lnSpc>
                <a:spcPct val="80000"/>
              </a:lnSpc>
              <a:spcBef>
                <a:spcPct val="50000"/>
              </a:spcBef>
              <a:buFont typeface="Arial" pitchFamily="34" charset="0"/>
              <a:buChar char="•"/>
            </a:pPr>
            <a:r>
              <a:rPr lang="en-US" sz="2000" dirty="0">
                <a:latin typeface="Arial" panose="020B0604020202020204" pitchFamily="34" charset="0"/>
                <a:cs typeface="Arial" panose="020B0604020202020204" pitchFamily="34" charset="0"/>
              </a:rPr>
              <a:t> Symposia &amp; Seminars</a:t>
            </a:r>
          </a:p>
          <a:p>
            <a:pPr marL="800100" lvl="1" indent="-342900">
              <a:lnSpc>
                <a:spcPct val="80000"/>
              </a:lnSpc>
              <a:spcBef>
                <a:spcPct val="50000"/>
              </a:spcBef>
              <a:buFont typeface="Arial" pitchFamily="34" charset="0"/>
              <a:buChar char="•"/>
            </a:pPr>
            <a:r>
              <a:rPr lang="en-US" sz="2000" dirty="0">
                <a:latin typeface="Arial" panose="020B0604020202020204" pitchFamily="34" charset="0"/>
                <a:cs typeface="Arial" panose="020B0604020202020204" pitchFamily="34" charset="0"/>
              </a:rPr>
              <a:t> Conferences</a:t>
            </a:r>
          </a:p>
          <a:p>
            <a:pPr>
              <a:spcBef>
                <a:spcPct val="50000"/>
              </a:spcBef>
            </a:pPr>
            <a:r>
              <a:rPr lang="en-US" sz="2400" b="1" dirty="0">
                <a:latin typeface="Arial" panose="020B0604020202020204" pitchFamily="34" charset="0"/>
                <a:cs typeface="Arial" panose="020B0604020202020204" pitchFamily="34" charset="0"/>
              </a:rPr>
              <a:t>Internationally Recognized and Specified Technical Standards</a:t>
            </a:r>
          </a:p>
          <a:p>
            <a:pPr>
              <a:spcBef>
                <a:spcPct val="50000"/>
              </a:spcBef>
            </a:pPr>
            <a:r>
              <a:rPr lang="en-US" sz="2400" b="1" dirty="0">
                <a:latin typeface="Arial" panose="020B0604020202020204" pitchFamily="34" charset="0"/>
                <a:cs typeface="Arial" panose="020B0604020202020204" pitchFamily="34" charset="0"/>
              </a:rPr>
              <a:t>Public Affairs</a:t>
            </a:r>
          </a:p>
          <a:p>
            <a:pPr marL="800100" lvl="1" indent="-342900">
              <a:lnSpc>
                <a:spcPct val="70000"/>
              </a:lnSpc>
              <a:spcBef>
                <a:spcPct val="50000"/>
              </a:spcBef>
              <a:buFont typeface="Arial" pitchFamily="34" charset="0"/>
              <a:buChar char="•"/>
            </a:pPr>
            <a:r>
              <a:rPr lang="en-US" sz="2000" dirty="0">
                <a:latin typeface="Arial" panose="020B0604020202020204" pitchFamily="34" charset="0"/>
                <a:cs typeface="Arial" panose="020B0604020202020204" pitchFamily="34" charset="0"/>
              </a:rPr>
              <a:t> Government relations</a:t>
            </a:r>
          </a:p>
          <a:p>
            <a:pPr marL="800100" lvl="1" indent="-342900">
              <a:lnSpc>
                <a:spcPct val="70000"/>
              </a:lnSpc>
              <a:spcBef>
                <a:spcPct val="50000"/>
              </a:spcBef>
              <a:buFont typeface="Arial" pitchFamily="34" charset="0"/>
              <a:buChar char="•"/>
            </a:pPr>
            <a:r>
              <a:rPr lang="en-US" sz="2000" dirty="0">
                <a:latin typeface="Arial" panose="020B0604020202020204" pitchFamily="34" charset="0"/>
                <a:cs typeface="Arial" panose="020B0604020202020204" pitchFamily="34" charset="0"/>
              </a:rPr>
              <a:t> Public awareness</a:t>
            </a:r>
          </a:p>
          <a:p>
            <a:pPr marL="342900" indent="-342900">
              <a:spcBef>
                <a:spcPct val="50000"/>
              </a:spcBef>
              <a:buFont typeface="Arial" pitchFamily="34" charset="0"/>
              <a:buChar char="•"/>
            </a:pPr>
            <a:endParaRPr lang="en-US" sz="2000" dirty="0">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4678925" y="1449387"/>
            <a:ext cx="4020457" cy="4493538"/>
          </a:xfrm>
          <a:prstGeom prst="rect">
            <a:avLst/>
          </a:prstGeom>
          <a:noFill/>
          <a:ln w="9525">
            <a:noFill/>
            <a:miter lim="800000"/>
            <a:headEnd/>
            <a:tailEnd/>
          </a:ln>
        </p:spPr>
        <p:txBody>
          <a:bodyPr wrap="square">
            <a:spAutoFit/>
          </a:bodyPr>
          <a:lstStyle/>
          <a:p>
            <a:pPr>
              <a:spcBef>
                <a:spcPct val="50000"/>
              </a:spcBef>
            </a:pPr>
            <a:r>
              <a:rPr lang="en-US" sz="2400" b="1" dirty="0">
                <a:latin typeface="Arial" panose="020B0604020202020204" pitchFamily="34" charset="0"/>
                <a:cs typeface="Arial" panose="020B0604020202020204" pitchFamily="34" charset="0"/>
              </a:rPr>
              <a:t>Education &amp; Certification</a:t>
            </a:r>
          </a:p>
          <a:p>
            <a:pPr>
              <a:spcBef>
                <a:spcPct val="50000"/>
              </a:spcBef>
            </a:pPr>
            <a:r>
              <a:rPr lang="en-US" sz="2400" b="1" dirty="0">
                <a:latin typeface="Arial" panose="020B0604020202020204" pitchFamily="34" charset="0"/>
                <a:cs typeface="Arial" panose="020B0604020202020204" pitchFamily="34" charset="0"/>
              </a:rPr>
              <a:t>Periodicals &amp; Books</a:t>
            </a:r>
          </a:p>
          <a:p>
            <a:pPr marL="800100" lvl="1" indent="-342900">
              <a:lnSpc>
                <a:spcPct val="80000"/>
              </a:lnSpc>
              <a:spcBef>
                <a:spcPts val="1200"/>
              </a:spcBef>
              <a:buFont typeface="Arial" pitchFamily="34" charset="0"/>
              <a:buChar char="•"/>
            </a:pPr>
            <a:r>
              <a:rPr lang="en-US" sz="2000" i="1" dirty="0">
                <a:latin typeface="Arial" panose="020B0604020202020204" pitchFamily="34" charset="0"/>
                <a:cs typeface="Arial" panose="020B0604020202020204" pitchFamily="34" charset="0"/>
              </a:rPr>
              <a:t>CORROSION</a:t>
            </a:r>
            <a:r>
              <a:rPr lang="en-US" sz="2000" dirty="0">
                <a:latin typeface="Arial" panose="020B0604020202020204" pitchFamily="34" charset="0"/>
                <a:cs typeface="Arial" panose="020B0604020202020204" pitchFamily="34" charset="0"/>
              </a:rPr>
              <a:t> Journal</a:t>
            </a:r>
          </a:p>
          <a:p>
            <a:pPr marL="800100" lvl="1" indent="-342900">
              <a:lnSpc>
                <a:spcPct val="80000"/>
              </a:lnSpc>
              <a:spcBef>
                <a:spcPts val="1200"/>
              </a:spcBef>
              <a:buFont typeface="Arial" pitchFamily="34" charset="0"/>
              <a:buChar char="•"/>
            </a:pPr>
            <a:r>
              <a:rPr lang="en-US" sz="2000" i="1" dirty="0">
                <a:latin typeface="Arial" panose="020B0604020202020204" pitchFamily="34" charset="0"/>
                <a:cs typeface="Arial" panose="020B0604020202020204" pitchFamily="34" charset="0"/>
              </a:rPr>
              <a:t>Materials Performance</a:t>
            </a:r>
          </a:p>
          <a:p>
            <a:pPr marL="800100" lvl="1" indent="-342900">
              <a:lnSpc>
                <a:spcPct val="80000"/>
              </a:lnSpc>
              <a:spcBef>
                <a:spcPts val="1200"/>
              </a:spcBef>
              <a:buFont typeface="Arial" pitchFamily="34" charset="0"/>
              <a:buChar char="•"/>
            </a:pPr>
            <a:r>
              <a:rPr lang="en-US" sz="2000" i="1" dirty="0">
                <a:latin typeface="Arial" panose="020B0604020202020204" pitchFamily="34" charset="0"/>
                <a:cs typeface="Arial" panose="020B0604020202020204" pitchFamily="34" charset="0"/>
              </a:rPr>
              <a:t>CoatingsPro</a:t>
            </a:r>
          </a:p>
          <a:p>
            <a:pPr marL="800100" lvl="1" indent="-342900">
              <a:lnSpc>
                <a:spcPct val="80000"/>
              </a:lnSpc>
              <a:spcBef>
                <a:spcPts val="1200"/>
              </a:spcBef>
              <a:buFont typeface="Arial" pitchFamily="34" charset="0"/>
              <a:buChar char="•"/>
            </a:pPr>
            <a:r>
              <a:rPr lang="en-US" sz="2000" dirty="0">
                <a:latin typeface="Arial" panose="020B0604020202020204" pitchFamily="34" charset="0"/>
                <a:cs typeface="Arial" panose="020B0604020202020204" pitchFamily="34" charset="0"/>
              </a:rPr>
              <a:t>CorrDefense</a:t>
            </a:r>
          </a:p>
          <a:p>
            <a:pPr marL="800100" lvl="1" indent="-342900">
              <a:lnSpc>
                <a:spcPct val="80000"/>
              </a:lnSpc>
              <a:spcBef>
                <a:spcPts val="1200"/>
              </a:spcBef>
              <a:buFont typeface="Arial" pitchFamily="34" charset="0"/>
              <a:buChar char="•"/>
            </a:pPr>
            <a:r>
              <a:rPr lang="en-US" sz="2000" dirty="0">
                <a:latin typeface="Arial" panose="020B0604020202020204" pitchFamily="34" charset="0"/>
                <a:cs typeface="Arial" panose="020B0604020202020204" pitchFamily="34" charset="0"/>
              </a:rPr>
              <a:t>400 books on corrosion</a:t>
            </a:r>
          </a:p>
          <a:p>
            <a:pPr>
              <a:spcBef>
                <a:spcPct val="50000"/>
              </a:spcBef>
            </a:pPr>
            <a:r>
              <a:rPr lang="en-US" sz="2400" b="1" dirty="0">
                <a:latin typeface="Arial" panose="020B0604020202020204" pitchFamily="34" charset="0"/>
                <a:cs typeface="Arial" panose="020B0604020202020204" pitchFamily="34" charset="0"/>
              </a:rPr>
              <a:t>Local Sections and Leadership Opportunities</a:t>
            </a:r>
            <a:endParaRPr lang="en-US" sz="2000" b="1" dirty="0">
              <a:latin typeface="Arial" panose="020B0604020202020204" pitchFamily="34" charset="0"/>
              <a:cs typeface="Arial" panose="020B0604020202020204" pitchFamily="34" charset="0"/>
            </a:endParaRPr>
          </a:p>
          <a:p>
            <a:pPr>
              <a:spcBef>
                <a:spcPct val="50000"/>
              </a:spcBef>
            </a:pPr>
            <a:r>
              <a:rPr lang="en-US" sz="2400" b="1" dirty="0">
                <a:latin typeface="Arial" panose="020B0604020202020204" pitchFamily="34" charset="0"/>
                <a:cs typeface="Arial" panose="020B0604020202020204" pitchFamily="34" charset="0"/>
              </a:rPr>
              <a:t>Scholarships and Awards</a:t>
            </a:r>
          </a:p>
        </p:txBody>
      </p:sp>
    </p:spTree>
    <p:extLst>
      <p:ext uri="{BB962C8B-B14F-4D97-AF65-F5344CB8AC3E}">
        <p14:creationId xmlns:p14="http://schemas.microsoft.com/office/powerpoint/2010/main" val="359770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8392"/>
            <a:ext cx="9143999" cy="7065817"/>
          </a:xfrm>
          <a:prstGeom prst="rect">
            <a:avLst/>
          </a:prstGeom>
        </p:spPr>
      </p:pic>
      <p:sp>
        <p:nvSpPr>
          <p:cNvPr id="6" name="TextBox 5"/>
          <p:cNvSpPr txBox="1"/>
          <p:nvPr/>
        </p:nvSpPr>
        <p:spPr>
          <a:xfrm>
            <a:off x="838200" y="5619690"/>
            <a:ext cx="7391400" cy="400110"/>
          </a:xfrm>
          <a:prstGeom prst="rect">
            <a:avLst/>
          </a:prstGeom>
          <a:noFill/>
        </p:spPr>
        <p:txBody>
          <a:bodyPr wrap="square" rtlCol="0">
            <a:spAutoFit/>
          </a:bodyPr>
          <a:lstStyle/>
          <a:p>
            <a:r>
              <a:rPr lang="en-US" sz="2000" b="1" dirty="0">
                <a:solidFill>
                  <a:srgbClr val="05080B"/>
                </a:solidFill>
                <a:latin typeface="Arial" pitchFamily="34" charset="0"/>
                <a:cs typeface="Arial" pitchFamily="34" charset="0"/>
              </a:rPr>
              <a:t>For the full schedule go to: </a:t>
            </a:r>
            <a:r>
              <a:rPr lang="en-US" sz="2000" b="1" dirty="0">
                <a:solidFill>
                  <a:srgbClr val="0070C0"/>
                </a:solidFill>
                <a:latin typeface="Arial" pitchFamily="34" charset="0"/>
                <a:cs typeface="Arial" pitchFamily="34" charset="0"/>
              </a:rPr>
              <a:t>http://www.nace.org/Education</a:t>
            </a:r>
          </a:p>
        </p:txBody>
      </p:sp>
      <p:sp>
        <p:nvSpPr>
          <p:cNvPr id="7" name="Title 1"/>
          <p:cNvSpPr txBox="1">
            <a:spLocks/>
          </p:cNvSpPr>
          <p:nvPr/>
        </p:nvSpPr>
        <p:spPr>
          <a:xfrm>
            <a:off x="228600" y="304800"/>
            <a:ext cx="8839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itchFamily="34" charset="0"/>
                <a:cs typeface="Arial" pitchFamily="34" charset="0"/>
              </a:rPr>
              <a:t>NACE Courses</a:t>
            </a:r>
          </a:p>
        </p:txBody>
      </p:sp>
      <p:sp>
        <p:nvSpPr>
          <p:cNvPr id="8" name="TextBox 7"/>
          <p:cNvSpPr txBox="1"/>
          <p:nvPr/>
        </p:nvSpPr>
        <p:spPr>
          <a:xfrm>
            <a:off x="360680" y="1752600"/>
            <a:ext cx="2458720" cy="553998"/>
          </a:xfrm>
          <a:prstGeom prst="rect">
            <a:avLst/>
          </a:prstGeom>
          <a:noFill/>
          <a:ln>
            <a:solidFill>
              <a:srgbClr val="393739"/>
            </a:solidFill>
          </a:ln>
        </p:spPr>
        <p:txBody>
          <a:bodyPr wrap="square" rtlCol="0">
            <a:spAutoFit/>
          </a:bodyPr>
          <a:lstStyle/>
          <a:p>
            <a:pPr marL="174625"/>
            <a:r>
              <a:rPr lang="en-US" sz="1500" b="1" dirty="0">
                <a:latin typeface="Arial" pitchFamily="34" charset="0"/>
                <a:cs typeface="Arial" pitchFamily="34" charset="0"/>
              </a:rPr>
              <a:t>CIP (Coating Inspector Program) Level 1</a:t>
            </a:r>
          </a:p>
        </p:txBody>
      </p:sp>
      <p:grpSp>
        <p:nvGrpSpPr>
          <p:cNvPr id="9" name="Group 8"/>
          <p:cNvGrpSpPr/>
          <p:nvPr/>
        </p:nvGrpSpPr>
        <p:grpSpPr>
          <a:xfrm>
            <a:off x="152400" y="1828800"/>
            <a:ext cx="381000" cy="381000"/>
            <a:chOff x="304800" y="2209800"/>
            <a:chExt cx="381000" cy="381000"/>
          </a:xfrm>
        </p:grpSpPr>
        <p:sp>
          <p:nvSpPr>
            <p:cNvPr id="10" name="Rectangle 9"/>
            <p:cNvSpPr/>
            <p:nvPr/>
          </p:nvSpPr>
          <p:spPr>
            <a:xfrm>
              <a:off x="304800" y="22098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440" y="2286000"/>
              <a:ext cx="264160" cy="264160"/>
            </a:xfrm>
            <a:prstGeom prst="rect">
              <a:avLst/>
            </a:prstGeom>
          </p:spPr>
        </p:pic>
      </p:grpSp>
      <p:sp>
        <p:nvSpPr>
          <p:cNvPr id="12" name="TextBox 11"/>
          <p:cNvSpPr txBox="1"/>
          <p:nvPr/>
        </p:nvSpPr>
        <p:spPr>
          <a:xfrm>
            <a:off x="360680" y="2375178"/>
            <a:ext cx="2458720" cy="548640"/>
          </a:xfrm>
          <a:prstGeom prst="rect">
            <a:avLst/>
          </a:prstGeom>
          <a:noFill/>
          <a:ln>
            <a:solidFill>
              <a:srgbClr val="393739"/>
            </a:solidFill>
          </a:ln>
        </p:spPr>
        <p:txBody>
          <a:bodyPr wrap="square" rtlCol="0" anchor="ctr" anchorCtr="0">
            <a:spAutoFit/>
          </a:bodyPr>
          <a:lstStyle/>
          <a:p>
            <a:pPr marL="174625"/>
            <a:r>
              <a:rPr lang="en-US" sz="1500" b="1" dirty="0">
                <a:latin typeface="Arial" pitchFamily="34" charset="0"/>
                <a:cs typeface="Arial" pitchFamily="34" charset="0"/>
              </a:rPr>
              <a:t>CIP Level 2</a:t>
            </a:r>
          </a:p>
        </p:txBody>
      </p:sp>
      <p:grpSp>
        <p:nvGrpSpPr>
          <p:cNvPr id="13" name="Group 12"/>
          <p:cNvGrpSpPr/>
          <p:nvPr/>
        </p:nvGrpSpPr>
        <p:grpSpPr>
          <a:xfrm>
            <a:off x="152400" y="2451100"/>
            <a:ext cx="381000" cy="381000"/>
            <a:chOff x="322580" y="2832100"/>
            <a:chExt cx="381000" cy="381000"/>
          </a:xfrm>
        </p:grpSpPr>
        <p:sp>
          <p:nvSpPr>
            <p:cNvPr id="14" name="Rectangle 13"/>
            <p:cNvSpPr/>
            <p:nvPr/>
          </p:nvSpPr>
          <p:spPr>
            <a:xfrm>
              <a:off x="322580" y="28321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20" y="2908300"/>
              <a:ext cx="264160" cy="264160"/>
            </a:xfrm>
            <a:prstGeom prst="rect">
              <a:avLst/>
            </a:prstGeom>
          </p:spPr>
        </p:pic>
      </p:grpSp>
      <p:sp>
        <p:nvSpPr>
          <p:cNvPr id="16" name="TextBox 15"/>
          <p:cNvSpPr txBox="1"/>
          <p:nvPr/>
        </p:nvSpPr>
        <p:spPr>
          <a:xfrm>
            <a:off x="360680" y="2971800"/>
            <a:ext cx="2458720" cy="548640"/>
          </a:xfrm>
          <a:prstGeom prst="rect">
            <a:avLst/>
          </a:prstGeom>
          <a:noFill/>
          <a:ln>
            <a:solidFill>
              <a:srgbClr val="393739"/>
            </a:solidFill>
          </a:ln>
        </p:spPr>
        <p:txBody>
          <a:bodyPr wrap="square" rtlCol="0" anchor="ctr" anchorCtr="0">
            <a:spAutoFit/>
          </a:bodyPr>
          <a:lstStyle/>
          <a:p>
            <a:pPr marL="174625"/>
            <a:r>
              <a:rPr lang="en-US" sz="1500" b="1" dirty="0">
                <a:latin typeface="Arial" pitchFamily="34" charset="0"/>
                <a:cs typeface="Arial" pitchFamily="34" charset="0"/>
              </a:rPr>
              <a:t>CIP Peer Review</a:t>
            </a:r>
          </a:p>
        </p:txBody>
      </p:sp>
      <p:grpSp>
        <p:nvGrpSpPr>
          <p:cNvPr id="17" name="Group 16"/>
          <p:cNvGrpSpPr/>
          <p:nvPr/>
        </p:nvGrpSpPr>
        <p:grpSpPr>
          <a:xfrm>
            <a:off x="152400" y="3027402"/>
            <a:ext cx="381000" cy="381000"/>
            <a:chOff x="322580" y="2832100"/>
            <a:chExt cx="381000" cy="381000"/>
          </a:xfrm>
        </p:grpSpPr>
        <p:sp>
          <p:nvSpPr>
            <p:cNvPr id="18" name="Rectangle 17"/>
            <p:cNvSpPr/>
            <p:nvPr/>
          </p:nvSpPr>
          <p:spPr>
            <a:xfrm>
              <a:off x="322580" y="28321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20" y="2908300"/>
              <a:ext cx="264160" cy="264160"/>
            </a:xfrm>
            <a:prstGeom prst="rect">
              <a:avLst/>
            </a:prstGeom>
          </p:spPr>
        </p:pic>
      </p:grpSp>
      <p:sp>
        <p:nvSpPr>
          <p:cNvPr id="20" name="TextBox 19"/>
          <p:cNvSpPr txBox="1"/>
          <p:nvPr/>
        </p:nvSpPr>
        <p:spPr>
          <a:xfrm>
            <a:off x="3180080" y="1742301"/>
            <a:ext cx="2153920" cy="553998"/>
          </a:xfrm>
          <a:prstGeom prst="rect">
            <a:avLst/>
          </a:prstGeom>
          <a:noFill/>
          <a:ln>
            <a:solidFill>
              <a:srgbClr val="393739"/>
            </a:solidFill>
          </a:ln>
        </p:spPr>
        <p:txBody>
          <a:bodyPr wrap="square" rtlCol="0">
            <a:spAutoFit/>
          </a:bodyPr>
          <a:lstStyle/>
          <a:p>
            <a:pPr marL="174625"/>
            <a:r>
              <a:rPr lang="en-US" sz="1500" b="1" dirty="0">
                <a:latin typeface="Arial" pitchFamily="34" charset="0"/>
                <a:cs typeface="Arial" pitchFamily="34" charset="0"/>
              </a:rPr>
              <a:t>CP (Cathodic Protection) 1 Tester</a:t>
            </a:r>
          </a:p>
        </p:txBody>
      </p:sp>
      <p:grpSp>
        <p:nvGrpSpPr>
          <p:cNvPr id="21" name="Group 20"/>
          <p:cNvGrpSpPr/>
          <p:nvPr/>
        </p:nvGrpSpPr>
        <p:grpSpPr>
          <a:xfrm>
            <a:off x="2971800" y="1818501"/>
            <a:ext cx="381000" cy="381000"/>
            <a:chOff x="322580" y="2832100"/>
            <a:chExt cx="381000" cy="381000"/>
          </a:xfrm>
        </p:grpSpPr>
        <p:sp>
          <p:nvSpPr>
            <p:cNvPr id="22" name="Rectangle 21"/>
            <p:cNvSpPr/>
            <p:nvPr/>
          </p:nvSpPr>
          <p:spPr>
            <a:xfrm>
              <a:off x="322580" y="28321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20" y="2908300"/>
              <a:ext cx="264160" cy="264160"/>
            </a:xfrm>
            <a:prstGeom prst="rect">
              <a:avLst/>
            </a:prstGeom>
          </p:spPr>
        </p:pic>
      </p:grpSp>
      <p:sp>
        <p:nvSpPr>
          <p:cNvPr id="24" name="TextBox 23"/>
          <p:cNvSpPr txBox="1"/>
          <p:nvPr/>
        </p:nvSpPr>
        <p:spPr>
          <a:xfrm>
            <a:off x="3180080" y="2362200"/>
            <a:ext cx="2153920" cy="548640"/>
          </a:xfrm>
          <a:prstGeom prst="rect">
            <a:avLst/>
          </a:prstGeom>
          <a:noFill/>
          <a:ln>
            <a:solidFill>
              <a:srgbClr val="393739"/>
            </a:solidFill>
          </a:ln>
        </p:spPr>
        <p:txBody>
          <a:bodyPr wrap="square" rtlCol="0" anchor="ctr" anchorCtr="0">
            <a:spAutoFit/>
          </a:bodyPr>
          <a:lstStyle/>
          <a:p>
            <a:pPr marL="174625"/>
            <a:r>
              <a:rPr lang="en-US" sz="1500" b="1" dirty="0">
                <a:latin typeface="Arial" pitchFamily="34" charset="0"/>
                <a:cs typeface="Arial" pitchFamily="34" charset="0"/>
              </a:rPr>
              <a:t>CP 2 Technician</a:t>
            </a:r>
          </a:p>
        </p:txBody>
      </p:sp>
      <p:grpSp>
        <p:nvGrpSpPr>
          <p:cNvPr id="25" name="Group 24"/>
          <p:cNvGrpSpPr/>
          <p:nvPr/>
        </p:nvGrpSpPr>
        <p:grpSpPr>
          <a:xfrm>
            <a:off x="2971800" y="2438400"/>
            <a:ext cx="381000" cy="381000"/>
            <a:chOff x="304800" y="2209800"/>
            <a:chExt cx="381000" cy="381000"/>
          </a:xfrm>
        </p:grpSpPr>
        <p:sp>
          <p:nvSpPr>
            <p:cNvPr id="26" name="Rectangle 25"/>
            <p:cNvSpPr/>
            <p:nvPr/>
          </p:nvSpPr>
          <p:spPr>
            <a:xfrm>
              <a:off x="304800" y="22098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440" y="2286000"/>
              <a:ext cx="264160" cy="264160"/>
            </a:xfrm>
            <a:prstGeom prst="rect">
              <a:avLst/>
            </a:prstGeom>
          </p:spPr>
        </p:pic>
      </p:grpSp>
      <p:sp>
        <p:nvSpPr>
          <p:cNvPr id="28" name="TextBox 27"/>
          <p:cNvSpPr txBox="1"/>
          <p:nvPr/>
        </p:nvSpPr>
        <p:spPr>
          <a:xfrm>
            <a:off x="3180080" y="2971800"/>
            <a:ext cx="2153920" cy="548640"/>
          </a:xfrm>
          <a:prstGeom prst="rect">
            <a:avLst/>
          </a:prstGeom>
          <a:noFill/>
          <a:ln>
            <a:solidFill>
              <a:srgbClr val="393739"/>
            </a:solidFill>
          </a:ln>
        </p:spPr>
        <p:txBody>
          <a:bodyPr wrap="square" rtlCol="0" anchor="ctr" anchorCtr="0">
            <a:spAutoFit/>
          </a:bodyPr>
          <a:lstStyle/>
          <a:p>
            <a:pPr marL="174625"/>
            <a:r>
              <a:rPr lang="en-US" sz="1500" b="1" dirty="0">
                <a:latin typeface="Arial" pitchFamily="34" charset="0"/>
                <a:cs typeface="Arial" pitchFamily="34" charset="0"/>
              </a:rPr>
              <a:t>CP 2 Maritime</a:t>
            </a:r>
          </a:p>
        </p:txBody>
      </p:sp>
      <p:grpSp>
        <p:nvGrpSpPr>
          <p:cNvPr id="29" name="Group 28"/>
          <p:cNvGrpSpPr/>
          <p:nvPr/>
        </p:nvGrpSpPr>
        <p:grpSpPr>
          <a:xfrm>
            <a:off x="2971800" y="3063240"/>
            <a:ext cx="381000" cy="381000"/>
            <a:chOff x="322580" y="2832100"/>
            <a:chExt cx="381000" cy="381000"/>
          </a:xfrm>
        </p:grpSpPr>
        <p:sp>
          <p:nvSpPr>
            <p:cNvPr id="30" name="Rectangle 29"/>
            <p:cNvSpPr/>
            <p:nvPr/>
          </p:nvSpPr>
          <p:spPr>
            <a:xfrm>
              <a:off x="322580" y="28321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20" y="2908300"/>
              <a:ext cx="264160" cy="264160"/>
            </a:xfrm>
            <a:prstGeom prst="rect">
              <a:avLst/>
            </a:prstGeom>
          </p:spPr>
        </p:pic>
      </p:grpSp>
      <p:sp>
        <p:nvSpPr>
          <p:cNvPr id="32" name="TextBox 31"/>
          <p:cNvSpPr txBox="1"/>
          <p:nvPr/>
        </p:nvSpPr>
        <p:spPr>
          <a:xfrm>
            <a:off x="3180080" y="3596640"/>
            <a:ext cx="2153920" cy="548640"/>
          </a:xfrm>
          <a:prstGeom prst="rect">
            <a:avLst/>
          </a:prstGeom>
          <a:noFill/>
          <a:ln>
            <a:solidFill>
              <a:srgbClr val="393739"/>
            </a:solidFill>
          </a:ln>
        </p:spPr>
        <p:txBody>
          <a:bodyPr wrap="square" rtlCol="0" anchor="ctr" anchorCtr="0">
            <a:spAutoFit/>
          </a:bodyPr>
          <a:lstStyle/>
          <a:p>
            <a:pPr marL="174625"/>
            <a:r>
              <a:rPr lang="en-US" sz="1500" b="1" dirty="0">
                <a:latin typeface="Arial" pitchFamily="34" charset="0"/>
                <a:cs typeface="Arial" pitchFamily="34" charset="0"/>
              </a:rPr>
              <a:t>CP 3 Technologist</a:t>
            </a:r>
          </a:p>
        </p:txBody>
      </p:sp>
      <p:grpSp>
        <p:nvGrpSpPr>
          <p:cNvPr id="33" name="Group 32"/>
          <p:cNvGrpSpPr/>
          <p:nvPr/>
        </p:nvGrpSpPr>
        <p:grpSpPr>
          <a:xfrm>
            <a:off x="2971800" y="3660140"/>
            <a:ext cx="381000" cy="381000"/>
            <a:chOff x="304800" y="2209800"/>
            <a:chExt cx="381000" cy="381000"/>
          </a:xfrm>
        </p:grpSpPr>
        <p:sp>
          <p:nvSpPr>
            <p:cNvPr id="34" name="Rectangle 33"/>
            <p:cNvSpPr/>
            <p:nvPr/>
          </p:nvSpPr>
          <p:spPr>
            <a:xfrm>
              <a:off x="304800" y="22098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440" y="2286000"/>
              <a:ext cx="264160" cy="264160"/>
            </a:xfrm>
            <a:prstGeom prst="rect">
              <a:avLst/>
            </a:prstGeom>
          </p:spPr>
        </p:pic>
      </p:grpSp>
      <p:sp>
        <p:nvSpPr>
          <p:cNvPr id="36" name="TextBox 35"/>
          <p:cNvSpPr txBox="1"/>
          <p:nvPr/>
        </p:nvSpPr>
        <p:spPr>
          <a:xfrm>
            <a:off x="3180080" y="4228683"/>
            <a:ext cx="2153920" cy="548640"/>
          </a:xfrm>
          <a:prstGeom prst="rect">
            <a:avLst/>
          </a:prstGeom>
          <a:noFill/>
          <a:ln>
            <a:solidFill>
              <a:srgbClr val="393739"/>
            </a:solidFill>
          </a:ln>
        </p:spPr>
        <p:txBody>
          <a:bodyPr wrap="square" rtlCol="0" anchor="ctr" anchorCtr="0">
            <a:spAutoFit/>
          </a:bodyPr>
          <a:lstStyle/>
          <a:p>
            <a:pPr marL="174625"/>
            <a:r>
              <a:rPr lang="en-US" sz="1500" b="1" dirty="0">
                <a:latin typeface="Arial" pitchFamily="34" charset="0"/>
                <a:cs typeface="Arial" pitchFamily="34" charset="0"/>
              </a:rPr>
              <a:t>CP 4 Specialist</a:t>
            </a:r>
          </a:p>
        </p:txBody>
      </p:sp>
      <p:grpSp>
        <p:nvGrpSpPr>
          <p:cNvPr id="37" name="Group 36"/>
          <p:cNvGrpSpPr/>
          <p:nvPr/>
        </p:nvGrpSpPr>
        <p:grpSpPr>
          <a:xfrm>
            <a:off x="2971800" y="4320123"/>
            <a:ext cx="381000" cy="381000"/>
            <a:chOff x="322580" y="2832100"/>
            <a:chExt cx="381000" cy="381000"/>
          </a:xfrm>
        </p:grpSpPr>
        <p:sp>
          <p:nvSpPr>
            <p:cNvPr id="38" name="Rectangle 37"/>
            <p:cNvSpPr/>
            <p:nvPr/>
          </p:nvSpPr>
          <p:spPr>
            <a:xfrm>
              <a:off x="322580" y="28321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20" y="2908300"/>
              <a:ext cx="264160" cy="264160"/>
            </a:xfrm>
            <a:prstGeom prst="rect">
              <a:avLst/>
            </a:prstGeom>
          </p:spPr>
        </p:pic>
      </p:grpSp>
      <p:sp>
        <p:nvSpPr>
          <p:cNvPr id="40" name="TextBox 39"/>
          <p:cNvSpPr txBox="1"/>
          <p:nvPr/>
        </p:nvSpPr>
        <p:spPr>
          <a:xfrm>
            <a:off x="5694680" y="1732002"/>
            <a:ext cx="3068320" cy="553998"/>
          </a:xfrm>
          <a:prstGeom prst="rect">
            <a:avLst/>
          </a:prstGeom>
          <a:noFill/>
          <a:ln>
            <a:solidFill>
              <a:srgbClr val="393739"/>
            </a:solidFill>
          </a:ln>
        </p:spPr>
        <p:txBody>
          <a:bodyPr wrap="square" rtlCol="0">
            <a:spAutoFit/>
          </a:bodyPr>
          <a:lstStyle/>
          <a:p>
            <a:pPr marL="174625"/>
            <a:r>
              <a:rPr lang="en-US" sz="1500" b="1" dirty="0">
                <a:latin typeface="Arial" pitchFamily="34" charset="0"/>
                <a:cs typeface="Arial" pitchFamily="34" charset="0"/>
              </a:rPr>
              <a:t>Shipboard Corrosion Assessment Training (S-CAT)</a:t>
            </a:r>
          </a:p>
        </p:txBody>
      </p:sp>
      <p:grpSp>
        <p:nvGrpSpPr>
          <p:cNvPr id="41" name="Group 40"/>
          <p:cNvGrpSpPr/>
          <p:nvPr/>
        </p:nvGrpSpPr>
        <p:grpSpPr>
          <a:xfrm>
            <a:off x="5486400" y="1808202"/>
            <a:ext cx="381000" cy="381000"/>
            <a:chOff x="322580" y="2832100"/>
            <a:chExt cx="381000" cy="381000"/>
          </a:xfrm>
        </p:grpSpPr>
        <p:sp>
          <p:nvSpPr>
            <p:cNvPr id="42" name="Rectangle 41"/>
            <p:cNvSpPr/>
            <p:nvPr/>
          </p:nvSpPr>
          <p:spPr>
            <a:xfrm>
              <a:off x="322580" y="28321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20" y="2908300"/>
              <a:ext cx="264160" cy="264160"/>
            </a:xfrm>
            <a:prstGeom prst="rect">
              <a:avLst/>
            </a:prstGeom>
          </p:spPr>
        </p:pic>
      </p:grpSp>
      <p:sp>
        <p:nvSpPr>
          <p:cNvPr id="44" name="TextBox 43"/>
          <p:cNvSpPr txBox="1"/>
          <p:nvPr/>
        </p:nvSpPr>
        <p:spPr>
          <a:xfrm>
            <a:off x="5694680" y="2362200"/>
            <a:ext cx="3068320" cy="548640"/>
          </a:xfrm>
          <a:prstGeom prst="rect">
            <a:avLst/>
          </a:prstGeom>
          <a:noFill/>
          <a:ln>
            <a:solidFill>
              <a:srgbClr val="393739"/>
            </a:solidFill>
          </a:ln>
        </p:spPr>
        <p:txBody>
          <a:bodyPr wrap="square" rtlCol="0" anchor="ctr" anchorCtr="0">
            <a:noAutofit/>
          </a:bodyPr>
          <a:lstStyle/>
          <a:p>
            <a:pPr marL="174625"/>
            <a:r>
              <a:rPr lang="en-US" sz="1500" b="1" dirty="0">
                <a:latin typeface="Arial" pitchFamily="34" charset="0"/>
                <a:cs typeface="Arial" pitchFamily="34" charset="0"/>
              </a:rPr>
              <a:t>Basic Corrosion</a:t>
            </a:r>
          </a:p>
        </p:txBody>
      </p:sp>
      <p:grpSp>
        <p:nvGrpSpPr>
          <p:cNvPr id="45" name="Group 44"/>
          <p:cNvGrpSpPr/>
          <p:nvPr/>
        </p:nvGrpSpPr>
        <p:grpSpPr>
          <a:xfrm>
            <a:off x="5486400" y="2417802"/>
            <a:ext cx="381000" cy="381000"/>
            <a:chOff x="304800" y="2209800"/>
            <a:chExt cx="381000" cy="381000"/>
          </a:xfrm>
        </p:grpSpPr>
        <p:sp>
          <p:nvSpPr>
            <p:cNvPr id="46" name="Rectangle 45"/>
            <p:cNvSpPr/>
            <p:nvPr/>
          </p:nvSpPr>
          <p:spPr>
            <a:xfrm>
              <a:off x="304800" y="22098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440" y="2286000"/>
              <a:ext cx="264160" cy="264160"/>
            </a:xfrm>
            <a:prstGeom prst="rect">
              <a:avLst/>
            </a:prstGeom>
          </p:spPr>
        </p:pic>
      </p:grpSp>
      <p:sp>
        <p:nvSpPr>
          <p:cNvPr id="48" name="TextBox 47"/>
          <p:cNvSpPr txBox="1"/>
          <p:nvPr/>
        </p:nvSpPr>
        <p:spPr>
          <a:xfrm>
            <a:off x="5694680" y="2994104"/>
            <a:ext cx="3068320" cy="553998"/>
          </a:xfrm>
          <a:prstGeom prst="rect">
            <a:avLst/>
          </a:prstGeom>
          <a:noFill/>
          <a:ln>
            <a:solidFill>
              <a:srgbClr val="393739"/>
            </a:solidFill>
          </a:ln>
        </p:spPr>
        <p:txBody>
          <a:bodyPr wrap="square" rtlCol="0">
            <a:spAutoFit/>
          </a:bodyPr>
          <a:lstStyle/>
          <a:p>
            <a:pPr marL="174625"/>
            <a:r>
              <a:rPr lang="en-US" sz="1500" b="1" dirty="0">
                <a:latin typeface="Arial" pitchFamily="34" charset="0"/>
                <a:cs typeface="Arial" pitchFamily="34" charset="0"/>
              </a:rPr>
              <a:t>Designing for Corrosion Control</a:t>
            </a:r>
          </a:p>
        </p:txBody>
      </p:sp>
      <p:grpSp>
        <p:nvGrpSpPr>
          <p:cNvPr id="49" name="Group 48"/>
          <p:cNvGrpSpPr/>
          <p:nvPr/>
        </p:nvGrpSpPr>
        <p:grpSpPr>
          <a:xfrm>
            <a:off x="5486400" y="3070304"/>
            <a:ext cx="381000" cy="381000"/>
            <a:chOff x="304800" y="2209800"/>
            <a:chExt cx="381000" cy="381000"/>
          </a:xfrm>
        </p:grpSpPr>
        <p:sp>
          <p:nvSpPr>
            <p:cNvPr id="50" name="Rectangle 49"/>
            <p:cNvSpPr/>
            <p:nvPr/>
          </p:nvSpPr>
          <p:spPr>
            <a:xfrm>
              <a:off x="304800" y="22098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440" y="2286000"/>
              <a:ext cx="264160" cy="264160"/>
            </a:xfrm>
            <a:prstGeom prst="rect">
              <a:avLst/>
            </a:prstGeom>
          </p:spPr>
        </p:pic>
      </p:grpSp>
      <p:sp>
        <p:nvSpPr>
          <p:cNvPr id="52" name="TextBox 51"/>
          <p:cNvSpPr txBox="1"/>
          <p:nvPr/>
        </p:nvSpPr>
        <p:spPr>
          <a:xfrm>
            <a:off x="5694680" y="3616404"/>
            <a:ext cx="3068320" cy="553998"/>
          </a:xfrm>
          <a:prstGeom prst="rect">
            <a:avLst/>
          </a:prstGeom>
          <a:noFill/>
          <a:ln>
            <a:solidFill>
              <a:srgbClr val="393739"/>
            </a:solidFill>
          </a:ln>
        </p:spPr>
        <p:txBody>
          <a:bodyPr wrap="square" rtlCol="0" anchor="ctr" anchorCtr="0">
            <a:noAutofit/>
          </a:bodyPr>
          <a:lstStyle/>
          <a:p>
            <a:pPr marL="174625"/>
            <a:r>
              <a:rPr lang="en-US" sz="1500" b="1" dirty="0">
                <a:latin typeface="Arial" pitchFamily="34" charset="0"/>
                <a:cs typeface="Arial" pitchFamily="34" charset="0"/>
              </a:rPr>
              <a:t>Internal Corrosion - Basic</a:t>
            </a:r>
          </a:p>
        </p:txBody>
      </p:sp>
      <p:grpSp>
        <p:nvGrpSpPr>
          <p:cNvPr id="53" name="Group 52"/>
          <p:cNvGrpSpPr/>
          <p:nvPr/>
        </p:nvGrpSpPr>
        <p:grpSpPr>
          <a:xfrm>
            <a:off x="5486400" y="3692604"/>
            <a:ext cx="381000" cy="381000"/>
            <a:chOff x="322580" y="2832100"/>
            <a:chExt cx="381000" cy="381000"/>
          </a:xfrm>
        </p:grpSpPr>
        <p:sp>
          <p:nvSpPr>
            <p:cNvPr id="54" name="Rectangle 53"/>
            <p:cNvSpPr/>
            <p:nvPr/>
          </p:nvSpPr>
          <p:spPr>
            <a:xfrm>
              <a:off x="322580" y="28321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20" y="2908300"/>
              <a:ext cx="264160" cy="264160"/>
            </a:xfrm>
            <a:prstGeom prst="rect">
              <a:avLst/>
            </a:prstGeom>
          </p:spPr>
        </p:pic>
      </p:grpSp>
      <p:sp>
        <p:nvSpPr>
          <p:cNvPr id="56" name="TextBox 55"/>
          <p:cNvSpPr txBox="1"/>
          <p:nvPr/>
        </p:nvSpPr>
        <p:spPr>
          <a:xfrm>
            <a:off x="5694680" y="4246602"/>
            <a:ext cx="3068320" cy="553998"/>
          </a:xfrm>
          <a:prstGeom prst="rect">
            <a:avLst/>
          </a:prstGeom>
          <a:noFill/>
          <a:ln>
            <a:solidFill>
              <a:srgbClr val="393739"/>
            </a:solidFill>
          </a:ln>
        </p:spPr>
        <p:txBody>
          <a:bodyPr wrap="square" rtlCol="0">
            <a:spAutoFit/>
          </a:bodyPr>
          <a:lstStyle/>
          <a:p>
            <a:pPr marL="174625"/>
            <a:r>
              <a:rPr lang="en-US" sz="1500" b="1" dirty="0">
                <a:latin typeface="Arial" pitchFamily="34" charset="0"/>
                <a:cs typeface="Arial" pitchFamily="34" charset="0"/>
              </a:rPr>
              <a:t>Internal Corrosion - Advanced</a:t>
            </a:r>
          </a:p>
        </p:txBody>
      </p:sp>
      <p:grpSp>
        <p:nvGrpSpPr>
          <p:cNvPr id="57" name="Group 56"/>
          <p:cNvGrpSpPr/>
          <p:nvPr/>
        </p:nvGrpSpPr>
        <p:grpSpPr>
          <a:xfrm>
            <a:off x="5486400" y="4322802"/>
            <a:ext cx="381000" cy="381000"/>
            <a:chOff x="322580" y="2832100"/>
            <a:chExt cx="381000" cy="381000"/>
          </a:xfrm>
        </p:grpSpPr>
        <p:sp>
          <p:nvSpPr>
            <p:cNvPr id="58" name="Rectangle 57"/>
            <p:cNvSpPr/>
            <p:nvPr/>
          </p:nvSpPr>
          <p:spPr>
            <a:xfrm>
              <a:off x="322580" y="2832100"/>
              <a:ext cx="381000" cy="381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220" y="2908300"/>
              <a:ext cx="264160" cy="264160"/>
            </a:xfrm>
            <a:prstGeom prst="rect">
              <a:avLst/>
            </a:prstGeom>
          </p:spPr>
        </p:pic>
      </p:grpSp>
    </p:spTree>
    <p:extLst>
      <p:ext uri="{BB962C8B-B14F-4D97-AF65-F5344CB8AC3E}">
        <p14:creationId xmlns:p14="http://schemas.microsoft.com/office/powerpoint/2010/main" val="328591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8392"/>
            <a:ext cx="9143999" cy="7065817"/>
          </a:xfrm>
          <a:prstGeom prst="rect">
            <a:avLst/>
          </a:prstGeom>
        </p:spPr>
      </p:pic>
      <p:sp>
        <p:nvSpPr>
          <p:cNvPr id="6" name="Rectangle 5"/>
          <p:cNvSpPr/>
          <p:nvPr/>
        </p:nvSpPr>
        <p:spPr>
          <a:xfrm>
            <a:off x="228600" y="1746915"/>
            <a:ext cx="8610600" cy="3739485"/>
          </a:xfrm>
          <a:prstGeom prst="rect">
            <a:avLst/>
          </a:prstGeom>
        </p:spPr>
        <p:txBody>
          <a:bodyPr wrap="square">
            <a:spAutoFit/>
          </a:bodyPr>
          <a:lstStyle/>
          <a:p>
            <a:pPr marL="285750" indent="-285750">
              <a:buClr>
                <a:srgbClr val="0070C0"/>
              </a:buClr>
              <a:buFont typeface="Wingdings" pitchFamily="2" charset="2"/>
              <a:buChar char="§"/>
            </a:pPr>
            <a:r>
              <a:rPr lang="en-US" sz="2000" b="1" dirty="0">
                <a:latin typeface="Arial" pitchFamily="34" charset="0"/>
                <a:cs typeface="Arial" pitchFamily="34" charset="0"/>
              </a:rPr>
              <a:t>NACE is accredited by the International  Association of Continuing Education and Training</a:t>
            </a:r>
          </a:p>
          <a:p>
            <a:pPr marL="285750" indent="-285750">
              <a:buClr>
                <a:srgbClr val="0070C0"/>
              </a:buClr>
              <a:buFont typeface="Wingdings" pitchFamily="2" charset="2"/>
              <a:buChar char="§"/>
            </a:pPr>
            <a:r>
              <a:rPr lang="en-US" sz="2000" b="1" dirty="0">
                <a:latin typeface="Arial" pitchFamily="34" charset="0"/>
                <a:cs typeface="Arial" pitchFamily="34" charset="0"/>
              </a:rPr>
              <a:t>Certifications are typically awarded through an application process following successful completion of:</a:t>
            </a:r>
          </a:p>
          <a:p>
            <a:pPr marL="742950" lvl="1" indent="-285750">
              <a:buClr>
                <a:schemeClr val="tx1">
                  <a:lumMod val="65000"/>
                  <a:lumOff val="35000"/>
                </a:schemeClr>
              </a:buClr>
              <a:buFont typeface="Calibri" pitchFamily="34" charset="0"/>
              <a:buChar char="₋"/>
            </a:pPr>
            <a:r>
              <a:rPr lang="en-US" sz="1900" dirty="0">
                <a:latin typeface="Arial" pitchFamily="34" charset="0"/>
                <a:cs typeface="Arial" pitchFamily="34" charset="0"/>
              </a:rPr>
              <a:t>required courses and corresponding exams</a:t>
            </a:r>
          </a:p>
          <a:p>
            <a:pPr marL="742950" lvl="1" indent="-285750">
              <a:buClr>
                <a:schemeClr val="tx1">
                  <a:lumMod val="65000"/>
                  <a:lumOff val="35000"/>
                </a:schemeClr>
              </a:buClr>
              <a:buFont typeface="Calibri" pitchFamily="34" charset="0"/>
              <a:buChar char="₋"/>
            </a:pPr>
            <a:r>
              <a:rPr lang="en-US" sz="1900" dirty="0">
                <a:latin typeface="Arial" pitchFamily="34" charset="0"/>
                <a:cs typeface="Arial" pitchFamily="34" charset="0"/>
              </a:rPr>
              <a:t>specified education level</a:t>
            </a:r>
          </a:p>
          <a:p>
            <a:pPr marL="742950" lvl="1" indent="-285750">
              <a:buClr>
                <a:schemeClr val="tx1">
                  <a:lumMod val="65000"/>
                  <a:lumOff val="35000"/>
                </a:schemeClr>
              </a:buClr>
              <a:buFont typeface="Calibri" pitchFamily="34" charset="0"/>
              <a:buChar char="₋"/>
            </a:pPr>
            <a:r>
              <a:rPr lang="en-US" sz="1900" dirty="0">
                <a:latin typeface="Arial" pitchFamily="34" charset="0"/>
                <a:cs typeface="Arial" pitchFamily="34" charset="0"/>
              </a:rPr>
              <a:t>specified work experience</a:t>
            </a:r>
          </a:p>
          <a:p>
            <a:pPr marL="285750" indent="-285750">
              <a:buClr>
                <a:srgbClr val="0070C0"/>
              </a:buClr>
              <a:buFont typeface="Wingdings" pitchFamily="2" charset="2"/>
              <a:buChar char="§"/>
            </a:pPr>
            <a:r>
              <a:rPr lang="en-US" sz="2000" b="1" dirty="0">
                <a:latin typeface="Arial" pitchFamily="34" charset="0"/>
                <a:cs typeface="Arial" pitchFamily="34" charset="0"/>
              </a:rPr>
              <a:t>First Certification for CP was awarded in 1971 </a:t>
            </a:r>
          </a:p>
          <a:p>
            <a:pPr marL="285750" indent="-285750">
              <a:buClr>
                <a:srgbClr val="0070C0"/>
              </a:buClr>
              <a:buFont typeface="Wingdings" pitchFamily="2" charset="2"/>
              <a:buChar char="§"/>
            </a:pPr>
            <a:r>
              <a:rPr lang="en-US" sz="2000" b="1" dirty="0">
                <a:latin typeface="Arial" pitchFamily="34" charset="0"/>
                <a:cs typeface="Arial" pitchFamily="34" charset="0"/>
              </a:rPr>
              <a:t>First Certification for CIP was in awarded in 1982</a:t>
            </a:r>
          </a:p>
          <a:p>
            <a:pPr marL="285750" indent="-285750">
              <a:buClr>
                <a:srgbClr val="0070C0"/>
              </a:buClr>
              <a:buFont typeface="Wingdings" pitchFamily="2" charset="2"/>
              <a:buChar char="§"/>
            </a:pPr>
            <a:r>
              <a:rPr lang="en-US" sz="2000" b="1" dirty="0">
                <a:latin typeface="Arial" pitchFamily="34" charset="0"/>
                <a:cs typeface="Arial" pitchFamily="34" charset="0"/>
              </a:rPr>
              <a:t>Certifications must be renewed every three years to remain active</a:t>
            </a:r>
          </a:p>
          <a:p>
            <a:pPr marL="285750" indent="-285750">
              <a:buClr>
                <a:srgbClr val="0070C0"/>
              </a:buClr>
              <a:buFont typeface="Wingdings" pitchFamily="2" charset="2"/>
              <a:buChar char="§"/>
            </a:pPr>
            <a:r>
              <a:rPr lang="en-US" sz="2000" b="1" dirty="0">
                <a:latin typeface="Arial" pitchFamily="34" charset="0"/>
                <a:cs typeface="Arial" pitchFamily="34" charset="0"/>
              </a:rPr>
              <a:t>Most Certification classes include OQ tasks relevant to course </a:t>
            </a:r>
          </a:p>
          <a:p>
            <a:pPr marL="285750" indent="-285750">
              <a:buClr>
                <a:srgbClr val="0070C0"/>
              </a:buClr>
              <a:buFont typeface="Wingdings" pitchFamily="2" charset="2"/>
              <a:buChar char="§"/>
            </a:pPr>
            <a:r>
              <a:rPr lang="en-US" sz="2000" b="1" dirty="0">
                <a:latin typeface="Arial" pitchFamily="34" charset="0"/>
                <a:cs typeface="Arial" pitchFamily="34" charset="0"/>
              </a:rPr>
              <a:t>Certifications tracked through ISNetworld</a:t>
            </a:r>
          </a:p>
        </p:txBody>
      </p:sp>
      <p:sp>
        <p:nvSpPr>
          <p:cNvPr id="7" name="Title 1"/>
          <p:cNvSpPr txBox="1">
            <a:spLocks/>
          </p:cNvSpPr>
          <p:nvPr/>
        </p:nvSpPr>
        <p:spPr>
          <a:xfrm>
            <a:off x="228600" y="381000"/>
            <a:ext cx="88392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Arial" panose="020B0604020202020204" pitchFamily="34" charset="0"/>
                <a:cs typeface="Arial" panose="020B0604020202020204" pitchFamily="34" charset="0"/>
              </a:rPr>
              <a:t>NACE Institute Certifications</a:t>
            </a:r>
          </a:p>
        </p:txBody>
      </p:sp>
      <p:pic>
        <p:nvPicPr>
          <p:cNvPr id="8" name="Picture 2" descr="http://www.wateroperatorsassociation.com/wp-content/uploads/2011/06/IACET-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3200" y="2819400"/>
            <a:ext cx="2175554" cy="129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756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0">
      <a:dk1>
        <a:sysClr val="windowText" lastClr="000000"/>
      </a:dk1>
      <a:lt1>
        <a:sysClr val="window" lastClr="FFFFFF"/>
      </a:lt1>
      <a:dk2>
        <a:srgbClr val="1F497D"/>
      </a:dk2>
      <a:lt2>
        <a:srgbClr val="EEECE1"/>
      </a:lt2>
      <a:accent1>
        <a:srgbClr val="00B050"/>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NII PPT Template" id="{5A3B3507-E5C2-409E-8390-9CDA173BB826}" vid="{FCBA164E-8F0F-409E-9EFE-2CB9C7CA3E57}"/>
    </a:ext>
  </a:extLst>
</a:theme>
</file>

<file path=ppt/theme/theme3.xml><?xml version="1.0" encoding="utf-8"?>
<a:theme xmlns:a="http://schemas.openxmlformats.org/drawingml/2006/main" name="3_Office Theme">
  <a:themeElements>
    <a:clrScheme name="Custom 10">
      <a:dk1>
        <a:sysClr val="windowText" lastClr="000000"/>
      </a:dk1>
      <a:lt1>
        <a:sysClr val="window" lastClr="FFFFFF"/>
      </a:lt1>
      <a:dk2>
        <a:srgbClr val="1F497D"/>
      </a:dk2>
      <a:lt2>
        <a:srgbClr val="EEECE1"/>
      </a:lt2>
      <a:accent1>
        <a:srgbClr val="00B050"/>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1005</TotalTime>
  <Words>4449</Words>
  <Application>Microsoft Macintosh PowerPoint</Application>
  <PresentationFormat>On-screen Show (4:3)</PresentationFormat>
  <Paragraphs>624</Paragraphs>
  <Slides>51</Slides>
  <Notes>38</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Office Theme</vt:lpstr>
      <vt:lpstr>2_Office Theme</vt:lpstr>
      <vt:lpstr>3_Office Theme</vt:lpstr>
      <vt:lpstr>PowerPoint Presentation</vt:lpstr>
      <vt:lpstr>NACE International At-A-Glance</vt:lpstr>
      <vt:lpstr>Industry Sectors Serviced by  NACE Members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2002 study results-FHWA</vt:lpstr>
      <vt:lpstr>IMPACT Study Launched  October 2014</vt:lpstr>
      <vt:lpstr>Global Scope</vt:lpstr>
      <vt:lpstr>Industry Sectors</vt:lpstr>
      <vt:lpstr>Who conducted the study on behalf of NACE International?</vt:lpstr>
      <vt:lpstr>Industry Advocates and  Technology Contributors</vt:lpstr>
      <vt:lpstr>Current Global Cost of Corrosion</vt:lpstr>
      <vt:lpstr>How much of this cost could be saved using currently available corrosion control practices?</vt:lpstr>
      <vt:lpstr>Most Critical Finding of  IMPACT Study</vt:lpstr>
      <vt:lpstr>Corrosion Management System Framework</vt:lpstr>
      <vt:lpstr>Interrelation of an Organization Management System</vt:lpstr>
      <vt:lpstr>Corrosion Management Strategy Pyramid</vt:lpstr>
      <vt:lpstr>First Things First</vt:lpstr>
      <vt:lpstr>9 Management System Domains</vt:lpstr>
      <vt:lpstr>Example Survey Questions and  Answer Set</vt:lpstr>
      <vt:lpstr> How IMPACT Study was Developed, Conducted and Analyzed</vt:lpstr>
      <vt:lpstr>IMPACT Study Finding</vt:lpstr>
      <vt:lpstr>Oil and Gas Industry Benchmarking of IOCs and NOCs</vt:lpstr>
      <vt:lpstr>Pipeline Industry</vt:lpstr>
      <vt:lpstr>Drinking and Waste Water Industry </vt:lpstr>
      <vt:lpstr>U.S. Department of Defense</vt:lpstr>
      <vt:lpstr>Corrosion Management Financial Tools</vt:lpstr>
      <vt:lpstr>Education and Training</vt:lpstr>
      <vt:lpstr>Corrosion Management Strategy Pyramid</vt:lpstr>
      <vt:lpstr>Strategies for Successful Corrosion Management </vt:lpstr>
      <vt:lpstr>Buy-in of a Corrosion  Management System</vt:lpstr>
      <vt:lpstr>What’s New, What’s Next</vt:lpstr>
      <vt:lpstr>Since IMPACT Launch March 2016</vt:lpstr>
      <vt:lpstr>India Specific IMPACT Study</vt:lpstr>
      <vt:lpstr>IMPACT Study Opportunities</vt:lpstr>
      <vt:lpstr>What’s New, What’s Next</vt:lpstr>
      <vt:lpstr>IMPACT Portal</vt:lpstr>
      <vt:lpstr>IMPACT Portal Architecture</vt:lpstr>
      <vt:lpstr>Next Steps </vt:lpstr>
      <vt:lpstr>Keeping the Study Evergreen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Hallie Stadvec</cp:lastModifiedBy>
  <cp:revision>66</cp:revision>
  <dcterms:created xsi:type="dcterms:W3CDTF">2016-04-22T03:58:11Z</dcterms:created>
  <dcterms:modified xsi:type="dcterms:W3CDTF">2017-03-21T17:48:32Z</dcterms:modified>
</cp:coreProperties>
</file>