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0"/>
  </p:notesMasterIdLst>
  <p:handoutMasterIdLst>
    <p:handoutMasterId r:id="rId41"/>
  </p:handoutMasterIdLst>
  <p:sldIdLst>
    <p:sldId id="256" r:id="rId2"/>
    <p:sldId id="353" r:id="rId3"/>
    <p:sldId id="400" r:id="rId4"/>
    <p:sldId id="354" r:id="rId5"/>
    <p:sldId id="355" r:id="rId6"/>
    <p:sldId id="358" r:id="rId7"/>
    <p:sldId id="387" r:id="rId8"/>
    <p:sldId id="356" r:id="rId9"/>
    <p:sldId id="357" r:id="rId10"/>
    <p:sldId id="359" r:id="rId11"/>
    <p:sldId id="360" r:id="rId12"/>
    <p:sldId id="361" r:id="rId13"/>
    <p:sldId id="362" r:id="rId14"/>
    <p:sldId id="365" r:id="rId15"/>
    <p:sldId id="366" r:id="rId16"/>
    <p:sldId id="363" r:id="rId17"/>
    <p:sldId id="364" r:id="rId18"/>
    <p:sldId id="390" r:id="rId19"/>
    <p:sldId id="367" r:id="rId20"/>
    <p:sldId id="368" r:id="rId21"/>
    <p:sldId id="375" r:id="rId22"/>
    <p:sldId id="404" r:id="rId23"/>
    <p:sldId id="407" r:id="rId24"/>
    <p:sldId id="403" r:id="rId25"/>
    <p:sldId id="401" r:id="rId26"/>
    <p:sldId id="373" r:id="rId27"/>
    <p:sldId id="374" r:id="rId28"/>
    <p:sldId id="376" r:id="rId29"/>
    <p:sldId id="377" r:id="rId30"/>
    <p:sldId id="378" r:id="rId31"/>
    <p:sldId id="379" r:id="rId32"/>
    <p:sldId id="380" r:id="rId33"/>
    <p:sldId id="382" r:id="rId34"/>
    <p:sldId id="383" r:id="rId35"/>
    <p:sldId id="406" r:id="rId36"/>
    <p:sldId id="384" r:id="rId37"/>
    <p:sldId id="405" r:id="rId38"/>
    <p:sldId id="271"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86" autoAdjust="0"/>
  </p:normalViewPr>
  <p:slideViewPr>
    <p:cSldViewPr snapToGrid="0">
      <p:cViewPr>
        <p:scale>
          <a:sx n="90" d="100"/>
          <a:sy n="90" d="100"/>
        </p:scale>
        <p:origin x="-2244"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168"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fld id="{E3759874-A642-4D88-A46F-C65B4EA157A5}" type="datetimeFigureOut">
              <a:rPr lang="en-US" smtClean="0"/>
              <a:t>3/13/2017</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5B3D8CF9-9F99-4BC4-8411-151CFF8151D9}" type="slidenum">
              <a:rPr lang="en-US" smtClean="0"/>
              <a:t>‹#›</a:t>
            </a:fld>
            <a:endParaRPr lang="en-US"/>
          </a:p>
        </p:txBody>
      </p:sp>
    </p:spTree>
    <p:extLst>
      <p:ext uri="{BB962C8B-B14F-4D97-AF65-F5344CB8AC3E}">
        <p14:creationId xmlns:p14="http://schemas.microsoft.com/office/powerpoint/2010/main" val="144265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A6042743-6DEB-4B8C-87A3-5E749050DA3B}" type="slidenum">
              <a:rPr lang="en-US" smtClean="0"/>
              <a:pPr/>
              <a:t>‹#›</a:t>
            </a:fld>
            <a:endParaRPr lang="en-US"/>
          </a:p>
        </p:txBody>
      </p:sp>
      <p:sp>
        <p:nvSpPr>
          <p:cNvPr id="9" name="Slide Image Placeholder 8"/>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Tree>
    <p:extLst>
      <p:ext uri="{BB962C8B-B14F-4D97-AF65-F5344CB8AC3E}">
        <p14:creationId xmlns:p14="http://schemas.microsoft.com/office/powerpoint/2010/main" val="148323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79385DB4-78C9-436B-91C0-F2AC1A7FA83B}" type="slidenum">
              <a:rPr lang="en-US" altLang="en-US" smtClean="0"/>
              <a:pPr algn="r"/>
              <a:t>10</a:t>
            </a:fld>
            <a:endParaRPr lang="en-US" altLang="en-US" smtClean="0"/>
          </a:p>
        </p:txBody>
      </p:sp>
      <p:sp>
        <p:nvSpPr>
          <p:cNvPr id="38915" name="Rectangle 2"/>
          <p:cNvSpPr>
            <a:spLocks noGrp="1" noRot="1" noChangeAspect="1" noChangeArrowheads="1" noTextEdit="1"/>
          </p:cNvSpPr>
          <p:nvPr>
            <p:ph type="sldImg"/>
          </p:nvPr>
        </p:nvSpPr>
        <p:spPr>
          <a:xfrm>
            <a:off x="1349375" y="822325"/>
            <a:ext cx="4325938" cy="3244850"/>
          </a:xfrm>
          <a:ln/>
        </p:spPr>
      </p:sp>
      <p:sp>
        <p:nvSpPr>
          <p:cNvPr id="38916" name="Rectangle 3"/>
          <p:cNvSpPr>
            <a:spLocks noGrp="1" noChangeArrowheads="1"/>
          </p:cNvSpPr>
          <p:nvPr>
            <p:ph type="body" idx="1"/>
          </p:nvPr>
        </p:nvSpPr>
        <p:spPr>
          <a:xfrm>
            <a:off x="938041" y="4421823"/>
            <a:ext cx="5147022"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99A1E6BF-DCD1-4C51-AE13-B5300C0A2AA6}" type="slidenum">
              <a:rPr lang="en-US" altLang="en-US" smtClean="0"/>
              <a:pPr algn="r"/>
              <a:t>24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FE2073B7-5317-40F7-B04A-581A918A7B3A}" type="slidenum">
              <a:rPr lang="en-US" altLang="en-US" smtClean="0"/>
              <a:pPr algn="r"/>
              <a:t>26</a:t>
            </a:fld>
            <a:endParaRPr lang="en-US" altLang="en-US" smtClean="0"/>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spcBef>
                <a:spcPct val="0"/>
              </a:spcBef>
            </a:pPr>
            <a:endParaRPr lang="en-US" altLang="en-US" smtClean="0">
              <a:latin typeface="Arial" charset="0"/>
            </a:endParaRPr>
          </a:p>
        </p:txBody>
      </p:sp>
      <p:sp>
        <p:nvSpPr>
          <p:cNvPr id="47109" name="Slide Number Placeholder 3"/>
          <p:cNvSpPr txBox="1">
            <a:spLocks noGrp="1"/>
          </p:cNvSpPr>
          <p:nvPr/>
        </p:nvSpPr>
        <p:spPr bwMode="auto">
          <a:xfrm>
            <a:off x="3978131" y="8842030"/>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51D23B-F757-4345-95F1-A4E62EA94CE3}" type="slidenum">
              <a:rPr lang="en-US" altLang="en-US" sz="1300"/>
              <a:pPr algn="r" eaLnBrk="1" hangingPunct="1"/>
              <a:t>26</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4923C523-68F0-46A9-AB3A-774DE8E1FCDD}" type="slidenum">
              <a:rPr lang="en-US" altLang="en-US" smtClean="0"/>
              <a:pPr algn="r"/>
              <a:t>27</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CD239E8F-CCBC-4935-A8F9-ED10F316C59F}" type="slidenum">
              <a:rPr lang="en-US" altLang="en-US" smtClean="0"/>
              <a:pPr algn="r"/>
              <a:t>28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0E3686F6-1F19-470C-B58E-450482051353}" type="slidenum">
              <a:rPr lang="en-US" altLang="en-US" smtClean="0"/>
              <a:pPr algn="r"/>
              <a:t>30</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FA0E815B-09FE-4B76-9A91-2A8E788E297E}" type="slidenum">
              <a:rPr lang="en-US" altLang="en-US" smtClean="0"/>
              <a:pPr algn="r"/>
              <a:t>32</a:t>
            </a:fld>
            <a:endParaRPr lang="en-US" altLang="en-US" smtClean="0"/>
          </a:p>
        </p:txBody>
      </p:sp>
      <p:sp>
        <p:nvSpPr>
          <p:cNvPr id="54275" name="Rectangle 2"/>
          <p:cNvSpPr>
            <a:spLocks noGrp="1" noRot="1" noChangeAspect="1" noChangeArrowheads="1" noTextEdit="1"/>
          </p:cNvSpPr>
          <p:nvPr>
            <p:ph type="sldImg"/>
          </p:nvPr>
        </p:nvSpPr>
        <p:spPr>
          <a:xfrm>
            <a:off x="1350963" y="822325"/>
            <a:ext cx="4322762" cy="3243263"/>
          </a:xfrm>
          <a:ln/>
        </p:spPr>
      </p:sp>
      <p:sp>
        <p:nvSpPr>
          <p:cNvPr id="54276" name="Rectangle 3"/>
          <p:cNvSpPr>
            <a:spLocks noGrp="1" noChangeArrowheads="1"/>
          </p:cNvSpPr>
          <p:nvPr>
            <p:ph type="body" idx="1"/>
          </p:nvPr>
        </p:nvSpPr>
        <p:spPr>
          <a:xfrm>
            <a:off x="936414" y="4421823"/>
            <a:ext cx="5150273"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6F903A9B-168C-411E-8779-FF1DE191C9FF}" type="slidenum">
              <a:rPr lang="en-US" altLang="en-US" smtClean="0"/>
              <a:pPr algn="r"/>
              <a:t>33</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r>
              <a:rPr lang="en-US" altLang="en-US" smtClean="0">
                <a:latin typeface="Arial" charset="0"/>
              </a:rPr>
              <a:t>Other fillers are installed without heating.  Casing filler should </a:t>
            </a:r>
          </a:p>
          <a:p>
            <a:pPr eaLnBrk="1" hangingPunct="1"/>
            <a:r>
              <a:rPr lang="en-US" altLang="en-US" smtClean="0">
                <a:latin typeface="Arial" charset="0"/>
              </a:rPr>
              <a:t>displace any water and prevent corrosion should water penetrate.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61CFDCA2-E34B-40AB-90E4-1DB48BE42D2E}" type="slidenum">
              <a:rPr lang="en-US" altLang="en-US" smtClean="0"/>
              <a:pPr algn="r"/>
              <a:t>34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61CFDCA2-E34B-40AB-90E4-1DB48BE42D2E}" type="slidenum">
              <a:rPr lang="en-US" altLang="en-US" smtClean="0"/>
              <a:pPr algn="r"/>
              <a:t>35</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536BC297-155C-43E4-9292-5F783F980116}" type="slidenum">
              <a:rPr lang="en-US" altLang="en-US" smtClean="0"/>
              <a:pPr algn="r"/>
              <a:t>36</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83FDCD90-A1F1-4909-8C94-90DD1125A797}" type="slidenum">
              <a:rPr lang="en-US" altLang="en-US" smtClean="0"/>
              <a:pPr algn="r"/>
              <a:t>11</a:t>
            </a:fld>
            <a:endParaRPr lang="en-US" altLang="en-US" smtClean="0"/>
          </a:p>
        </p:txBody>
      </p:sp>
      <p:sp>
        <p:nvSpPr>
          <p:cNvPr id="39939" name="Rectangle 2"/>
          <p:cNvSpPr>
            <a:spLocks noGrp="1" noRot="1" noChangeAspect="1" noChangeArrowheads="1" noTextEdit="1"/>
          </p:cNvSpPr>
          <p:nvPr>
            <p:ph type="sldImg"/>
          </p:nvPr>
        </p:nvSpPr>
        <p:spPr>
          <a:xfrm>
            <a:off x="1349375" y="822325"/>
            <a:ext cx="4325938" cy="3244850"/>
          </a:xfrm>
          <a:ln/>
        </p:spPr>
      </p:sp>
      <p:sp>
        <p:nvSpPr>
          <p:cNvPr id="39940" name="Rectangle 3"/>
          <p:cNvSpPr>
            <a:spLocks noGrp="1" noChangeArrowheads="1"/>
          </p:cNvSpPr>
          <p:nvPr>
            <p:ph type="body" idx="1"/>
          </p:nvPr>
        </p:nvSpPr>
        <p:spPr>
          <a:xfrm>
            <a:off x="938041" y="4421823"/>
            <a:ext cx="5147022"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536BC297-155C-43E4-9292-5F783F980116}" type="slidenum">
              <a:rPr lang="en-US" altLang="en-US" smtClean="0"/>
              <a:pPr algn="r"/>
              <a:t>37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0912"/>
          </a:xfrm>
        </p:spPr>
      </p:sp>
      <p:sp>
        <p:nvSpPr>
          <p:cNvPr id="3" name="Notes Placeholder 2"/>
          <p:cNvSpPr>
            <a:spLocks noGrp="1"/>
          </p:cNvSpPr>
          <p:nvPr>
            <p:ph type="body" idx="1"/>
          </p:nvPr>
        </p:nvSpPr>
        <p:spPr>
          <a:xfrm>
            <a:off x="702947" y="4422543"/>
            <a:ext cx="5617208" cy="4188935"/>
          </a:xfrm>
          <a:prstGeom prst="rect">
            <a:avLst/>
          </a:prstGeom>
        </p:spPr>
        <p:txBody>
          <a:bodyPr lIns="91913" tIns="45957" rIns="91913" bIns="45957"/>
          <a:lstStyle/>
          <a:p>
            <a:endParaRPr lang="en-US" dirty="0"/>
          </a:p>
        </p:txBody>
      </p:sp>
      <p:sp>
        <p:nvSpPr>
          <p:cNvPr id="4" name="Slide Number Placeholder 3"/>
          <p:cNvSpPr>
            <a:spLocks noGrp="1"/>
          </p:cNvSpPr>
          <p:nvPr>
            <p:ph type="sldNum" sz="quarter" idx="10"/>
          </p:nvPr>
        </p:nvSpPr>
        <p:spPr/>
        <p:txBody>
          <a:bodyPr/>
          <a:lstStyle/>
          <a:p>
            <a:fld id="{8868DA4E-68FD-41EB-B033-209CDAFDF7E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7801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3D975219-3FB5-4C5D-807D-5F53411FCDD0}" type="slidenum">
              <a:rPr lang="en-US" altLang="en-US" smtClean="0"/>
              <a:pPr algn="r"/>
              <a:t>12</a:t>
            </a:fld>
            <a:endParaRPr lang="en-US" altLang="en-US" smtClean="0"/>
          </a:p>
        </p:txBody>
      </p:sp>
      <p:sp>
        <p:nvSpPr>
          <p:cNvPr id="40963" name="Rectangle 2"/>
          <p:cNvSpPr>
            <a:spLocks noGrp="1" noRot="1" noChangeAspect="1" noChangeArrowheads="1" noTextEdit="1"/>
          </p:cNvSpPr>
          <p:nvPr>
            <p:ph type="sldImg"/>
          </p:nvPr>
        </p:nvSpPr>
        <p:spPr>
          <a:xfrm>
            <a:off x="1349375" y="822325"/>
            <a:ext cx="4325938" cy="3244850"/>
          </a:xfrm>
          <a:ln/>
        </p:spPr>
      </p:sp>
      <p:sp>
        <p:nvSpPr>
          <p:cNvPr id="40964" name="Rectangle 3"/>
          <p:cNvSpPr>
            <a:spLocks noGrp="1" noChangeArrowheads="1"/>
          </p:cNvSpPr>
          <p:nvPr>
            <p:ph type="body" idx="1"/>
          </p:nvPr>
        </p:nvSpPr>
        <p:spPr>
          <a:xfrm>
            <a:off x="938041" y="4421823"/>
            <a:ext cx="5147022"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A5648923-0C69-4002-BA93-8E7A0A27D821}" type="slidenum">
              <a:rPr lang="en-US" altLang="en-US" smtClean="0"/>
              <a:pPr algn="r"/>
              <a:t>13</a:t>
            </a:fld>
            <a:endParaRPr lang="en-US" altLang="en-US" smtClean="0"/>
          </a:p>
        </p:txBody>
      </p:sp>
      <p:sp>
        <p:nvSpPr>
          <p:cNvPr id="41987" name="Rectangle 2"/>
          <p:cNvSpPr>
            <a:spLocks noGrp="1" noRot="1" noChangeAspect="1" noChangeArrowheads="1" noTextEdit="1"/>
          </p:cNvSpPr>
          <p:nvPr>
            <p:ph type="sldImg"/>
          </p:nvPr>
        </p:nvSpPr>
        <p:spPr>
          <a:xfrm>
            <a:off x="1349375" y="822325"/>
            <a:ext cx="4325938" cy="3244850"/>
          </a:xfrm>
          <a:ln/>
        </p:spPr>
      </p:sp>
      <p:sp>
        <p:nvSpPr>
          <p:cNvPr id="41988" name="Rectangle 3"/>
          <p:cNvSpPr>
            <a:spLocks noGrp="1" noChangeArrowheads="1"/>
          </p:cNvSpPr>
          <p:nvPr>
            <p:ph type="body" idx="1"/>
          </p:nvPr>
        </p:nvSpPr>
        <p:spPr>
          <a:xfrm>
            <a:off x="938041" y="4421823"/>
            <a:ext cx="5147022"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09D66F2D-0310-4E70-A4A0-BB890054394D}" type="slidenum">
              <a:rPr lang="en-US" altLang="en-US" smtClean="0"/>
              <a:pPr algn="r"/>
              <a:t>14</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083927B3-7C34-4222-982D-273D5D7E504C}" type="slidenum">
              <a:rPr lang="en-US" altLang="en-US" smtClean="0"/>
              <a:pPr algn="r"/>
              <a:t>15</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63EC327B-1D32-4B2C-82D1-45B1155DBA3C}" type="slidenum">
              <a:rPr lang="en-US" altLang="en-US" smtClean="0"/>
              <a:pPr algn="r"/>
              <a:t>17</a:t>
            </a:fld>
            <a:endParaRPr lang="en-US" altLang="en-US" smtClean="0"/>
          </a:p>
        </p:txBody>
      </p:sp>
      <p:sp>
        <p:nvSpPr>
          <p:cNvPr id="43011" name="Rectangle 2"/>
          <p:cNvSpPr>
            <a:spLocks noGrp="1" noRot="1" noChangeAspect="1" noChangeArrowheads="1" noTextEdit="1"/>
          </p:cNvSpPr>
          <p:nvPr>
            <p:ph type="sldImg"/>
          </p:nvPr>
        </p:nvSpPr>
        <p:spPr>
          <a:xfrm>
            <a:off x="1350963" y="822325"/>
            <a:ext cx="4322762" cy="3243263"/>
          </a:xfrm>
          <a:ln/>
        </p:spPr>
      </p:sp>
      <p:sp>
        <p:nvSpPr>
          <p:cNvPr id="43012" name="Rectangle 3"/>
          <p:cNvSpPr>
            <a:spLocks noGrp="1" noChangeArrowheads="1"/>
          </p:cNvSpPr>
          <p:nvPr>
            <p:ph type="body" idx="1"/>
          </p:nvPr>
        </p:nvSpPr>
        <p:spPr>
          <a:xfrm>
            <a:off x="936414" y="4421823"/>
            <a:ext cx="5150273"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99A1E6BF-DCD1-4C51-AE13-B5300C0A2AA6}" type="slidenum">
              <a:rPr lang="en-US" altLang="en-US" smtClean="0"/>
              <a:pPr algn="r"/>
              <a:t>21</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charset="0"/>
              </a:defRPr>
            </a:lvl1pPr>
            <a:lvl2pPr marL="758198" indent="-291615" algn="l">
              <a:defRPr>
                <a:solidFill>
                  <a:schemeClr val="tx1"/>
                </a:solidFill>
                <a:latin typeface="Arial" charset="0"/>
              </a:defRPr>
            </a:lvl2pPr>
            <a:lvl3pPr marL="1166459" indent="-233292" algn="l">
              <a:defRPr>
                <a:solidFill>
                  <a:schemeClr val="tx1"/>
                </a:solidFill>
                <a:latin typeface="Arial" charset="0"/>
              </a:defRPr>
            </a:lvl3pPr>
            <a:lvl4pPr marL="1633043" indent="-233292" algn="l">
              <a:defRPr>
                <a:solidFill>
                  <a:schemeClr val="tx1"/>
                </a:solidFill>
                <a:latin typeface="Arial" charset="0"/>
              </a:defRPr>
            </a:lvl4pPr>
            <a:lvl5pPr marL="2099627" indent="-233292" algn="l">
              <a:defRPr>
                <a:solidFill>
                  <a:schemeClr val="tx1"/>
                </a:solidFill>
                <a:latin typeface="Arial" charset="0"/>
              </a:defRPr>
            </a:lvl5pPr>
            <a:lvl6pPr marL="2566211" indent="-233292" eaLnBrk="0" fontAlgn="base" hangingPunct="0">
              <a:spcBef>
                <a:spcPct val="0"/>
              </a:spcBef>
              <a:spcAft>
                <a:spcPct val="0"/>
              </a:spcAft>
              <a:defRPr>
                <a:solidFill>
                  <a:schemeClr val="tx1"/>
                </a:solidFill>
                <a:latin typeface="Arial" charset="0"/>
              </a:defRPr>
            </a:lvl6pPr>
            <a:lvl7pPr marL="3032794" indent="-233292" eaLnBrk="0" fontAlgn="base" hangingPunct="0">
              <a:spcBef>
                <a:spcPct val="0"/>
              </a:spcBef>
              <a:spcAft>
                <a:spcPct val="0"/>
              </a:spcAft>
              <a:defRPr>
                <a:solidFill>
                  <a:schemeClr val="tx1"/>
                </a:solidFill>
                <a:latin typeface="Arial" charset="0"/>
              </a:defRPr>
            </a:lvl7pPr>
            <a:lvl8pPr marL="3499378" indent="-233292" eaLnBrk="0" fontAlgn="base" hangingPunct="0">
              <a:spcBef>
                <a:spcPct val="0"/>
              </a:spcBef>
              <a:spcAft>
                <a:spcPct val="0"/>
              </a:spcAft>
              <a:defRPr>
                <a:solidFill>
                  <a:schemeClr val="tx1"/>
                </a:solidFill>
                <a:latin typeface="Arial" charset="0"/>
              </a:defRPr>
            </a:lvl8pPr>
            <a:lvl9pPr marL="3965962" indent="-233292" eaLnBrk="0" fontAlgn="base" hangingPunct="0">
              <a:spcBef>
                <a:spcPct val="0"/>
              </a:spcBef>
              <a:spcAft>
                <a:spcPct val="0"/>
              </a:spcAft>
              <a:defRPr>
                <a:solidFill>
                  <a:schemeClr val="tx1"/>
                </a:solidFill>
                <a:latin typeface="Arial" charset="0"/>
              </a:defRPr>
            </a:lvl9pPr>
          </a:lstStyle>
          <a:p>
            <a:pPr algn="r"/>
            <a:fld id="{99A1E6BF-DCD1-4C51-AE13-B5300C0A2AA6}" type="slidenum">
              <a:rPr lang="en-US" altLang="en-US" smtClean="0"/>
              <a:pPr algn="r"/>
              <a:t>22</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2310" y="4421823"/>
            <a:ext cx="561848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105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08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45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3779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42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086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06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61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33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26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OGA Seminar 2012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54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OGA Seminar 2012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45642-14C7-4511-97F6-07D0D2C0E9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1754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48638" y="1078230"/>
            <a:ext cx="8229600" cy="2514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Integrity Management:  Assessing &amp; Dealing with Pipeline Road Crossings</a:t>
            </a:r>
          </a:p>
        </p:txBody>
      </p:sp>
      <p:sp>
        <p:nvSpPr>
          <p:cNvPr id="10" name="Subtitle 4"/>
          <p:cNvSpPr txBox="1">
            <a:spLocks/>
          </p:cNvSpPr>
          <p:nvPr/>
        </p:nvSpPr>
        <p:spPr>
          <a:xfrm>
            <a:off x="685800" y="3611607"/>
            <a:ext cx="7772400" cy="11997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smtClean="0"/>
              <a:t>2017 OGA Technical Seminar</a:t>
            </a:r>
          </a:p>
          <a:p>
            <a:pPr marL="0" indent="0" algn="r">
              <a:buNone/>
            </a:pPr>
            <a:r>
              <a:rPr lang="en-US" dirty="0" smtClean="0"/>
              <a:t>Brad Leonard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246344" y="634716"/>
            <a:ext cx="6834188" cy="1147763"/>
          </a:xfrm>
        </p:spPr>
        <p:txBody>
          <a:bodyPr lIns="92075" tIns="46038" rIns="92075" bIns="46038">
            <a:normAutofit/>
          </a:bodyPr>
          <a:lstStyle/>
          <a:p>
            <a:pPr algn="ctr"/>
            <a:r>
              <a:rPr lang="en-US" altLang="en-US" sz="3600" dirty="0" smtClean="0">
                <a:solidFill>
                  <a:schemeClr val="accent1">
                    <a:lumMod val="75000"/>
                  </a:schemeClr>
                </a:solidFill>
              </a:rPr>
              <a:t>END SEAL – BOOT TYPE</a:t>
            </a:r>
            <a:endParaRPr lang="en-US" altLang="en-US" sz="3600" dirty="0">
              <a:solidFill>
                <a:schemeClr val="accent1">
                  <a:lumMod val="75000"/>
                </a:schemeClr>
              </a:solidFill>
            </a:endParaRPr>
          </a:p>
        </p:txBody>
      </p:sp>
      <p:pic>
        <p:nvPicPr>
          <p:cNvPr id="10243" name="Picture 3" descr="PSI En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3642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nvSpPr>
        <p:spPr bwMode="auto">
          <a:xfrm>
            <a:off x="228600" y="365760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*Note </a:t>
            </a:r>
            <a:r>
              <a:rPr lang="en-US" altLang="en-US" dirty="0"/>
              <a:t>the metal banding</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8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SI Link seal2"/>
          <p:cNvPicPr>
            <a:picLocks noChangeAspect="1" noChangeArrowheads="1"/>
          </p:cNvPicPr>
          <p:nvPr/>
        </p:nvPicPr>
        <p:blipFill>
          <a:blip r:embed="rId3">
            <a:extLst>
              <a:ext uri="{28A0092B-C50C-407E-A947-70E740481C1C}">
                <a14:useLocalDpi xmlns:a14="http://schemas.microsoft.com/office/drawing/2010/main" val="0"/>
              </a:ext>
            </a:extLst>
          </a:blip>
          <a:srcRect t="14932" b="7256"/>
          <a:stretch>
            <a:fillRect/>
          </a:stretch>
        </p:blipFill>
        <p:spPr bwMode="auto">
          <a:xfrm>
            <a:off x="1555750" y="1930400"/>
            <a:ext cx="6600825"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idx="4294967295"/>
          </p:nvPr>
        </p:nvSpPr>
        <p:spPr>
          <a:xfrm>
            <a:off x="758825" y="310312"/>
            <a:ext cx="8385175" cy="1431925"/>
          </a:xfrm>
        </p:spPr>
        <p:txBody>
          <a:bodyPr>
            <a:normAutofit/>
          </a:bodyPr>
          <a:lstStyle/>
          <a:p>
            <a:pPr algn="ctr"/>
            <a:r>
              <a:rPr lang="en-US" altLang="en-US" sz="3600" dirty="0" smtClean="0">
                <a:solidFill>
                  <a:schemeClr val="accent1">
                    <a:lumMod val="75000"/>
                  </a:schemeClr>
                </a:solidFill>
              </a:rPr>
              <a:t>END SEAL – LINK SEAL</a:t>
            </a:r>
            <a:endParaRPr lang="en-US" altLang="en-US" sz="3600" dirty="0">
              <a:solidFill>
                <a:schemeClr val="accent1">
                  <a:lumMod val="75000"/>
                </a:schemeClr>
              </a:solidFill>
            </a:endParaRPr>
          </a:p>
        </p:txBody>
      </p:sp>
      <p:sp>
        <p:nvSpPr>
          <p:cNvPr id="11268" name="TextBox 6"/>
          <p:cNvSpPr txBox="1">
            <a:spLocks noChangeArrowheads="1"/>
          </p:cNvSpPr>
          <p:nvPr/>
        </p:nvSpPr>
        <p:spPr bwMode="auto">
          <a:xfrm>
            <a:off x="381000" y="25146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*Note </a:t>
            </a:r>
            <a:r>
              <a:rPr lang="en-US" altLang="en-US" dirty="0"/>
              <a:t>the metal bolts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52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231799" y="515722"/>
            <a:ext cx="6756400" cy="1147763"/>
          </a:xfrm>
        </p:spPr>
        <p:txBody>
          <a:bodyPr lIns="92075" tIns="46038" rIns="92075" bIns="46038">
            <a:normAutofit/>
          </a:bodyPr>
          <a:lstStyle/>
          <a:p>
            <a:pPr algn="ctr"/>
            <a:r>
              <a:rPr lang="en-US" altLang="en-US" sz="3600" dirty="0" smtClean="0">
                <a:solidFill>
                  <a:schemeClr val="accent1">
                    <a:lumMod val="75000"/>
                  </a:schemeClr>
                </a:solidFill>
              </a:rPr>
              <a:t>SMALL CASING SPACER</a:t>
            </a:r>
            <a:endParaRPr lang="en-US" altLang="en-US" sz="3600" dirty="0">
              <a:solidFill>
                <a:schemeClr val="accent1">
                  <a:lumMod val="75000"/>
                </a:schemeClr>
              </a:solidFill>
            </a:endParaRPr>
          </a:p>
        </p:txBody>
      </p:sp>
      <p:pic>
        <p:nvPicPr>
          <p:cNvPr id="12291" name="Picture 3" descr="PSI Casing spacer"/>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895600" y="1905000"/>
            <a:ext cx="393065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p:cNvSpPr txBox="1">
            <a:spLocks noChangeArrowheads="1"/>
          </p:cNvSpPr>
          <p:nvPr/>
        </p:nvSpPr>
        <p:spPr bwMode="auto">
          <a:xfrm>
            <a:off x="533400" y="2743200"/>
            <a:ext cx="1905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*Note </a:t>
            </a:r>
            <a:r>
              <a:rPr lang="en-US" altLang="en-US" dirty="0"/>
              <a:t>the metal bolts and the black coated metal</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11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05738" y="634716"/>
            <a:ext cx="8229600" cy="1143000"/>
          </a:xfrm>
        </p:spPr>
        <p:txBody>
          <a:bodyPr lIns="92075" tIns="46038" rIns="92075" bIns="46038">
            <a:normAutofit/>
          </a:bodyPr>
          <a:lstStyle/>
          <a:p>
            <a:pPr algn="ctr"/>
            <a:r>
              <a:rPr lang="en-US" altLang="en-US" sz="3600" dirty="0" smtClean="0">
                <a:solidFill>
                  <a:schemeClr val="accent1">
                    <a:lumMod val="75000"/>
                  </a:schemeClr>
                </a:solidFill>
              </a:rPr>
              <a:t>LARGE CASING SPACER</a:t>
            </a:r>
            <a:endParaRPr lang="en-US" altLang="en-US" sz="3600" dirty="0">
              <a:solidFill>
                <a:schemeClr val="accent1">
                  <a:lumMod val="75000"/>
                </a:schemeClr>
              </a:solidFill>
            </a:endParaRP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941293651"/>
              </p:ext>
            </p:extLst>
          </p:nvPr>
        </p:nvGraphicFramePr>
        <p:xfrm>
          <a:off x="1733702" y="1810110"/>
          <a:ext cx="6604000" cy="4191000"/>
        </p:xfrm>
        <a:graphic>
          <a:graphicData uri="http://schemas.openxmlformats.org/presentationml/2006/ole">
            <mc:AlternateContent xmlns:mc="http://schemas.openxmlformats.org/markup-compatibility/2006">
              <mc:Choice xmlns:v="urn:schemas-microsoft-com:vml" Requires="v">
                <p:oleObj spid="_x0000_s1046" name="Photo Editor Photo" r:id="rId4" imgW="7314286" imgH="4877481" progId="">
                  <p:embed/>
                </p:oleObj>
              </mc:Choice>
              <mc:Fallback>
                <p:oleObj name="Photo Editor Photo" r:id="rId4" imgW="7314286" imgH="4877481" progId="">
                  <p:embed/>
                  <p:pic>
                    <p:nvPicPr>
                      <p:cNvPr id="0" name=""/>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l="5237" t="3870" r="3937" b="4762"/>
                      <a:stretch>
                        <a:fillRect/>
                      </a:stretch>
                    </p:blipFill>
                    <p:spPr bwMode="auto">
                      <a:xfrm>
                        <a:off x="1733702" y="1810110"/>
                        <a:ext cx="6604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Box 5"/>
          <p:cNvSpPr txBox="1">
            <a:spLocks noChangeArrowheads="1"/>
          </p:cNvSpPr>
          <p:nvPr/>
        </p:nvSpPr>
        <p:spPr bwMode="auto">
          <a:xfrm>
            <a:off x="228600" y="2743200"/>
            <a:ext cx="1505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smtClean="0"/>
              <a:t>*Note </a:t>
            </a:r>
            <a:r>
              <a:rPr lang="en-US" altLang="en-US" dirty="0"/>
              <a:t>the metal</a:t>
            </a:r>
          </a:p>
        </p:txBody>
      </p:sp>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05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575945" y="634716"/>
            <a:ext cx="8385175" cy="1431925"/>
          </a:xfrm>
        </p:spPr>
        <p:txBody>
          <a:bodyPr>
            <a:normAutofit/>
          </a:bodyPr>
          <a:lstStyle/>
          <a:p>
            <a:pPr algn="ctr"/>
            <a:r>
              <a:rPr lang="en-US" altLang="en-US" sz="3600" dirty="0">
                <a:solidFill>
                  <a:schemeClr val="accent1">
                    <a:lumMod val="75000"/>
                  </a:schemeClr>
                </a:solidFill>
              </a:rPr>
              <a:t>PROBLEMS WITH CASED PIPELINES</a:t>
            </a:r>
          </a:p>
        </p:txBody>
      </p:sp>
      <p:sp>
        <p:nvSpPr>
          <p:cNvPr id="16387" name="Rectangle 3"/>
          <p:cNvSpPr>
            <a:spLocks noGrp="1" noChangeArrowheads="1"/>
          </p:cNvSpPr>
          <p:nvPr>
            <p:ph idx="4294967295"/>
          </p:nvPr>
        </p:nvSpPr>
        <p:spPr>
          <a:xfrm>
            <a:off x="0" y="2099930"/>
            <a:ext cx="9144000" cy="4038600"/>
          </a:xfrm>
        </p:spPr>
        <p:txBody>
          <a:bodyPr>
            <a:noAutofit/>
          </a:bodyPr>
          <a:lstStyle/>
          <a:p>
            <a:pPr>
              <a:lnSpc>
                <a:spcPct val="90000"/>
              </a:lnSpc>
            </a:pPr>
            <a:r>
              <a:rPr lang="en-US" altLang="en-US" dirty="0"/>
              <a:t>Once water enters a casing:</a:t>
            </a:r>
          </a:p>
          <a:p>
            <a:pPr lvl="1">
              <a:lnSpc>
                <a:spcPct val="90000"/>
              </a:lnSpc>
            </a:pPr>
            <a:r>
              <a:rPr lang="en-US" altLang="en-US" dirty="0"/>
              <a:t>Corrosion can develop</a:t>
            </a:r>
          </a:p>
          <a:p>
            <a:pPr lvl="1">
              <a:lnSpc>
                <a:spcPct val="90000"/>
              </a:lnSpc>
            </a:pPr>
            <a:r>
              <a:rPr lang="en-US" altLang="en-US" dirty="0"/>
              <a:t>Even if the casing is not </a:t>
            </a:r>
            <a:r>
              <a:rPr lang="en-US" altLang="en-US" dirty="0" smtClean="0"/>
              <a:t>electrically shorted</a:t>
            </a:r>
            <a:r>
              <a:rPr lang="en-US" altLang="en-US" dirty="0"/>
              <a:t>, the </a:t>
            </a:r>
            <a:r>
              <a:rPr lang="en-US" altLang="en-US" dirty="0" smtClean="0"/>
              <a:t>Cathodic Protection (CP) current </a:t>
            </a:r>
            <a:r>
              <a:rPr lang="en-US" altLang="en-US" dirty="0"/>
              <a:t>may not be enough to adequately protect the pipe.</a:t>
            </a:r>
          </a:p>
          <a:p>
            <a:pPr lvl="1">
              <a:lnSpc>
                <a:spcPct val="90000"/>
              </a:lnSpc>
            </a:pPr>
            <a:r>
              <a:rPr lang="en-US" altLang="en-US" dirty="0"/>
              <a:t>Any </a:t>
            </a:r>
            <a:r>
              <a:rPr lang="en-US" altLang="en-US" dirty="0" smtClean="0"/>
              <a:t>CP current </a:t>
            </a:r>
            <a:r>
              <a:rPr lang="en-US" altLang="en-US" dirty="0"/>
              <a:t>passing through the casing will only provide some protection to that part of the pipe immersed in the water.</a:t>
            </a:r>
          </a:p>
          <a:p>
            <a:pPr lvl="1">
              <a:lnSpc>
                <a:spcPct val="90000"/>
              </a:lnSpc>
            </a:pPr>
            <a:r>
              <a:rPr lang="en-US" altLang="en-US" dirty="0"/>
              <a:t>No way to properly monitor the </a:t>
            </a:r>
            <a:r>
              <a:rPr lang="en-US" altLang="en-US" dirty="0" smtClean="0"/>
              <a:t>CP potentials </a:t>
            </a:r>
            <a:r>
              <a:rPr lang="en-US" altLang="en-US" dirty="0"/>
              <a:t>inside the casing.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2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598805" y="553085"/>
            <a:ext cx="8385175" cy="1431925"/>
          </a:xfrm>
        </p:spPr>
        <p:txBody>
          <a:bodyPr>
            <a:normAutofit/>
          </a:bodyPr>
          <a:lstStyle/>
          <a:p>
            <a:pPr algn="ctr"/>
            <a:r>
              <a:rPr lang="en-US" altLang="en-US" sz="3600" dirty="0">
                <a:solidFill>
                  <a:schemeClr val="accent1">
                    <a:lumMod val="75000"/>
                  </a:schemeClr>
                </a:solidFill>
              </a:rPr>
              <a:t>PROBLEMS WITH CASED PIPELINES</a:t>
            </a:r>
          </a:p>
        </p:txBody>
      </p:sp>
      <p:sp>
        <p:nvSpPr>
          <p:cNvPr id="17411" name="Rectangle 3"/>
          <p:cNvSpPr>
            <a:spLocks noGrp="1" noChangeArrowheads="1"/>
          </p:cNvSpPr>
          <p:nvPr>
            <p:ph idx="4294967295"/>
          </p:nvPr>
        </p:nvSpPr>
        <p:spPr>
          <a:xfrm>
            <a:off x="0" y="1447800"/>
            <a:ext cx="9144000" cy="5410200"/>
          </a:xfrm>
        </p:spPr>
        <p:txBody>
          <a:bodyPr/>
          <a:lstStyle/>
          <a:p>
            <a:pPr>
              <a:buFontTx/>
              <a:buNone/>
            </a:pPr>
            <a:endParaRPr lang="en-US" altLang="en-US" dirty="0"/>
          </a:p>
          <a:p>
            <a:r>
              <a:rPr lang="en-US" altLang="en-US" dirty="0"/>
              <a:t> Corrosion occurs on the external surfaces of pipelines inside casings whether the casing is shorted to the pipe or not!</a:t>
            </a:r>
          </a:p>
          <a:p>
            <a:r>
              <a:rPr lang="en-US" altLang="en-US" dirty="0" smtClean="0"/>
              <a:t>US </a:t>
            </a:r>
            <a:r>
              <a:rPr lang="en-US" altLang="en-US" dirty="0"/>
              <a:t>Department of Transportation agrees that there are almost as many leaks in un-shorted casings as in shorted casings.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8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91438" y="634716"/>
            <a:ext cx="9144000" cy="1143000"/>
          </a:xfrm>
        </p:spPr>
        <p:txBody>
          <a:bodyPr>
            <a:normAutofit/>
          </a:bodyPr>
          <a:lstStyle/>
          <a:p>
            <a:pPr algn="ctr"/>
            <a:r>
              <a:rPr lang="en-US" altLang="en-US" sz="3600" dirty="0" smtClean="0">
                <a:solidFill>
                  <a:schemeClr val="accent1">
                    <a:lumMod val="75000"/>
                  </a:schemeClr>
                </a:solidFill>
              </a:rPr>
              <a:t>CASING SHORTS TO PIPE - CAUSES</a:t>
            </a:r>
            <a:endParaRPr lang="en-US" altLang="en-US" sz="3600" dirty="0">
              <a:solidFill>
                <a:schemeClr val="accent1">
                  <a:lumMod val="75000"/>
                </a:schemeClr>
              </a:solidFill>
            </a:endParaRPr>
          </a:p>
        </p:txBody>
      </p:sp>
      <p:sp>
        <p:nvSpPr>
          <p:cNvPr id="13315" name="Rectangle 3"/>
          <p:cNvSpPr>
            <a:spLocks noGrp="1" noChangeArrowheads="1"/>
          </p:cNvSpPr>
          <p:nvPr>
            <p:ph idx="4294967295"/>
          </p:nvPr>
        </p:nvSpPr>
        <p:spPr>
          <a:xfrm>
            <a:off x="0" y="1219200"/>
            <a:ext cx="8229600" cy="5029200"/>
          </a:xfrm>
        </p:spPr>
        <p:txBody>
          <a:bodyPr/>
          <a:lstStyle/>
          <a:p>
            <a:pPr marL="609600" indent="-609600">
              <a:lnSpc>
                <a:spcPct val="90000"/>
              </a:lnSpc>
              <a:buFont typeface="Wingdings" pitchFamily="2" charset="2"/>
              <a:buNone/>
            </a:pPr>
            <a:endParaRPr lang="en-US" altLang="en-US" dirty="0"/>
          </a:p>
          <a:p>
            <a:pPr>
              <a:lnSpc>
                <a:spcPct val="90000"/>
              </a:lnSpc>
            </a:pPr>
            <a:r>
              <a:rPr lang="en-US" altLang="en-US" dirty="0"/>
              <a:t>End seals crush or deteriorate allowing water to enter</a:t>
            </a:r>
          </a:p>
          <a:p>
            <a:pPr>
              <a:lnSpc>
                <a:spcPct val="90000"/>
              </a:lnSpc>
            </a:pPr>
            <a:r>
              <a:rPr lang="en-US" altLang="en-US" dirty="0"/>
              <a:t>Pipe spacers crush or wrong type used such as metal or metal components</a:t>
            </a:r>
          </a:p>
          <a:p>
            <a:pPr>
              <a:lnSpc>
                <a:spcPct val="90000"/>
              </a:lnSpc>
            </a:pPr>
            <a:r>
              <a:rPr lang="en-US" altLang="en-US" dirty="0"/>
              <a:t>Test leads make contact in the test station</a:t>
            </a:r>
          </a:p>
          <a:p>
            <a:pPr>
              <a:lnSpc>
                <a:spcPct val="90000"/>
              </a:lnSpc>
            </a:pPr>
            <a:r>
              <a:rPr lang="en-US" altLang="en-US" dirty="0"/>
              <a:t>Vent pipes connected to the pipeline or supported on the pipeline</a:t>
            </a:r>
          </a:p>
          <a:p>
            <a:pPr>
              <a:lnSpc>
                <a:spcPct val="90000"/>
              </a:lnSpc>
            </a:pPr>
            <a:r>
              <a:rPr lang="en-US" altLang="en-US" dirty="0"/>
              <a:t>Other possible problems such as metal tools left inside the pipe.</a:t>
            </a:r>
          </a:p>
          <a:p>
            <a:pPr marL="609600" indent="-609600">
              <a:lnSpc>
                <a:spcPct val="90000"/>
              </a:lnSpc>
            </a:pPr>
            <a:endParaRPr lang="en-US" altLang="en-US" dirty="0"/>
          </a:p>
          <a:p>
            <a:pPr marL="609600" indent="-609600">
              <a:lnSpc>
                <a:spcPct val="90000"/>
              </a:lnSpc>
            </a:pPr>
            <a:endParaRPr lang="en-US" altLang="en-US" dirty="0"/>
          </a:p>
          <a:p>
            <a:pPr marL="609600" indent="-609600">
              <a:lnSpc>
                <a:spcPct val="90000"/>
              </a:lnSpc>
            </a:pPr>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1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310356" y="860650"/>
            <a:ext cx="7478713" cy="919163"/>
          </a:xfrm>
          <a:extLst>
            <a:ext uri="{AF507438-7753-43E0-B8FC-AC1667EBCBE1}">
              <a14:hiddenEffects xmlns:a14="http://schemas.microsoft.com/office/drawing/2010/main">
                <a:effectLst>
                  <a:outerShdw dist="45791" dir="3378596" algn="ctr" rotWithShape="0">
                    <a:srgbClr val="DDDDDD"/>
                  </a:outerShdw>
                </a:effectLst>
              </a14:hiddenEffects>
            </a:ext>
          </a:extLst>
        </p:spPr>
        <p:txBody>
          <a:bodyPr lIns="92075" tIns="46038" rIns="92075" bIns="46038" anchor="t">
            <a:normAutofit/>
          </a:bodyPr>
          <a:lstStyle/>
          <a:p>
            <a:pPr algn="ctr"/>
            <a:r>
              <a:rPr lang="en-US" altLang="en-US" sz="3600" dirty="0" smtClean="0">
                <a:solidFill>
                  <a:schemeClr val="accent1">
                    <a:lumMod val="75000"/>
                  </a:schemeClr>
                </a:solidFill>
              </a:rPr>
              <a:t>SHORTED CASING</a:t>
            </a:r>
            <a:endParaRPr lang="en-US" altLang="en-US" sz="3600" dirty="0">
              <a:solidFill>
                <a:schemeClr val="accent1">
                  <a:lumMod val="75000"/>
                </a:schemeClr>
              </a:solidFill>
            </a:endParaRPr>
          </a:p>
        </p:txBody>
      </p:sp>
      <p:sp>
        <p:nvSpPr>
          <p:cNvPr id="14339" name="Rectangle 3" descr="Sand"/>
          <p:cNvSpPr>
            <a:spLocks noChangeArrowheads="1"/>
          </p:cNvSpPr>
          <p:nvPr/>
        </p:nvSpPr>
        <p:spPr bwMode="auto">
          <a:xfrm>
            <a:off x="560388" y="3856038"/>
            <a:ext cx="7951787" cy="23971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0" name="Freeform 4"/>
          <p:cNvSpPr>
            <a:spLocks/>
          </p:cNvSpPr>
          <p:nvPr/>
        </p:nvSpPr>
        <p:spPr bwMode="invGray">
          <a:xfrm>
            <a:off x="584200" y="3754438"/>
            <a:ext cx="7877175" cy="133350"/>
          </a:xfrm>
          <a:custGeom>
            <a:avLst/>
            <a:gdLst>
              <a:gd name="T0" fmla="*/ 158109172 w 5389"/>
              <a:gd name="T1" fmla="*/ 169324659 h 76"/>
              <a:gd name="T2" fmla="*/ 356813041 w 5389"/>
              <a:gd name="T3" fmla="*/ 178560897 h 76"/>
              <a:gd name="T4" fmla="*/ 536288119 w 5389"/>
              <a:gd name="T5" fmla="*/ 181640228 h 76"/>
              <a:gd name="T6" fmla="*/ 734993404 w 5389"/>
              <a:gd name="T7" fmla="*/ 190876466 h 76"/>
              <a:gd name="T8" fmla="*/ 935834435 w 5389"/>
              <a:gd name="T9" fmla="*/ 200110950 h 76"/>
              <a:gd name="T10" fmla="*/ 1134538258 w 5389"/>
              <a:gd name="T11" fmla="*/ 200110950 h 76"/>
              <a:gd name="T12" fmla="*/ 1314013245 w 5389"/>
              <a:gd name="T13" fmla="*/ 200110950 h 76"/>
              <a:gd name="T14" fmla="*/ 1512717068 w 5389"/>
              <a:gd name="T15" fmla="*/ 200110950 h 76"/>
              <a:gd name="T16" fmla="*/ 1831072710 w 5389"/>
              <a:gd name="T17" fmla="*/ 230897297 h 76"/>
              <a:gd name="T18" fmla="*/ 2140879888 w 5389"/>
              <a:gd name="T19" fmla="*/ 49258782 h 76"/>
              <a:gd name="T20" fmla="*/ 2147483647 w 5389"/>
              <a:gd name="T21" fmla="*/ 172403990 h 76"/>
              <a:gd name="T22" fmla="*/ 2147483647 w 5389"/>
              <a:gd name="T23" fmla="*/ 172403990 h 76"/>
              <a:gd name="T24" fmla="*/ 2147483647 w 5389"/>
              <a:gd name="T25" fmla="*/ 67729518 h 76"/>
              <a:gd name="T26" fmla="*/ 2147483647 w 5389"/>
              <a:gd name="T27" fmla="*/ 172403990 h 76"/>
              <a:gd name="T28" fmla="*/ 2147483647 w 5389"/>
              <a:gd name="T29" fmla="*/ 172403990 h 76"/>
              <a:gd name="T30" fmla="*/ 2147483647 w 5389"/>
              <a:gd name="T31" fmla="*/ 178560897 h 76"/>
              <a:gd name="T32" fmla="*/ 2147483647 w 5389"/>
              <a:gd name="T33" fmla="*/ 67729518 h 76"/>
              <a:gd name="T34" fmla="*/ 2147483647 w 5389"/>
              <a:gd name="T35" fmla="*/ 187797135 h 76"/>
              <a:gd name="T36" fmla="*/ 2147483647 w 5389"/>
              <a:gd name="T37" fmla="*/ 181640228 h 76"/>
              <a:gd name="T38" fmla="*/ 2147483647 w 5389"/>
              <a:gd name="T39" fmla="*/ 178560897 h 76"/>
              <a:gd name="T40" fmla="*/ 2147483647 w 5389"/>
              <a:gd name="T41" fmla="*/ 49258782 h 76"/>
              <a:gd name="T42" fmla="*/ 2147483647 w 5389"/>
              <a:gd name="T43" fmla="*/ 172403990 h 76"/>
              <a:gd name="T44" fmla="*/ 2147483647 w 5389"/>
              <a:gd name="T45" fmla="*/ 172403990 h 76"/>
              <a:gd name="T46" fmla="*/ 2147483647 w 5389"/>
              <a:gd name="T47" fmla="*/ 172403990 h 76"/>
              <a:gd name="T48" fmla="*/ 2147483647 w 5389"/>
              <a:gd name="T49" fmla="*/ 169324659 h 76"/>
              <a:gd name="T50" fmla="*/ 2147483647 w 5389"/>
              <a:gd name="T51" fmla="*/ 169324659 h 76"/>
              <a:gd name="T52" fmla="*/ 2147483647 w 5389"/>
              <a:gd name="T53" fmla="*/ 30786305 h 76"/>
              <a:gd name="T54" fmla="*/ 2147483647 w 5389"/>
              <a:gd name="T55" fmla="*/ 172403990 h 76"/>
              <a:gd name="T56" fmla="*/ 2147483647 w 5389"/>
              <a:gd name="T57" fmla="*/ 187797135 h 76"/>
              <a:gd name="T58" fmla="*/ 2147483647 w 5389"/>
              <a:gd name="T59" fmla="*/ 187797135 h 76"/>
              <a:gd name="T60" fmla="*/ 2147483647 w 5389"/>
              <a:gd name="T61" fmla="*/ 36943213 h 76"/>
              <a:gd name="T62" fmla="*/ 2147483647 w 5389"/>
              <a:gd name="T63" fmla="*/ 181640228 h 76"/>
              <a:gd name="T64" fmla="*/ 2147483647 w 5389"/>
              <a:gd name="T65" fmla="*/ 178560897 h 76"/>
              <a:gd name="T66" fmla="*/ 2147483647 w 5389"/>
              <a:gd name="T67" fmla="*/ 178560897 h 76"/>
              <a:gd name="T68" fmla="*/ 2147483647 w 5389"/>
              <a:gd name="T69" fmla="*/ 172403990 h 76"/>
              <a:gd name="T70" fmla="*/ 2147483647 w 5389"/>
              <a:gd name="T71" fmla="*/ 172403990 h 76"/>
              <a:gd name="T72" fmla="*/ 2147483647 w 5389"/>
              <a:gd name="T73" fmla="*/ 12313818 h 76"/>
              <a:gd name="T74" fmla="*/ 2147483647 w 5389"/>
              <a:gd name="T75" fmla="*/ 181640228 h 76"/>
              <a:gd name="T76" fmla="*/ 2147483647 w 5389"/>
              <a:gd name="T77" fmla="*/ 187797135 h 76"/>
              <a:gd name="T78" fmla="*/ 2147483647 w 5389"/>
              <a:gd name="T79" fmla="*/ 187797135 h 76"/>
              <a:gd name="T80" fmla="*/ 2147483647 w 5389"/>
              <a:gd name="T81" fmla="*/ 187797135 h 76"/>
              <a:gd name="T82" fmla="*/ 2147483647 w 5389"/>
              <a:gd name="T83" fmla="*/ 0 h 76"/>
              <a:gd name="T84" fmla="*/ 2147483647 w 5389"/>
              <a:gd name="T85" fmla="*/ 172403990 h 76"/>
              <a:gd name="T86" fmla="*/ 2147483647 w 5389"/>
              <a:gd name="T87" fmla="*/ 169324659 h 76"/>
              <a:gd name="T88" fmla="*/ 2147483647 w 5389"/>
              <a:gd name="T89" fmla="*/ 190876466 h 76"/>
              <a:gd name="T90" fmla="*/ 2147483647 w 5389"/>
              <a:gd name="T91" fmla="*/ 169324659 h 76"/>
              <a:gd name="T92" fmla="*/ 2147483647 w 5389"/>
              <a:gd name="T93" fmla="*/ 169324659 h 76"/>
              <a:gd name="T94" fmla="*/ 2147483647 w 5389"/>
              <a:gd name="T95" fmla="*/ 178560897 h 76"/>
              <a:gd name="T96" fmla="*/ 2147483647 w 5389"/>
              <a:gd name="T97" fmla="*/ 187797135 h 76"/>
              <a:gd name="T98" fmla="*/ 2147483647 w 5389"/>
              <a:gd name="T99" fmla="*/ 187797135 h 76"/>
              <a:gd name="T100" fmla="*/ 2147483647 w 5389"/>
              <a:gd name="T101" fmla="*/ 178560897 h 76"/>
              <a:gd name="T102" fmla="*/ 2147483647 w 5389"/>
              <a:gd name="T103" fmla="*/ 178560897 h 76"/>
              <a:gd name="T104" fmla="*/ 2147483647 w 5389"/>
              <a:gd name="T105" fmla="*/ 178560897 h 76"/>
              <a:gd name="T106" fmla="*/ 2147483647 w 5389"/>
              <a:gd name="T107" fmla="*/ 17856089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89"/>
              <a:gd name="T163" fmla="*/ 0 h 76"/>
              <a:gd name="T164" fmla="*/ 5389 w 5389"/>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89" h="76">
                <a:moveTo>
                  <a:pt x="0" y="55"/>
                </a:moveTo>
                <a:lnTo>
                  <a:pt x="37" y="55"/>
                </a:lnTo>
                <a:lnTo>
                  <a:pt x="74" y="55"/>
                </a:lnTo>
                <a:lnTo>
                  <a:pt x="102" y="55"/>
                </a:lnTo>
                <a:lnTo>
                  <a:pt x="121" y="22"/>
                </a:lnTo>
                <a:lnTo>
                  <a:pt x="167" y="58"/>
                </a:lnTo>
                <a:lnTo>
                  <a:pt x="195" y="58"/>
                </a:lnTo>
                <a:lnTo>
                  <a:pt x="223" y="59"/>
                </a:lnTo>
                <a:lnTo>
                  <a:pt x="251" y="59"/>
                </a:lnTo>
                <a:lnTo>
                  <a:pt x="279" y="26"/>
                </a:lnTo>
                <a:lnTo>
                  <a:pt x="316" y="61"/>
                </a:lnTo>
                <a:lnTo>
                  <a:pt x="344" y="62"/>
                </a:lnTo>
                <a:lnTo>
                  <a:pt x="382" y="64"/>
                </a:lnTo>
                <a:lnTo>
                  <a:pt x="410" y="64"/>
                </a:lnTo>
                <a:lnTo>
                  <a:pt x="438" y="65"/>
                </a:lnTo>
                <a:lnTo>
                  <a:pt x="466" y="27"/>
                </a:lnTo>
                <a:lnTo>
                  <a:pt x="503" y="65"/>
                </a:lnTo>
                <a:lnTo>
                  <a:pt x="531" y="65"/>
                </a:lnTo>
                <a:lnTo>
                  <a:pt x="559" y="65"/>
                </a:lnTo>
                <a:lnTo>
                  <a:pt x="587" y="65"/>
                </a:lnTo>
                <a:lnTo>
                  <a:pt x="615" y="65"/>
                </a:lnTo>
                <a:lnTo>
                  <a:pt x="647" y="21"/>
                </a:lnTo>
                <a:lnTo>
                  <a:pt x="671" y="65"/>
                </a:lnTo>
                <a:lnTo>
                  <a:pt x="708" y="65"/>
                </a:lnTo>
                <a:lnTo>
                  <a:pt x="764" y="65"/>
                </a:lnTo>
                <a:lnTo>
                  <a:pt x="810" y="13"/>
                </a:lnTo>
                <a:lnTo>
                  <a:pt x="857" y="75"/>
                </a:lnTo>
                <a:lnTo>
                  <a:pt x="922" y="62"/>
                </a:lnTo>
                <a:lnTo>
                  <a:pt x="960" y="61"/>
                </a:lnTo>
                <a:lnTo>
                  <a:pt x="1002" y="16"/>
                </a:lnTo>
                <a:lnTo>
                  <a:pt x="1025" y="56"/>
                </a:lnTo>
                <a:lnTo>
                  <a:pt x="1053" y="56"/>
                </a:lnTo>
                <a:lnTo>
                  <a:pt x="1081" y="56"/>
                </a:lnTo>
                <a:lnTo>
                  <a:pt x="1109" y="56"/>
                </a:lnTo>
                <a:lnTo>
                  <a:pt x="1127" y="18"/>
                </a:lnTo>
                <a:lnTo>
                  <a:pt x="1183" y="56"/>
                </a:lnTo>
                <a:lnTo>
                  <a:pt x="1211" y="56"/>
                </a:lnTo>
                <a:lnTo>
                  <a:pt x="1239" y="56"/>
                </a:lnTo>
                <a:lnTo>
                  <a:pt x="1277" y="22"/>
                </a:lnTo>
                <a:lnTo>
                  <a:pt x="1295" y="56"/>
                </a:lnTo>
                <a:lnTo>
                  <a:pt x="1333" y="56"/>
                </a:lnTo>
                <a:lnTo>
                  <a:pt x="1360" y="56"/>
                </a:lnTo>
                <a:lnTo>
                  <a:pt x="1379" y="15"/>
                </a:lnTo>
                <a:lnTo>
                  <a:pt x="1416" y="56"/>
                </a:lnTo>
                <a:lnTo>
                  <a:pt x="1444" y="56"/>
                </a:lnTo>
                <a:lnTo>
                  <a:pt x="1472" y="19"/>
                </a:lnTo>
                <a:lnTo>
                  <a:pt x="1510" y="56"/>
                </a:lnTo>
                <a:lnTo>
                  <a:pt x="1547" y="58"/>
                </a:lnTo>
                <a:lnTo>
                  <a:pt x="1584" y="59"/>
                </a:lnTo>
                <a:lnTo>
                  <a:pt x="1621" y="59"/>
                </a:lnTo>
                <a:lnTo>
                  <a:pt x="1663" y="22"/>
                </a:lnTo>
                <a:lnTo>
                  <a:pt x="1724" y="59"/>
                </a:lnTo>
                <a:lnTo>
                  <a:pt x="1808" y="32"/>
                </a:lnTo>
                <a:lnTo>
                  <a:pt x="1827" y="61"/>
                </a:lnTo>
                <a:lnTo>
                  <a:pt x="1864" y="61"/>
                </a:lnTo>
                <a:lnTo>
                  <a:pt x="1892" y="61"/>
                </a:lnTo>
                <a:lnTo>
                  <a:pt x="1920" y="59"/>
                </a:lnTo>
                <a:lnTo>
                  <a:pt x="1934" y="29"/>
                </a:lnTo>
                <a:lnTo>
                  <a:pt x="1976" y="58"/>
                </a:lnTo>
                <a:lnTo>
                  <a:pt x="2004" y="58"/>
                </a:lnTo>
                <a:lnTo>
                  <a:pt x="2041" y="58"/>
                </a:lnTo>
                <a:lnTo>
                  <a:pt x="2069" y="58"/>
                </a:lnTo>
                <a:lnTo>
                  <a:pt x="2078" y="16"/>
                </a:lnTo>
                <a:lnTo>
                  <a:pt x="2106" y="58"/>
                </a:lnTo>
                <a:lnTo>
                  <a:pt x="2134" y="58"/>
                </a:lnTo>
                <a:lnTo>
                  <a:pt x="2204" y="56"/>
                </a:lnTo>
                <a:lnTo>
                  <a:pt x="2218" y="13"/>
                </a:lnTo>
                <a:lnTo>
                  <a:pt x="2293" y="56"/>
                </a:lnTo>
                <a:lnTo>
                  <a:pt x="2367" y="56"/>
                </a:lnTo>
                <a:lnTo>
                  <a:pt x="2423" y="56"/>
                </a:lnTo>
                <a:lnTo>
                  <a:pt x="2460" y="7"/>
                </a:lnTo>
                <a:lnTo>
                  <a:pt x="2479" y="56"/>
                </a:lnTo>
                <a:lnTo>
                  <a:pt x="2516" y="56"/>
                </a:lnTo>
                <a:lnTo>
                  <a:pt x="2554" y="55"/>
                </a:lnTo>
                <a:lnTo>
                  <a:pt x="2582" y="55"/>
                </a:lnTo>
                <a:lnTo>
                  <a:pt x="2619" y="12"/>
                </a:lnTo>
                <a:lnTo>
                  <a:pt x="2638" y="55"/>
                </a:lnTo>
                <a:lnTo>
                  <a:pt x="2666" y="55"/>
                </a:lnTo>
                <a:lnTo>
                  <a:pt x="2694" y="55"/>
                </a:lnTo>
                <a:lnTo>
                  <a:pt x="2721" y="55"/>
                </a:lnTo>
                <a:lnTo>
                  <a:pt x="2754" y="10"/>
                </a:lnTo>
                <a:lnTo>
                  <a:pt x="2777" y="55"/>
                </a:lnTo>
                <a:lnTo>
                  <a:pt x="2815" y="56"/>
                </a:lnTo>
                <a:lnTo>
                  <a:pt x="2843" y="56"/>
                </a:lnTo>
                <a:lnTo>
                  <a:pt x="2880" y="19"/>
                </a:lnTo>
                <a:lnTo>
                  <a:pt x="2908" y="61"/>
                </a:lnTo>
                <a:lnTo>
                  <a:pt x="2936" y="61"/>
                </a:lnTo>
                <a:lnTo>
                  <a:pt x="2973" y="61"/>
                </a:lnTo>
                <a:lnTo>
                  <a:pt x="3010" y="6"/>
                </a:lnTo>
                <a:lnTo>
                  <a:pt x="3038" y="61"/>
                </a:lnTo>
                <a:lnTo>
                  <a:pt x="3066" y="61"/>
                </a:lnTo>
                <a:lnTo>
                  <a:pt x="3094" y="61"/>
                </a:lnTo>
                <a:lnTo>
                  <a:pt x="3132" y="12"/>
                </a:lnTo>
                <a:lnTo>
                  <a:pt x="3160" y="61"/>
                </a:lnTo>
                <a:lnTo>
                  <a:pt x="3188" y="61"/>
                </a:lnTo>
                <a:lnTo>
                  <a:pt x="3216" y="59"/>
                </a:lnTo>
                <a:lnTo>
                  <a:pt x="3248" y="12"/>
                </a:lnTo>
                <a:lnTo>
                  <a:pt x="3271" y="58"/>
                </a:lnTo>
                <a:lnTo>
                  <a:pt x="3327" y="58"/>
                </a:lnTo>
                <a:lnTo>
                  <a:pt x="3355" y="58"/>
                </a:lnTo>
                <a:lnTo>
                  <a:pt x="3379" y="6"/>
                </a:lnTo>
                <a:lnTo>
                  <a:pt x="3421" y="58"/>
                </a:lnTo>
                <a:lnTo>
                  <a:pt x="3449" y="58"/>
                </a:lnTo>
                <a:lnTo>
                  <a:pt x="3477" y="56"/>
                </a:lnTo>
                <a:lnTo>
                  <a:pt x="3504" y="56"/>
                </a:lnTo>
                <a:lnTo>
                  <a:pt x="3542" y="19"/>
                </a:lnTo>
                <a:lnTo>
                  <a:pt x="3560" y="56"/>
                </a:lnTo>
                <a:lnTo>
                  <a:pt x="3588" y="56"/>
                </a:lnTo>
                <a:lnTo>
                  <a:pt x="3616" y="56"/>
                </a:lnTo>
                <a:lnTo>
                  <a:pt x="3654" y="56"/>
                </a:lnTo>
                <a:lnTo>
                  <a:pt x="3677" y="4"/>
                </a:lnTo>
                <a:lnTo>
                  <a:pt x="3710" y="56"/>
                </a:lnTo>
                <a:lnTo>
                  <a:pt x="3738" y="58"/>
                </a:lnTo>
                <a:lnTo>
                  <a:pt x="3766" y="59"/>
                </a:lnTo>
                <a:lnTo>
                  <a:pt x="3793" y="61"/>
                </a:lnTo>
                <a:lnTo>
                  <a:pt x="3835" y="10"/>
                </a:lnTo>
                <a:lnTo>
                  <a:pt x="3868" y="61"/>
                </a:lnTo>
                <a:lnTo>
                  <a:pt x="3896" y="61"/>
                </a:lnTo>
                <a:lnTo>
                  <a:pt x="3924" y="61"/>
                </a:lnTo>
                <a:lnTo>
                  <a:pt x="3952" y="61"/>
                </a:lnTo>
                <a:lnTo>
                  <a:pt x="3980" y="61"/>
                </a:lnTo>
                <a:lnTo>
                  <a:pt x="4017" y="15"/>
                </a:lnTo>
                <a:lnTo>
                  <a:pt x="4054" y="61"/>
                </a:lnTo>
                <a:lnTo>
                  <a:pt x="4120" y="59"/>
                </a:lnTo>
                <a:lnTo>
                  <a:pt x="4227" y="67"/>
                </a:lnTo>
                <a:lnTo>
                  <a:pt x="4260" y="0"/>
                </a:lnTo>
                <a:lnTo>
                  <a:pt x="4283" y="55"/>
                </a:lnTo>
                <a:lnTo>
                  <a:pt x="4381" y="56"/>
                </a:lnTo>
                <a:lnTo>
                  <a:pt x="4409" y="56"/>
                </a:lnTo>
                <a:lnTo>
                  <a:pt x="4427" y="12"/>
                </a:lnTo>
                <a:lnTo>
                  <a:pt x="4437" y="56"/>
                </a:lnTo>
                <a:lnTo>
                  <a:pt x="4465" y="55"/>
                </a:lnTo>
                <a:lnTo>
                  <a:pt x="4493" y="53"/>
                </a:lnTo>
                <a:lnTo>
                  <a:pt x="4567" y="53"/>
                </a:lnTo>
                <a:lnTo>
                  <a:pt x="4679" y="62"/>
                </a:lnTo>
                <a:lnTo>
                  <a:pt x="4698" y="9"/>
                </a:lnTo>
                <a:lnTo>
                  <a:pt x="4744" y="55"/>
                </a:lnTo>
                <a:lnTo>
                  <a:pt x="4782" y="55"/>
                </a:lnTo>
                <a:lnTo>
                  <a:pt x="4810" y="55"/>
                </a:lnTo>
                <a:lnTo>
                  <a:pt x="4838" y="55"/>
                </a:lnTo>
                <a:lnTo>
                  <a:pt x="4865" y="55"/>
                </a:lnTo>
                <a:lnTo>
                  <a:pt x="4903" y="56"/>
                </a:lnTo>
                <a:lnTo>
                  <a:pt x="4931" y="12"/>
                </a:lnTo>
                <a:lnTo>
                  <a:pt x="4968" y="58"/>
                </a:lnTo>
                <a:lnTo>
                  <a:pt x="4996" y="59"/>
                </a:lnTo>
                <a:lnTo>
                  <a:pt x="5024" y="61"/>
                </a:lnTo>
                <a:lnTo>
                  <a:pt x="5052" y="61"/>
                </a:lnTo>
                <a:lnTo>
                  <a:pt x="5080" y="61"/>
                </a:lnTo>
                <a:lnTo>
                  <a:pt x="5117" y="16"/>
                </a:lnTo>
                <a:lnTo>
                  <a:pt x="5136" y="61"/>
                </a:lnTo>
                <a:lnTo>
                  <a:pt x="5164" y="61"/>
                </a:lnTo>
                <a:lnTo>
                  <a:pt x="5192" y="59"/>
                </a:lnTo>
                <a:lnTo>
                  <a:pt x="5220" y="58"/>
                </a:lnTo>
                <a:lnTo>
                  <a:pt x="5248" y="58"/>
                </a:lnTo>
                <a:lnTo>
                  <a:pt x="5280" y="9"/>
                </a:lnTo>
                <a:lnTo>
                  <a:pt x="5304" y="58"/>
                </a:lnTo>
                <a:lnTo>
                  <a:pt x="5332" y="58"/>
                </a:lnTo>
                <a:lnTo>
                  <a:pt x="5360" y="58"/>
                </a:lnTo>
                <a:lnTo>
                  <a:pt x="5388" y="58"/>
                </a:lnTo>
                <a:lnTo>
                  <a:pt x="5360" y="58"/>
                </a:lnTo>
                <a:lnTo>
                  <a:pt x="5332" y="58"/>
                </a:lnTo>
                <a:lnTo>
                  <a:pt x="5360" y="58"/>
                </a:lnTo>
              </a:path>
            </a:pathLst>
          </a:custGeom>
          <a:noFill/>
          <a:ln w="76200" cap="rnd">
            <a:solidFill>
              <a:srgbClr val="00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1" name="Rectangle 5"/>
          <p:cNvSpPr>
            <a:spLocks noChangeArrowheads="1"/>
          </p:cNvSpPr>
          <p:nvPr/>
        </p:nvSpPr>
        <p:spPr bwMode="auto">
          <a:xfrm rot="252773">
            <a:off x="680354" y="5480236"/>
            <a:ext cx="7966169" cy="348104"/>
          </a:xfrm>
          <a:prstGeom prst="rect">
            <a:avLst/>
          </a:prstGeom>
          <a:solidFill>
            <a:srgbClr val="B2B2B2"/>
          </a:solidFill>
          <a:ln w="12700">
            <a:solidFill>
              <a:srgbClr val="000000"/>
            </a:solidFill>
            <a:miter lim="800000"/>
            <a:headEnd/>
            <a:tailEnd/>
          </a:ln>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2" name="Line 6"/>
          <p:cNvSpPr>
            <a:spLocks noChangeShapeType="1"/>
          </p:cNvSpPr>
          <p:nvPr/>
        </p:nvSpPr>
        <p:spPr bwMode="auto">
          <a:xfrm>
            <a:off x="2265363" y="5116513"/>
            <a:ext cx="3806825" cy="0"/>
          </a:xfrm>
          <a:prstGeom prst="line">
            <a:avLst/>
          </a:prstGeom>
          <a:noFill/>
          <a:ln w="762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3" name="Line 7"/>
          <p:cNvSpPr>
            <a:spLocks noChangeShapeType="1"/>
          </p:cNvSpPr>
          <p:nvPr/>
        </p:nvSpPr>
        <p:spPr bwMode="auto">
          <a:xfrm>
            <a:off x="2271713" y="5934075"/>
            <a:ext cx="3808412" cy="0"/>
          </a:xfrm>
          <a:prstGeom prst="line">
            <a:avLst/>
          </a:prstGeom>
          <a:noFill/>
          <a:ln w="762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344" name="Group 8"/>
          <p:cNvGrpSpPr>
            <a:grpSpLocks/>
          </p:cNvGrpSpPr>
          <p:nvPr/>
        </p:nvGrpSpPr>
        <p:grpSpPr bwMode="auto">
          <a:xfrm>
            <a:off x="1643063" y="5053013"/>
            <a:ext cx="625475" cy="920750"/>
            <a:chOff x="1080" y="2913"/>
            <a:chExt cx="428" cy="516"/>
          </a:xfrm>
        </p:grpSpPr>
        <p:sp>
          <p:nvSpPr>
            <p:cNvPr id="14361" name="AutoShape 9"/>
            <p:cNvSpPr>
              <a:spLocks noChangeArrowheads="1"/>
            </p:cNvSpPr>
            <p:nvPr/>
          </p:nvSpPr>
          <p:spPr bwMode="black">
            <a:xfrm rot="-5400000" flipH="1" flipV="1">
              <a:off x="1036" y="2957"/>
              <a:ext cx="516" cy="4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1 w 21600"/>
                <a:gd name="T13" fmla="*/ 4492 h 21600"/>
                <a:gd name="T14" fmla="*/ 17121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62" name="Rectangle 10"/>
            <p:cNvSpPr>
              <a:spLocks noChangeArrowheads="1"/>
            </p:cNvSpPr>
            <p:nvPr/>
          </p:nvSpPr>
          <p:spPr bwMode="black">
            <a:xfrm>
              <a:off x="1319" y="2913"/>
              <a:ext cx="189" cy="516"/>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63" name="Freeform 11"/>
            <p:cNvSpPr>
              <a:spLocks/>
            </p:cNvSpPr>
            <p:nvPr/>
          </p:nvSpPr>
          <p:spPr bwMode="black">
            <a:xfrm>
              <a:off x="1226" y="2914"/>
              <a:ext cx="129" cy="107"/>
            </a:xfrm>
            <a:custGeom>
              <a:avLst/>
              <a:gdLst>
                <a:gd name="T0" fmla="*/ 93 w 129"/>
                <a:gd name="T1" fmla="*/ 0 h 107"/>
                <a:gd name="T2" fmla="*/ 90 w 129"/>
                <a:gd name="T3" fmla="*/ 24 h 107"/>
                <a:gd name="T4" fmla="*/ 80 w 129"/>
                <a:gd name="T5" fmla="*/ 39 h 107"/>
                <a:gd name="T6" fmla="*/ 66 w 129"/>
                <a:gd name="T7" fmla="*/ 53 h 107"/>
                <a:gd name="T8" fmla="*/ 47 w 129"/>
                <a:gd name="T9" fmla="*/ 64 h 107"/>
                <a:gd name="T10" fmla="*/ 26 w 129"/>
                <a:gd name="T11" fmla="*/ 71 h 107"/>
                <a:gd name="T12" fmla="*/ 0 w 129"/>
                <a:gd name="T13" fmla="*/ 83 h 107"/>
                <a:gd name="T14" fmla="*/ 96 w 129"/>
                <a:gd name="T15" fmla="*/ 106 h 107"/>
                <a:gd name="T16" fmla="*/ 99 w 129"/>
                <a:gd name="T17" fmla="*/ 101 h 107"/>
                <a:gd name="T18" fmla="*/ 111 w 129"/>
                <a:gd name="T19" fmla="*/ 90 h 107"/>
                <a:gd name="T20" fmla="*/ 128 w 129"/>
                <a:gd name="T21" fmla="*/ 18 h 107"/>
                <a:gd name="T22" fmla="*/ 93 w 129"/>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93" y="0"/>
                  </a:moveTo>
                  <a:lnTo>
                    <a:pt x="90" y="24"/>
                  </a:lnTo>
                  <a:lnTo>
                    <a:pt x="80" y="39"/>
                  </a:lnTo>
                  <a:lnTo>
                    <a:pt x="66" y="53"/>
                  </a:lnTo>
                  <a:lnTo>
                    <a:pt x="47" y="64"/>
                  </a:lnTo>
                  <a:lnTo>
                    <a:pt x="26" y="71"/>
                  </a:lnTo>
                  <a:lnTo>
                    <a:pt x="0" y="83"/>
                  </a:lnTo>
                  <a:lnTo>
                    <a:pt x="96" y="106"/>
                  </a:lnTo>
                  <a:lnTo>
                    <a:pt x="99" y="101"/>
                  </a:lnTo>
                  <a:lnTo>
                    <a:pt x="111" y="90"/>
                  </a:lnTo>
                  <a:lnTo>
                    <a:pt x="128" y="18"/>
                  </a:lnTo>
                  <a:lnTo>
                    <a:pt x="93"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64" name="Freeform 12"/>
            <p:cNvSpPr>
              <a:spLocks/>
            </p:cNvSpPr>
            <p:nvPr/>
          </p:nvSpPr>
          <p:spPr bwMode="black">
            <a:xfrm>
              <a:off x="1228" y="3322"/>
              <a:ext cx="129" cy="107"/>
            </a:xfrm>
            <a:custGeom>
              <a:avLst/>
              <a:gdLst>
                <a:gd name="T0" fmla="*/ 93 w 129"/>
                <a:gd name="T1" fmla="*/ 106 h 107"/>
                <a:gd name="T2" fmla="*/ 90 w 129"/>
                <a:gd name="T3" fmla="*/ 82 h 107"/>
                <a:gd name="T4" fmla="*/ 80 w 129"/>
                <a:gd name="T5" fmla="*/ 67 h 107"/>
                <a:gd name="T6" fmla="*/ 66 w 129"/>
                <a:gd name="T7" fmla="*/ 53 h 107"/>
                <a:gd name="T8" fmla="*/ 47 w 129"/>
                <a:gd name="T9" fmla="*/ 42 h 107"/>
                <a:gd name="T10" fmla="*/ 26 w 129"/>
                <a:gd name="T11" fmla="*/ 35 h 107"/>
                <a:gd name="T12" fmla="*/ 0 w 129"/>
                <a:gd name="T13" fmla="*/ 23 h 107"/>
                <a:gd name="T14" fmla="*/ 96 w 129"/>
                <a:gd name="T15" fmla="*/ 0 h 107"/>
                <a:gd name="T16" fmla="*/ 99 w 129"/>
                <a:gd name="T17" fmla="*/ 5 h 107"/>
                <a:gd name="T18" fmla="*/ 111 w 129"/>
                <a:gd name="T19" fmla="*/ 16 h 107"/>
                <a:gd name="T20" fmla="*/ 128 w 129"/>
                <a:gd name="T21" fmla="*/ 88 h 107"/>
                <a:gd name="T22" fmla="*/ 93 w 129"/>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93" y="106"/>
                  </a:moveTo>
                  <a:lnTo>
                    <a:pt x="90" y="82"/>
                  </a:lnTo>
                  <a:lnTo>
                    <a:pt x="80" y="67"/>
                  </a:lnTo>
                  <a:lnTo>
                    <a:pt x="66" y="53"/>
                  </a:lnTo>
                  <a:lnTo>
                    <a:pt x="47" y="42"/>
                  </a:lnTo>
                  <a:lnTo>
                    <a:pt x="26" y="35"/>
                  </a:lnTo>
                  <a:lnTo>
                    <a:pt x="0" y="23"/>
                  </a:lnTo>
                  <a:lnTo>
                    <a:pt x="96" y="0"/>
                  </a:lnTo>
                  <a:lnTo>
                    <a:pt x="99" y="5"/>
                  </a:lnTo>
                  <a:lnTo>
                    <a:pt x="111" y="16"/>
                  </a:lnTo>
                  <a:lnTo>
                    <a:pt x="128" y="88"/>
                  </a:lnTo>
                  <a:lnTo>
                    <a:pt x="93" y="106"/>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4345" name="Rectangle 13"/>
          <p:cNvSpPr>
            <a:spLocks noChangeArrowheads="1"/>
          </p:cNvSpPr>
          <p:nvPr/>
        </p:nvSpPr>
        <p:spPr bwMode="auto">
          <a:xfrm>
            <a:off x="4049713" y="5216525"/>
            <a:ext cx="174625" cy="617538"/>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6" name="Rectangle 14"/>
          <p:cNvSpPr>
            <a:spLocks noChangeArrowheads="1"/>
          </p:cNvSpPr>
          <p:nvPr/>
        </p:nvSpPr>
        <p:spPr bwMode="auto">
          <a:xfrm>
            <a:off x="2314575" y="5216525"/>
            <a:ext cx="176213" cy="617538"/>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7" name="Rectangle 15"/>
          <p:cNvSpPr>
            <a:spLocks noChangeArrowheads="1"/>
          </p:cNvSpPr>
          <p:nvPr/>
        </p:nvSpPr>
        <p:spPr bwMode="auto">
          <a:xfrm>
            <a:off x="5845175" y="5219700"/>
            <a:ext cx="174625" cy="620713"/>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8" name="Rectangle 16"/>
          <p:cNvSpPr>
            <a:spLocks noChangeArrowheads="1"/>
          </p:cNvSpPr>
          <p:nvPr/>
        </p:nvSpPr>
        <p:spPr bwMode="auto">
          <a:xfrm>
            <a:off x="3086100" y="3711575"/>
            <a:ext cx="2238375" cy="201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9" name="Rectangle 17"/>
          <p:cNvSpPr>
            <a:spLocks noChangeArrowheads="1"/>
          </p:cNvSpPr>
          <p:nvPr/>
        </p:nvSpPr>
        <p:spPr bwMode="auto">
          <a:xfrm>
            <a:off x="349250" y="2984500"/>
            <a:ext cx="14970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Vent Pipe</a:t>
            </a:r>
            <a:endParaRPr lang="en-US" altLang="en-US" sz="2400">
              <a:solidFill>
                <a:schemeClr val="tx2"/>
              </a:solidFill>
            </a:endParaRPr>
          </a:p>
        </p:txBody>
      </p:sp>
      <p:sp>
        <p:nvSpPr>
          <p:cNvPr id="14350" name="Line 18"/>
          <p:cNvSpPr>
            <a:spLocks noChangeShapeType="1"/>
          </p:cNvSpPr>
          <p:nvPr/>
        </p:nvSpPr>
        <p:spPr bwMode="auto">
          <a:xfrm flipH="1" flipV="1">
            <a:off x="1860550" y="3302000"/>
            <a:ext cx="785813" cy="223838"/>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9"/>
          <p:cNvSpPr>
            <a:spLocks noChangeShapeType="1"/>
          </p:cNvSpPr>
          <p:nvPr/>
        </p:nvSpPr>
        <p:spPr bwMode="auto">
          <a:xfrm flipH="1">
            <a:off x="1946275" y="5932488"/>
            <a:ext cx="720725" cy="636587"/>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2" name="Rectangle 20"/>
          <p:cNvSpPr>
            <a:spLocks noChangeArrowheads="1"/>
          </p:cNvSpPr>
          <p:nvPr/>
        </p:nvSpPr>
        <p:spPr bwMode="auto">
          <a:xfrm>
            <a:off x="892175" y="6369050"/>
            <a:ext cx="114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Casing</a:t>
            </a:r>
            <a:endParaRPr lang="en-US" altLang="en-US" sz="2400">
              <a:solidFill>
                <a:schemeClr val="tx2"/>
              </a:solidFill>
            </a:endParaRPr>
          </a:p>
        </p:txBody>
      </p:sp>
      <p:sp>
        <p:nvSpPr>
          <p:cNvPr id="14353" name="Line 21"/>
          <p:cNvSpPr>
            <a:spLocks noChangeShapeType="1"/>
          </p:cNvSpPr>
          <p:nvPr/>
        </p:nvSpPr>
        <p:spPr bwMode="auto">
          <a:xfrm flipH="1">
            <a:off x="3551238" y="5551488"/>
            <a:ext cx="449262" cy="879475"/>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4" name="Rectangle 22"/>
          <p:cNvSpPr>
            <a:spLocks noChangeArrowheads="1"/>
          </p:cNvSpPr>
          <p:nvPr/>
        </p:nvSpPr>
        <p:spPr bwMode="auto">
          <a:xfrm>
            <a:off x="2532063" y="6369050"/>
            <a:ext cx="2578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Isolating Spacers</a:t>
            </a:r>
            <a:endParaRPr lang="en-US" altLang="en-US" sz="2400">
              <a:solidFill>
                <a:schemeClr val="tx2"/>
              </a:solidFill>
            </a:endParaRPr>
          </a:p>
        </p:txBody>
      </p:sp>
      <p:sp>
        <p:nvSpPr>
          <p:cNvPr id="14355" name="Rectangle 23"/>
          <p:cNvSpPr>
            <a:spLocks noChangeArrowheads="1"/>
          </p:cNvSpPr>
          <p:nvPr/>
        </p:nvSpPr>
        <p:spPr bwMode="auto">
          <a:xfrm>
            <a:off x="6324600" y="1219200"/>
            <a:ext cx="281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solidFill>
                  <a:schemeClr val="tx2"/>
                </a:solidFill>
              </a:rPr>
              <a:t>A high percentage of shorted casings occur at the ends allowing the pipe to contact the casing causing an electrical (metallic) short</a:t>
            </a:r>
            <a:r>
              <a:rPr lang="en-US" altLang="en-US" sz="2400">
                <a:solidFill>
                  <a:schemeClr val="tx2"/>
                </a:solidFill>
              </a:rPr>
              <a:t>.</a:t>
            </a:r>
          </a:p>
        </p:txBody>
      </p:sp>
      <p:sp>
        <p:nvSpPr>
          <p:cNvPr id="14357" name="Arc 25"/>
          <p:cNvSpPr>
            <a:spLocks/>
          </p:cNvSpPr>
          <p:nvPr/>
        </p:nvSpPr>
        <p:spPr bwMode="auto">
          <a:xfrm rot="16200000" flipH="1">
            <a:off x="5453063" y="2006600"/>
            <a:ext cx="633412" cy="395288"/>
          </a:xfrm>
          <a:custGeom>
            <a:avLst/>
            <a:gdLst>
              <a:gd name="T0" fmla="*/ 389152591 w 21600"/>
              <a:gd name="T1" fmla="*/ 34785078 h 42138"/>
              <a:gd name="T2" fmla="*/ 477967478 w 21600"/>
              <a:gd name="T3" fmla="*/ 0 h 42138"/>
              <a:gd name="T4" fmla="*/ 544692130 w 21600"/>
              <a:gd name="T5" fmla="*/ 17696317 h 42138"/>
              <a:gd name="T6" fmla="*/ 0 60000 65536"/>
              <a:gd name="T7" fmla="*/ 0 60000 65536"/>
              <a:gd name="T8" fmla="*/ 0 60000 65536"/>
              <a:gd name="T9" fmla="*/ 0 w 21600"/>
              <a:gd name="T10" fmla="*/ 0 h 42138"/>
              <a:gd name="T11" fmla="*/ 21600 w 21600"/>
              <a:gd name="T12" fmla="*/ 42138 h 42138"/>
            </a:gdLst>
            <a:ahLst/>
            <a:cxnLst>
              <a:cxn ang="T6">
                <a:pos x="T0" y="T1"/>
              </a:cxn>
              <a:cxn ang="T7">
                <a:pos x="T2" y="T3"/>
              </a:cxn>
              <a:cxn ang="T8">
                <a:pos x="T4" y="T5"/>
              </a:cxn>
            </a:cxnLst>
            <a:rect l="T9" t="T10" r="T11" b="T12"/>
            <a:pathLst>
              <a:path w="21600" h="42138" fill="none" extrusionOk="0">
                <a:moveTo>
                  <a:pt x="15432" y="42137"/>
                </a:moveTo>
                <a:cubicBezTo>
                  <a:pt x="6276" y="39409"/>
                  <a:pt x="0" y="30990"/>
                  <a:pt x="0" y="21437"/>
                </a:cubicBezTo>
                <a:cubicBezTo>
                  <a:pt x="-1" y="10530"/>
                  <a:pt x="8130" y="1335"/>
                  <a:pt x="18953" y="-1"/>
                </a:cubicBezTo>
              </a:path>
              <a:path w="21600" h="42138" stroke="0" extrusionOk="0">
                <a:moveTo>
                  <a:pt x="15432" y="42137"/>
                </a:moveTo>
                <a:cubicBezTo>
                  <a:pt x="6276" y="39409"/>
                  <a:pt x="0" y="30990"/>
                  <a:pt x="0" y="21437"/>
                </a:cubicBezTo>
                <a:cubicBezTo>
                  <a:pt x="-1" y="10530"/>
                  <a:pt x="8130" y="1335"/>
                  <a:pt x="18953" y="-1"/>
                </a:cubicBezTo>
                <a:lnTo>
                  <a:pt x="21600" y="21437"/>
                </a:lnTo>
                <a:close/>
              </a:path>
            </a:pathLst>
          </a:custGeom>
          <a:noFill/>
          <a:ln w="152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58" name="Line 26"/>
          <p:cNvSpPr>
            <a:spLocks noChangeShapeType="1"/>
          </p:cNvSpPr>
          <p:nvPr/>
        </p:nvSpPr>
        <p:spPr bwMode="auto">
          <a:xfrm flipH="1">
            <a:off x="5562600" y="2438400"/>
            <a:ext cx="1588" cy="2728913"/>
          </a:xfrm>
          <a:prstGeom prst="line">
            <a:avLst/>
          </a:prstGeom>
          <a:noFill/>
          <a:ln w="152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27"/>
          <p:cNvSpPr>
            <a:spLocks noChangeShapeType="1"/>
          </p:cNvSpPr>
          <p:nvPr/>
        </p:nvSpPr>
        <p:spPr bwMode="auto">
          <a:xfrm flipH="1">
            <a:off x="2743200" y="2286000"/>
            <a:ext cx="0" cy="2786063"/>
          </a:xfrm>
          <a:prstGeom prst="line">
            <a:avLst/>
          </a:prstGeom>
          <a:noFill/>
          <a:ln w="152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0" name="Arc 28"/>
          <p:cNvSpPr>
            <a:spLocks/>
          </p:cNvSpPr>
          <p:nvPr/>
        </p:nvSpPr>
        <p:spPr bwMode="auto">
          <a:xfrm rot="5400000">
            <a:off x="2237581" y="2083594"/>
            <a:ext cx="630238" cy="393700"/>
          </a:xfrm>
          <a:custGeom>
            <a:avLst/>
            <a:gdLst>
              <a:gd name="T0" fmla="*/ 383331504 w 21600"/>
              <a:gd name="T1" fmla="*/ 34367527 h 42138"/>
              <a:gd name="T2" fmla="*/ 470818311 w 21600"/>
              <a:gd name="T3" fmla="*/ 0 h 42138"/>
              <a:gd name="T4" fmla="*/ 536544991 w 21600"/>
              <a:gd name="T5" fmla="*/ 17483883 h 42138"/>
              <a:gd name="T6" fmla="*/ 0 60000 65536"/>
              <a:gd name="T7" fmla="*/ 0 60000 65536"/>
              <a:gd name="T8" fmla="*/ 0 60000 65536"/>
              <a:gd name="T9" fmla="*/ 0 w 21600"/>
              <a:gd name="T10" fmla="*/ 0 h 42138"/>
              <a:gd name="T11" fmla="*/ 21600 w 21600"/>
              <a:gd name="T12" fmla="*/ 42138 h 42138"/>
            </a:gdLst>
            <a:ahLst/>
            <a:cxnLst>
              <a:cxn ang="T6">
                <a:pos x="T0" y="T1"/>
              </a:cxn>
              <a:cxn ang="T7">
                <a:pos x="T2" y="T3"/>
              </a:cxn>
              <a:cxn ang="T8">
                <a:pos x="T4" y="T5"/>
              </a:cxn>
            </a:cxnLst>
            <a:rect l="T9" t="T10" r="T11" b="T12"/>
            <a:pathLst>
              <a:path w="21600" h="42138" fill="none" extrusionOk="0">
                <a:moveTo>
                  <a:pt x="15432" y="42137"/>
                </a:moveTo>
                <a:cubicBezTo>
                  <a:pt x="6276" y="39409"/>
                  <a:pt x="0" y="30990"/>
                  <a:pt x="0" y="21437"/>
                </a:cubicBezTo>
                <a:cubicBezTo>
                  <a:pt x="-1" y="10530"/>
                  <a:pt x="8130" y="1335"/>
                  <a:pt x="18953" y="-1"/>
                </a:cubicBezTo>
              </a:path>
              <a:path w="21600" h="42138" stroke="0" extrusionOk="0">
                <a:moveTo>
                  <a:pt x="15432" y="42137"/>
                </a:moveTo>
                <a:cubicBezTo>
                  <a:pt x="6276" y="39409"/>
                  <a:pt x="0" y="30990"/>
                  <a:pt x="0" y="21437"/>
                </a:cubicBezTo>
                <a:cubicBezTo>
                  <a:pt x="-1" y="10530"/>
                  <a:pt x="8130" y="1335"/>
                  <a:pt x="18953" y="-1"/>
                </a:cubicBezTo>
                <a:lnTo>
                  <a:pt x="21600" y="21437"/>
                </a:lnTo>
                <a:close/>
              </a:path>
            </a:pathLst>
          </a:custGeom>
          <a:noFill/>
          <a:ln w="152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6096000" y="5072063"/>
            <a:ext cx="6223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6" name="Line 24"/>
          <p:cNvSpPr>
            <a:spLocks noChangeShapeType="1"/>
          </p:cNvSpPr>
          <p:nvPr/>
        </p:nvSpPr>
        <p:spPr bwMode="auto">
          <a:xfrm flipV="1">
            <a:off x="6096000" y="3581400"/>
            <a:ext cx="685800" cy="2209800"/>
          </a:xfrm>
          <a:prstGeom prst="line">
            <a:avLst/>
          </a:prstGeom>
          <a:noFill/>
          <a:ln w="28575">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889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05740" y="709475"/>
            <a:ext cx="8385175" cy="1431925"/>
          </a:xfrm>
        </p:spPr>
        <p:txBody>
          <a:bodyPr>
            <a:normAutofit fontScale="90000"/>
          </a:bodyPr>
          <a:lstStyle/>
          <a:p>
            <a:r>
              <a:rPr lang="en-US" altLang="en-US" dirty="0">
                <a:solidFill>
                  <a:schemeClr val="accent1">
                    <a:lumMod val="75000"/>
                  </a:schemeClr>
                </a:solidFill>
              </a:rPr>
              <a:t>CURRENT INTEGRITY MANAGEMENT ASSESSMENTS</a:t>
            </a:r>
          </a:p>
        </p:txBody>
      </p:sp>
      <p:sp>
        <p:nvSpPr>
          <p:cNvPr id="6147" name="Rectangle 3"/>
          <p:cNvSpPr>
            <a:spLocks noGrp="1" noChangeArrowheads="1"/>
          </p:cNvSpPr>
          <p:nvPr>
            <p:ph idx="4294967295"/>
          </p:nvPr>
        </p:nvSpPr>
        <p:spPr>
          <a:xfrm>
            <a:off x="659763" y="2034540"/>
            <a:ext cx="8007350" cy="4743450"/>
          </a:xfrm>
        </p:spPr>
        <p:txBody>
          <a:bodyPr>
            <a:normAutofit fontScale="77500" lnSpcReduction="20000"/>
          </a:bodyPr>
          <a:lstStyle/>
          <a:p>
            <a:r>
              <a:rPr lang="en-US" altLang="en-US" sz="2800" dirty="0" smtClean="0"/>
              <a:t>Pressure Testing</a:t>
            </a:r>
          </a:p>
          <a:p>
            <a:pPr lvl="1"/>
            <a:r>
              <a:rPr lang="en-US" altLang="en-US" dirty="0" smtClean="0"/>
              <a:t>Typically conducted as a hydrostatic or </a:t>
            </a:r>
            <a:r>
              <a:rPr lang="en-US" altLang="en-US" dirty="0" smtClean="0"/>
              <a:t>nitrogen test </a:t>
            </a:r>
            <a:r>
              <a:rPr lang="en-US" altLang="en-US" dirty="0" smtClean="0"/>
              <a:t>on larger segments of piping, not just road crossing</a:t>
            </a:r>
          </a:p>
          <a:p>
            <a:pPr lvl="1"/>
            <a:r>
              <a:rPr lang="en-US" altLang="en-US" dirty="0" smtClean="0"/>
              <a:t>Modifications to piping for testing</a:t>
            </a:r>
          </a:p>
          <a:p>
            <a:pPr lvl="1"/>
            <a:r>
              <a:rPr lang="en-US" altLang="en-US" dirty="0" smtClean="0"/>
              <a:t>Environmental Concerns, permitting</a:t>
            </a:r>
          </a:p>
          <a:p>
            <a:pPr lvl="1"/>
            <a:r>
              <a:rPr lang="en-US" altLang="en-US" dirty="0" smtClean="0"/>
              <a:t>Removal of pressure test constituents </a:t>
            </a:r>
          </a:p>
          <a:p>
            <a:pPr lvl="1"/>
            <a:r>
              <a:rPr lang="en-US" altLang="en-US" dirty="0" smtClean="0"/>
              <a:t>Disposal of constituents </a:t>
            </a:r>
          </a:p>
          <a:p>
            <a:r>
              <a:rPr lang="en-US" altLang="en-US" sz="2800" dirty="0" smtClean="0"/>
              <a:t>Inline Inspection</a:t>
            </a:r>
          </a:p>
          <a:p>
            <a:pPr lvl="1"/>
            <a:r>
              <a:rPr lang="en-US" altLang="en-US" dirty="0"/>
              <a:t>Modifications to piping for </a:t>
            </a:r>
            <a:r>
              <a:rPr lang="en-US" altLang="en-US" dirty="0" smtClean="0"/>
              <a:t>launching and receiving tools</a:t>
            </a:r>
            <a:endParaRPr lang="en-US" altLang="en-US" dirty="0"/>
          </a:p>
          <a:p>
            <a:r>
              <a:rPr lang="en-US" altLang="en-US" sz="2800" dirty="0" smtClean="0"/>
              <a:t>Direct Assessment</a:t>
            </a:r>
          </a:p>
          <a:p>
            <a:pPr lvl="1"/>
            <a:r>
              <a:rPr lang="en-US" altLang="en-US" dirty="0" smtClean="0"/>
              <a:t>High Resistance Overburdens</a:t>
            </a:r>
          </a:p>
          <a:p>
            <a:pPr lvl="1"/>
            <a:r>
              <a:rPr lang="en-US" altLang="en-US" dirty="0" smtClean="0"/>
              <a:t>Accessibility to Piping</a:t>
            </a:r>
          </a:p>
          <a:p>
            <a:pPr lvl="1"/>
            <a:r>
              <a:rPr lang="en-US" altLang="en-US" dirty="0" smtClean="0"/>
              <a:t>Crossing more than often cased</a:t>
            </a:r>
          </a:p>
          <a:p>
            <a:r>
              <a:rPr lang="en-US" altLang="en-US" sz="2800" dirty="0" smtClean="0"/>
              <a:t>Other Technologies – dependent on application utilize</a:t>
            </a:r>
          </a:p>
          <a:p>
            <a:endParaRPr lang="en-US" alt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63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70850" y="497556"/>
            <a:ext cx="8385175" cy="1431925"/>
          </a:xfrm>
        </p:spPr>
        <p:txBody>
          <a:bodyPr>
            <a:normAutofit/>
          </a:bodyPr>
          <a:lstStyle/>
          <a:p>
            <a:pPr algn="ctr"/>
            <a:r>
              <a:rPr lang="en-US" altLang="en-US" sz="3600" dirty="0" smtClean="0">
                <a:solidFill>
                  <a:schemeClr val="accent1">
                    <a:lumMod val="75000"/>
                  </a:schemeClr>
                </a:solidFill>
              </a:rPr>
              <a:t>DIRECT ASSESSMENT:</a:t>
            </a:r>
            <a:endParaRPr lang="en-US" altLang="en-US" sz="3600" dirty="0">
              <a:solidFill>
                <a:schemeClr val="accent1">
                  <a:lumMod val="75000"/>
                </a:schemeClr>
              </a:solidFill>
            </a:endParaRPr>
          </a:p>
        </p:txBody>
      </p:sp>
      <p:sp>
        <p:nvSpPr>
          <p:cNvPr id="18435" name="Rectangle 3"/>
          <p:cNvSpPr>
            <a:spLocks noGrp="1" noChangeArrowheads="1"/>
          </p:cNvSpPr>
          <p:nvPr>
            <p:ph idx="4294967295"/>
          </p:nvPr>
        </p:nvSpPr>
        <p:spPr>
          <a:xfrm>
            <a:off x="659219" y="1424763"/>
            <a:ext cx="8484781" cy="4986669"/>
          </a:xfrm>
        </p:spPr>
        <p:txBody>
          <a:bodyPr>
            <a:normAutofit fontScale="40000" lnSpcReduction="20000"/>
          </a:bodyPr>
          <a:lstStyle/>
          <a:p>
            <a:pPr marL="609600" indent="-609600">
              <a:lnSpc>
                <a:spcPct val="80000"/>
              </a:lnSpc>
              <a:buFontTx/>
              <a:buNone/>
            </a:pPr>
            <a:r>
              <a:rPr lang="en-US" altLang="en-US" sz="5500" dirty="0"/>
              <a:t>The four steps for assessing </a:t>
            </a:r>
            <a:r>
              <a:rPr lang="en-US" altLang="en-US" sz="5500" dirty="0" smtClean="0"/>
              <a:t>casings using Direct Assessment</a:t>
            </a:r>
            <a:endParaRPr lang="en-US" altLang="en-US" sz="5500" dirty="0"/>
          </a:p>
          <a:p>
            <a:pPr marL="609600" indent="-609600">
              <a:lnSpc>
                <a:spcPct val="80000"/>
              </a:lnSpc>
              <a:buFontTx/>
              <a:buNone/>
            </a:pPr>
            <a:r>
              <a:rPr lang="en-US" altLang="en-US" sz="5500" dirty="0"/>
              <a:t>	Pre-Assessment, Indirect Inspection, Direct Examination, Post Assessment</a:t>
            </a:r>
          </a:p>
          <a:p>
            <a:pPr marL="609600" indent="-609600">
              <a:lnSpc>
                <a:spcPct val="80000"/>
              </a:lnSpc>
              <a:buFontTx/>
              <a:buNone/>
            </a:pPr>
            <a:endParaRPr lang="en-US" altLang="en-US" sz="2500" dirty="0"/>
          </a:p>
          <a:p>
            <a:pPr marL="609600" indent="-609600">
              <a:buFont typeface="Wingdings" pitchFamily="2" charset="2"/>
              <a:buAutoNum type="arabicPeriod"/>
            </a:pPr>
            <a:r>
              <a:rPr lang="en-US" altLang="en-US" sz="6700" dirty="0"/>
              <a:t>  Pre-Assessment</a:t>
            </a:r>
          </a:p>
          <a:p>
            <a:pPr marL="990600" lvl="1" indent="-533400"/>
            <a:r>
              <a:rPr lang="en-US" altLang="en-US" sz="4500" dirty="0"/>
              <a:t>Use Historical data to develop a scenario</a:t>
            </a:r>
          </a:p>
          <a:p>
            <a:pPr marL="1371600" lvl="2" indent="-457200"/>
            <a:r>
              <a:rPr lang="en-US" altLang="en-US" sz="4500" dirty="0"/>
              <a:t>Coating Type</a:t>
            </a:r>
          </a:p>
          <a:p>
            <a:pPr marL="1371600" lvl="2" indent="-457200"/>
            <a:r>
              <a:rPr lang="en-US" altLang="en-US" sz="4500" dirty="0"/>
              <a:t>Quality of Pipe</a:t>
            </a:r>
          </a:p>
          <a:p>
            <a:pPr marL="1371600" lvl="2" indent="-457200"/>
            <a:r>
              <a:rPr lang="en-US" altLang="en-US" sz="4500" dirty="0"/>
              <a:t>Water Table</a:t>
            </a:r>
          </a:p>
          <a:p>
            <a:pPr marL="1371600" lvl="2" indent="-457200"/>
            <a:r>
              <a:rPr lang="en-US" altLang="en-US" sz="4500" dirty="0"/>
              <a:t>Filled or </a:t>
            </a:r>
            <a:r>
              <a:rPr lang="en-US" altLang="en-US" sz="4500" dirty="0" smtClean="0"/>
              <a:t>not</a:t>
            </a:r>
          </a:p>
          <a:p>
            <a:pPr marL="1371600" lvl="2" indent="-457200"/>
            <a:r>
              <a:rPr lang="en-US" altLang="en-US" sz="4500" dirty="0" err="1"/>
              <a:t>e</a:t>
            </a:r>
            <a:r>
              <a:rPr lang="en-US" altLang="en-US" sz="4500" dirty="0" err="1" smtClean="0"/>
              <a:t>tc</a:t>
            </a:r>
            <a:r>
              <a:rPr lang="en-US" altLang="en-US" sz="4500" dirty="0" smtClean="0"/>
              <a:t>…</a:t>
            </a:r>
          </a:p>
          <a:p>
            <a:pPr marL="971550" lvl="1" indent="-457200"/>
            <a:r>
              <a:rPr lang="en-US" altLang="en-US" sz="4500" dirty="0" smtClean="0"/>
              <a:t>Feasibility for Indirect Inspection – not always conducive</a:t>
            </a:r>
          </a:p>
          <a:p>
            <a:pPr marL="971550" lvl="1" indent="-457200"/>
            <a:r>
              <a:rPr lang="en-US" altLang="en-US" sz="4500" dirty="0" smtClean="0"/>
              <a:t>Region Identification  - for casings can be problematic</a:t>
            </a:r>
          </a:p>
          <a:p>
            <a:pPr marL="1371600" lvl="2" indent="-457200"/>
            <a:r>
              <a:rPr lang="en-US" altLang="en-US" sz="4500" dirty="0" smtClean="0"/>
              <a:t>PHMSA has developed guidelines (exhibit B of Guidelines for Integrity Assessment of Cased Pipe for Gas Transmission Pipeline in HCA’s rev 0, 2010) for assuring that all casings in a single region are sufficiently similar, as specified in NACE SPO0502-2010,  while allowing flexibility to allow the grouping of casings into a single region.</a:t>
            </a:r>
            <a:r>
              <a:rPr lang="en-US" altLang="en-US" sz="4500" dirty="0"/>
              <a:t>			</a:t>
            </a:r>
          </a:p>
          <a:p>
            <a:pPr marL="609600" indent="-609600"/>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93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737464" y="634716"/>
            <a:ext cx="8229600" cy="1143000"/>
          </a:xfrm>
        </p:spPr>
        <p:txBody>
          <a:bodyPr>
            <a:normAutofit/>
          </a:bodyPr>
          <a:lstStyle/>
          <a:p>
            <a:pPr algn="ctr"/>
            <a:r>
              <a:rPr lang="en-US" altLang="en-US" sz="3600" dirty="0" smtClean="0">
                <a:solidFill>
                  <a:schemeClr val="accent1">
                    <a:lumMod val="75000"/>
                  </a:schemeClr>
                </a:solidFill>
              </a:rPr>
              <a:t>DISCUSSION FORMAT</a:t>
            </a:r>
            <a:endParaRPr lang="en-US" altLang="en-US" sz="3600" dirty="0">
              <a:solidFill>
                <a:schemeClr val="accent1">
                  <a:lumMod val="75000"/>
                </a:schemeClr>
              </a:solidFill>
            </a:endParaRPr>
          </a:p>
        </p:txBody>
      </p:sp>
      <p:sp>
        <p:nvSpPr>
          <p:cNvPr id="4099" name="Content Placeholder 2"/>
          <p:cNvSpPr>
            <a:spLocks noGrp="1"/>
          </p:cNvSpPr>
          <p:nvPr>
            <p:ph idx="4294967295"/>
          </p:nvPr>
        </p:nvSpPr>
        <p:spPr>
          <a:xfrm>
            <a:off x="1136650" y="1905000"/>
            <a:ext cx="8007350" cy="3124200"/>
          </a:xfrm>
        </p:spPr>
        <p:txBody>
          <a:bodyPr>
            <a:normAutofit fontScale="92500" lnSpcReduction="20000"/>
          </a:bodyPr>
          <a:lstStyle/>
          <a:p>
            <a:r>
              <a:rPr lang="en-US" altLang="en-US" dirty="0" smtClean="0"/>
              <a:t>Types of Pipeline Installations at Crossings</a:t>
            </a:r>
          </a:p>
          <a:p>
            <a:pPr lvl="1"/>
            <a:r>
              <a:rPr lang="en-US" altLang="en-US" dirty="0" smtClean="0"/>
              <a:t>Problems</a:t>
            </a:r>
          </a:p>
          <a:p>
            <a:r>
              <a:rPr lang="en-US" altLang="en-US" dirty="0" smtClean="0"/>
              <a:t>Current Technologies used for Integrity Assessments</a:t>
            </a:r>
          </a:p>
          <a:p>
            <a:pPr lvl="1"/>
            <a:r>
              <a:rPr lang="en-US" altLang="en-US" dirty="0" smtClean="0"/>
              <a:t>Pros &amp; Cons</a:t>
            </a:r>
            <a:endParaRPr lang="en-US" altLang="en-US" dirty="0"/>
          </a:p>
          <a:p>
            <a:r>
              <a:rPr lang="en-US" altLang="en-US" dirty="0" smtClean="0"/>
              <a:t>Conclusions</a:t>
            </a:r>
          </a:p>
          <a:p>
            <a:pPr lvl="1"/>
            <a:r>
              <a:rPr lang="en-US" altLang="en-US" dirty="0" smtClean="0"/>
              <a:t>Open Discussion</a:t>
            </a:r>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1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548638" y="548958"/>
            <a:ext cx="8229600" cy="1143000"/>
          </a:xfrm>
        </p:spPr>
        <p:txBody>
          <a:bodyPr>
            <a:normAutofit/>
          </a:bodyPr>
          <a:lstStyle/>
          <a:p>
            <a:pPr algn="ctr"/>
            <a:r>
              <a:rPr lang="en-US" altLang="en-US" sz="3600" dirty="0" smtClean="0">
                <a:solidFill>
                  <a:schemeClr val="accent1">
                    <a:lumMod val="75000"/>
                  </a:schemeClr>
                </a:solidFill>
              </a:rPr>
              <a:t>DIRECT ASSESSMENT</a:t>
            </a:r>
            <a:endParaRPr lang="en-US" altLang="en-US" sz="3600" dirty="0">
              <a:solidFill>
                <a:schemeClr val="accent1">
                  <a:lumMod val="75000"/>
                </a:schemeClr>
              </a:solidFill>
            </a:endParaRPr>
          </a:p>
        </p:txBody>
      </p:sp>
      <p:sp>
        <p:nvSpPr>
          <p:cNvPr id="73731" name="Rectangle 3"/>
          <p:cNvSpPr>
            <a:spLocks noGrp="1" noRot="1" noChangeArrowheads="1"/>
          </p:cNvSpPr>
          <p:nvPr>
            <p:ph idx="1"/>
          </p:nvPr>
        </p:nvSpPr>
        <p:spPr/>
        <p:txBody>
          <a:bodyPr>
            <a:normAutofit/>
          </a:bodyPr>
          <a:lstStyle/>
          <a:p>
            <a:pPr marL="609600" indent="-609600">
              <a:buFont typeface="Wingdings" pitchFamily="2" charset="2"/>
              <a:buAutoNum type="arabicPeriod" startAt="2"/>
            </a:pPr>
            <a:r>
              <a:rPr lang="en-US" altLang="en-US" dirty="0"/>
              <a:t>Indirect </a:t>
            </a:r>
            <a:r>
              <a:rPr lang="en-US" altLang="en-US" dirty="0" smtClean="0"/>
              <a:t>Inspection – </a:t>
            </a:r>
            <a:r>
              <a:rPr lang="en-US" altLang="en-US" sz="2600" dirty="0" smtClean="0"/>
              <a:t>PHMSA Guidelines for Integrity Assessment of Cased Pipe for Gas Transmission Pipelines in HCA’s rev 0 – March 1, 2010</a:t>
            </a:r>
            <a:endParaRPr lang="en-US" altLang="en-US" sz="2600" dirty="0"/>
          </a:p>
          <a:p>
            <a:pPr marL="990600" lvl="1" indent="-533400"/>
            <a:r>
              <a:rPr lang="en-US" altLang="en-US" dirty="0" smtClean="0"/>
              <a:t>Methodologies: Exhibit A of Guidelines for guidance on tool selection</a:t>
            </a:r>
            <a:endParaRPr lang="en-US" altLang="en-US" dirty="0"/>
          </a:p>
          <a:p>
            <a:pPr marL="1371600" lvl="2" indent="-457200"/>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575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leonard\AppData\Local\Microsoft\Windows\Temporary Internet Files\Content.Outlook\6Z25R7AA\Pages from GuidelinesForIntegrityAssessmentOfCasedPipe_03012010_Page_1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725" y="860649"/>
            <a:ext cx="7622919" cy="589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67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bleonard\AppData\Local\Microsoft\Windows\Temporary Internet Files\Content.Outlook\6Z25R7AA\Pages from GuidelinesForIntegrityAssessmentOfCasedPipe_03012010_Pag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860650"/>
            <a:ext cx="8165806" cy="572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28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E645642-14C7-4511-97F6-07D0D2C0E969}" type="slidenum">
              <a:rPr lang="en-US" smtClean="0">
                <a:solidFill>
                  <a:prstClr val="black">
                    <a:tint val="75000"/>
                  </a:prstClr>
                </a:solidFill>
              </a:rPr>
              <a:pPr/>
              <a:t>23</a:t>
            </a:fld>
            <a:endParaRPr lang="en-US" dirty="0">
              <a:solidFill>
                <a:prstClr val="black">
                  <a:tint val="75000"/>
                </a:prstClr>
              </a:solidFill>
            </a:endParaRPr>
          </a:p>
        </p:txBody>
      </p:sp>
      <p:pic>
        <p:nvPicPr>
          <p:cNvPr id="4098" name="Picture 2" descr="C:\Users\bleonard\AppData\Local\Microsoft\Windows\Temporary Internet Files\Content.Outlook\6Z25R7AA\Pages from GuidelinesForIntegrityAssessmentOfCasedPipe_03012010_Pag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781047"/>
            <a:ext cx="8218967" cy="59975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9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bleonard\AppData\Local\Microsoft\Windows\Temporary Internet Files\Content.Outlook\6Z25R7AA\Pages from GuidelinesForIntegrityAssessmentOfCasedPipe_03012010_Page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749" y="848360"/>
            <a:ext cx="7733589" cy="597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28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548638" y="634716"/>
            <a:ext cx="8229600" cy="1143000"/>
          </a:xfrm>
        </p:spPr>
        <p:txBody>
          <a:bodyPr>
            <a:normAutofit/>
          </a:bodyPr>
          <a:lstStyle/>
          <a:p>
            <a:pPr algn="ctr"/>
            <a:r>
              <a:rPr lang="en-US" altLang="en-US" sz="3600" dirty="0" smtClean="0">
                <a:solidFill>
                  <a:schemeClr val="accent1">
                    <a:lumMod val="75000"/>
                  </a:schemeClr>
                </a:solidFill>
              </a:rPr>
              <a:t>DIRECT ASSESSMENT</a:t>
            </a:r>
            <a:endParaRPr lang="en-US" altLang="en-US" sz="3600" dirty="0">
              <a:solidFill>
                <a:schemeClr val="accent1">
                  <a:lumMod val="75000"/>
                </a:schemeClr>
              </a:solidFill>
            </a:endParaRPr>
          </a:p>
        </p:txBody>
      </p:sp>
      <p:sp>
        <p:nvSpPr>
          <p:cNvPr id="75779" name="Rectangle 3"/>
          <p:cNvSpPr>
            <a:spLocks noGrp="1" noRot="1" noChangeArrowheads="1"/>
          </p:cNvSpPr>
          <p:nvPr>
            <p:ph idx="1"/>
          </p:nvPr>
        </p:nvSpPr>
        <p:spPr/>
        <p:txBody>
          <a:bodyPr>
            <a:normAutofit lnSpcReduction="10000"/>
          </a:bodyPr>
          <a:lstStyle/>
          <a:p>
            <a:pPr marL="609600" indent="-609600">
              <a:buFont typeface="Wingdings" pitchFamily="2" charset="2"/>
              <a:buAutoNum type="arabicPeriod" startAt="3"/>
            </a:pPr>
            <a:r>
              <a:rPr lang="en-US" altLang="en-US" dirty="0"/>
              <a:t>Direct Examination</a:t>
            </a:r>
          </a:p>
          <a:p>
            <a:pPr marL="990600" lvl="1" indent="-533400"/>
            <a:r>
              <a:rPr lang="en-US" altLang="en-US" dirty="0"/>
              <a:t>Dig up casing for further </a:t>
            </a:r>
            <a:r>
              <a:rPr lang="en-US" altLang="en-US" dirty="0" smtClean="0"/>
              <a:t>inspection - problematic</a:t>
            </a:r>
            <a:endParaRPr lang="en-US" altLang="en-US" dirty="0"/>
          </a:p>
          <a:p>
            <a:pPr marL="990600" lvl="1" indent="-533400"/>
            <a:r>
              <a:rPr lang="en-US" altLang="en-US" dirty="0"/>
              <a:t>There are </a:t>
            </a:r>
            <a:r>
              <a:rPr lang="en-US" altLang="en-US" dirty="0" smtClean="0"/>
              <a:t>various </a:t>
            </a:r>
            <a:r>
              <a:rPr lang="en-US" altLang="en-US" dirty="0"/>
              <a:t>ways to verify condition of </a:t>
            </a:r>
            <a:r>
              <a:rPr lang="en-US" altLang="en-US" dirty="0" smtClean="0"/>
              <a:t>pipe</a:t>
            </a:r>
          </a:p>
          <a:p>
            <a:pPr lvl="2">
              <a:lnSpc>
                <a:spcPct val="80000"/>
              </a:lnSpc>
            </a:pPr>
            <a:r>
              <a:rPr lang="en-US" altLang="en-US" sz="2000" dirty="0"/>
              <a:t>Guided Wave </a:t>
            </a:r>
          </a:p>
          <a:p>
            <a:pPr lvl="3">
              <a:lnSpc>
                <a:spcPct val="80000"/>
              </a:lnSpc>
            </a:pPr>
            <a:r>
              <a:rPr lang="en-US" altLang="en-US" sz="1600" dirty="0"/>
              <a:t>This method use torsional data as well as compressional wave modes to detect cracks, metal loss and other defects on a carrier pipe inside a casing.</a:t>
            </a:r>
          </a:p>
          <a:p>
            <a:pPr lvl="2">
              <a:lnSpc>
                <a:spcPct val="80000"/>
              </a:lnSpc>
            </a:pPr>
            <a:r>
              <a:rPr lang="en-US" altLang="en-US" sz="2000" dirty="0"/>
              <a:t>In Line Inspection or Tethered Pigs</a:t>
            </a:r>
          </a:p>
          <a:p>
            <a:pPr lvl="3">
              <a:lnSpc>
                <a:spcPct val="80000"/>
              </a:lnSpc>
            </a:pPr>
            <a:r>
              <a:rPr lang="en-US" altLang="en-US" sz="1600" dirty="0"/>
              <a:t>ILI is used to determine the presence or absence of pitting-corrosion damage on carrier pipe inside a casing.</a:t>
            </a:r>
          </a:p>
          <a:p>
            <a:pPr lvl="2">
              <a:lnSpc>
                <a:spcPct val="80000"/>
              </a:lnSpc>
            </a:pPr>
            <a:r>
              <a:rPr lang="en-US" altLang="en-US" sz="2000" dirty="0"/>
              <a:t>Hydrostatic Test (Go-no-Go Type Test) </a:t>
            </a:r>
            <a:endParaRPr lang="en-US" altLang="en-US" sz="2000" dirty="0" smtClean="0"/>
          </a:p>
          <a:p>
            <a:pPr lvl="2">
              <a:lnSpc>
                <a:spcPct val="80000"/>
              </a:lnSpc>
            </a:pPr>
            <a:r>
              <a:rPr lang="en-US" altLang="en-US" sz="2000" dirty="0" smtClean="0"/>
              <a:t>Video of annulus between pipe and casing (only identifies, no quantification of severity of anomalies)</a:t>
            </a:r>
            <a:endParaRPr lang="en-US" altLang="en-US" sz="2000" dirty="0"/>
          </a:p>
          <a:p>
            <a:pPr lvl="1">
              <a:lnSpc>
                <a:spcPct val="80000"/>
              </a:lnSpc>
            </a:pPr>
            <a:endParaRPr lang="en-US" altLang="en-US" sz="2400" dirty="0"/>
          </a:p>
          <a:p>
            <a:pPr marL="990600" lvl="1" indent="-533400"/>
            <a:endParaRPr lang="en-US" altLang="en-US" dirty="0"/>
          </a:p>
          <a:p>
            <a:pPr marL="990600" lvl="1" indent="-533400"/>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40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idx="4294967295"/>
          </p:nvPr>
        </p:nvSpPr>
        <p:spPr>
          <a:xfrm>
            <a:off x="395019" y="733286"/>
            <a:ext cx="8229600" cy="715963"/>
          </a:xfrm>
        </p:spPr>
        <p:txBody>
          <a:bodyPr>
            <a:normAutofit/>
          </a:bodyPr>
          <a:lstStyle/>
          <a:p>
            <a:r>
              <a:rPr lang="en-US" altLang="en-US" sz="3600" dirty="0">
                <a:solidFill>
                  <a:schemeClr val="accent1">
                    <a:lumMod val="75000"/>
                  </a:schemeClr>
                </a:solidFill>
              </a:rPr>
              <a:t>GUL – </a:t>
            </a:r>
            <a:r>
              <a:rPr lang="en-US" altLang="en-US" sz="3600" dirty="0" smtClean="0">
                <a:solidFill>
                  <a:schemeClr val="accent1">
                    <a:lumMod val="75000"/>
                  </a:schemeClr>
                </a:solidFill>
              </a:rPr>
              <a:t>SHORTED CASING </a:t>
            </a:r>
            <a:endParaRPr lang="en-US" altLang="en-US" sz="3600" dirty="0">
              <a:solidFill>
                <a:schemeClr val="accent1">
                  <a:lumMod val="75000"/>
                </a:schemeClr>
              </a:solidFill>
            </a:endParaRPr>
          </a:p>
        </p:txBody>
      </p:sp>
      <p:pic>
        <p:nvPicPr>
          <p:cNvPr id="20483" name="Picture 7"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57" y="1449249"/>
            <a:ext cx="7922362" cy="51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286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553085" y="781048"/>
            <a:ext cx="8385175" cy="1431925"/>
          </a:xfrm>
        </p:spPr>
        <p:txBody>
          <a:bodyPr>
            <a:normAutofit/>
          </a:bodyPr>
          <a:lstStyle/>
          <a:p>
            <a:pPr algn="ctr"/>
            <a:r>
              <a:rPr lang="en-US" altLang="en-US" sz="3600" dirty="0">
                <a:solidFill>
                  <a:schemeClr val="accent1">
                    <a:lumMod val="75000"/>
                  </a:schemeClr>
                </a:solidFill>
              </a:rPr>
              <a:t>WHAT TO DO WHEN THE CASING CAN NOT BE REMOVED</a:t>
            </a:r>
          </a:p>
        </p:txBody>
      </p:sp>
      <p:sp>
        <p:nvSpPr>
          <p:cNvPr id="26627" name="Rectangle 3"/>
          <p:cNvSpPr>
            <a:spLocks noGrp="1" noChangeArrowheads="1"/>
          </p:cNvSpPr>
          <p:nvPr>
            <p:ph idx="4294967295"/>
          </p:nvPr>
        </p:nvSpPr>
        <p:spPr>
          <a:xfrm>
            <a:off x="0" y="2743200"/>
            <a:ext cx="9144000" cy="4114800"/>
          </a:xfrm>
        </p:spPr>
        <p:txBody>
          <a:bodyPr/>
          <a:lstStyle/>
          <a:p>
            <a:pPr marL="609600" indent="-609600">
              <a:lnSpc>
                <a:spcPct val="90000"/>
              </a:lnSpc>
              <a:buFont typeface="Wingdings" pitchFamily="2" charset="2"/>
              <a:buAutoNum type="arabicPeriod"/>
            </a:pPr>
            <a:r>
              <a:rPr lang="en-US" altLang="en-US"/>
              <a:t>Correct shorted casing when possible</a:t>
            </a:r>
          </a:p>
          <a:p>
            <a:pPr marL="990600" lvl="1" indent="-533400">
              <a:lnSpc>
                <a:spcPct val="90000"/>
              </a:lnSpc>
            </a:pPr>
            <a:r>
              <a:rPr lang="en-US" altLang="en-US"/>
              <a:t>Most casings are shorted at the end(s) where the end seals or supports have collapsed.</a:t>
            </a:r>
          </a:p>
          <a:p>
            <a:pPr marL="990600" lvl="1" indent="-533400">
              <a:lnSpc>
                <a:spcPct val="90000"/>
              </a:lnSpc>
            </a:pPr>
            <a:r>
              <a:rPr lang="en-US" altLang="en-US"/>
              <a:t>Inspect the test lead wires. They may be shorted to the vent pipes or to each other.</a:t>
            </a:r>
          </a:p>
          <a:p>
            <a:pPr marL="990600" lvl="1" indent="-533400">
              <a:lnSpc>
                <a:spcPct val="90000"/>
              </a:lnSpc>
            </a:pPr>
            <a:r>
              <a:rPr lang="en-US" altLang="en-US"/>
              <a:t>Make sure vent pipes are not  welded to the pipe.</a:t>
            </a:r>
          </a:p>
          <a:p>
            <a:pPr marL="990600" lvl="1" indent="-533400">
              <a:lnSpc>
                <a:spcPct val="90000"/>
              </a:lnSpc>
            </a:pPr>
            <a:r>
              <a:rPr lang="en-US" altLang="en-US"/>
              <a:t>Reposition the pipe and replace the end seals.</a:t>
            </a:r>
          </a:p>
          <a:p>
            <a:pPr marL="990600" lvl="1" indent="-533400">
              <a:lnSpc>
                <a:spcPct val="90000"/>
              </a:lnSpc>
            </a:pPr>
            <a:endParaRPr lang="en-US" alt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61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67385" y="634716"/>
            <a:ext cx="8385175" cy="1431925"/>
          </a:xfrm>
        </p:spPr>
        <p:txBody>
          <a:bodyPr>
            <a:normAutofit/>
          </a:bodyPr>
          <a:lstStyle/>
          <a:p>
            <a:pPr algn="ctr"/>
            <a:r>
              <a:rPr lang="en-US" altLang="en-US" sz="3600" dirty="0">
                <a:solidFill>
                  <a:schemeClr val="accent1">
                    <a:lumMod val="75000"/>
                  </a:schemeClr>
                </a:solidFill>
              </a:rPr>
              <a:t>WHAT TO DO WHEN THE CASING CAN NOT BE REMOVED</a:t>
            </a:r>
          </a:p>
        </p:txBody>
      </p:sp>
      <p:sp>
        <p:nvSpPr>
          <p:cNvPr id="28675" name="Rectangle 3"/>
          <p:cNvSpPr>
            <a:spLocks noGrp="1" noChangeArrowheads="1"/>
          </p:cNvSpPr>
          <p:nvPr>
            <p:ph idx="4294967295"/>
          </p:nvPr>
        </p:nvSpPr>
        <p:spPr>
          <a:xfrm>
            <a:off x="0" y="1981200"/>
            <a:ext cx="9144000" cy="4876800"/>
          </a:xfrm>
        </p:spPr>
        <p:txBody>
          <a:bodyPr/>
          <a:lstStyle/>
          <a:p>
            <a:pPr algn="ctr">
              <a:buFont typeface="Wingdings" pitchFamily="2" charset="2"/>
              <a:buNone/>
            </a:pPr>
            <a:r>
              <a:rPr lang="en-US" altLang="en-US" sz="4000" b="1" dirty="0">
                <a:solidFill>
                  <a:srgbClr val="FF0000"/>
                </a:solidFill>
              </a:rPr>
              <a:t>OR</a:t>
            </a:r>
          </a:p>
          <a:p>
            <a:pPr>
              <a:buFontTx/>
              <a:buChar char="•"/>
            </a:pPr>
            <a:r>
              <a:rPr lang="en-US" altLang="en-US" sz="2800" dirty="0"/>
              <a:t>  </a:t>
            </a:r>
            <a:r>
              <a:rPr lang="en-US" altLang="en-US" sz="2800" b="1" dirty="0"/>
              <a:t>Clean and fill the casing with a wax type filler</a:t>
            </a:r>
          </a:p>
          <a:p>
            <a:pPr lvl="1"/>
            <a:r>
              <a:rPr lang="en-US" altLang="en-US" sz="2400" dirty="0"/>
              <a:t>Make sure vent pipes have sufficient (2”) openings to the inside of the casing in the proper configuration for best fill.</a:t>
            </a:r>
          </a:p>
          <a:p>
            <a:pPr lvl="1"/>
            <a:r>
              <a:rPr lang="en-US" altLang="en-US" sz="2400" dirty="0"/>
              <a:t>Clean out casing using air, power washer, or suction truck. </a:t>
            </a:r>
          </a:p>
          <a:p>
            <a:pPr lvl="1"/>
            <a:r>
              <a:rPr lang="en-US" altLang="en-US" sz="2400" dirty="0"/>
              <a:t>Remove old End Seals to assist the cleaning, then replace with new seals.</a:t>
            </a:r>
          </a:p>
          <a:p>
            <a:pPr lvl="1"/>
            <a:r>
              <a:rPr lang="en-US" altLang="en-US" sz="2400" dirty="0"/>
              <a:t>Pressure Test Seals with minimum 5psi. In one vent and out the other to ensure quality fill.</a:t>
            </a:r>
          </a:p>
          <a:p>
            <a:pPr lvl="1">
              <a:buFontTx/>
              <a:buNone/>
            </a:pPr>
            <a:endParaRPr lang="en-US" altLang="en-US" sz="2400" dirty="0"/>
          </a:p>
          <a:p>
            <a:pPr lvl="1"/>
            <a:endParaRPr lang="en-US" altLang="en-US" sz="2400" dirty="0"/>
          </a:p>
          <a:p>
            <a:pPr lvl="1"/>
            <a:endParaRPr lang="en-US" altLang="en-US"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18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4294967295"/>
          </p:nvPr>
        </p:nvSpPr>
        <p:spPr>
          <a:xfrm>
            <a:off x="531813" y="1426464"/>
            <a:ext cx="8612187" cy="4355211"/>
          </a:xfrm>
        </p:spPr>
        <p:txBody>
          <a:bodyPr>
            <a:normAutofit fontScale="92500"/>
          </a:bodyPr>
          <a:lstStyle/>
          <a:p>
            <a:pPr marL="233363" indent="-233363">
              <a:lnSpc>
                <a:spcPct val="200000"/>
              </a:lnSpc>
              <a:buFontTx/>
              <a:buNone/>
            </a:pPr>
            <a:r>
              <a:rPr lang="en-US" altLang="en-US" sz="2600" i="1" dirty="0"/>
              <a:t>    “Except for unprotected copper inserted in ferrous pipe, each pipeline must be electrically isolated from metallic casings that are a part of the underground system. However, if isolation is not achieved because it is impractical, other measures must be taken to </a:t>
            </a:r>
            <a:r>
              <a:rPr lang="en-US" altLang="en-US" sz="2600" i="1" dirty="0">
                <a:solidFill>
                  <a:srgbClr val="FF0000"/>
                </a:solidFill>
              </a:rPr>
              <a:t>minimize</a:t>
            </a:r>
            <a:r>
              <a:rPr lang="en-US" altLang="en-US" sz="2600" i="1" dirty="0"/>
              <a:t> corrosion of the pipeline inside the casing.”</a:t>
            </a:r>
            <a:r>
              <a:rPr lang="en-US" altLang="en-US" sz="2200" i="1" dirty="0"/>
              <a:t> </a:t>
            </a:r>
          </a:p>
        </p:txBody>
      </p:sp>
      <p:sp>
        <p:nvSpPr>
          <p:cNvPr id="262147" name="Rectangle 4"/>
          <p:cNvSpPr>
            <a:spLocks noGrp="1" noChangeArrowheads="1"/>
          </p:cNvSpPr>
          <p:nvPr>
            <p:ph type="title" idx="4294967295"/>
          </p:nvPr>
        </p:nvSpPr>
        <p:spPr>
          <a:xfrm>
            <a:off x="566738" y="860650"/>
            <a:ext cx="8577262" cy="700087"/>
          </a:xfrm>
        </p:spPr>
        <p:txBody>
          <a:bodyPr wrap="none" anchor="b">
            <a:normAutofit fontScale="90000"/>
          </a:bodyPr>
          <a:lstStyle/>
          <a:p>
            <a:pPr algn="ctr"/>
            <a:r>
              <a:rPr lang="en-US" altLang="en-US" sz="4000" dirty="0">
                <a:solidFill>
                  <a:schemeClr val="accent1">
                    <a:lumMod val="75000"/>
                  </a:schemeClr>
                </a:solidFill>
              </a:rPr>
              <a:t>PHMSA  </a:t>
            </a:r>
            <a:r>
              <a:rPr lang="en-US" altLang="en-US" sz="4000" dirty="0" smtClean="0">
                <a:solidFill>
                  <a:schemeClr val="accent1">
                    <a:lumMod val="75000"/>
                  </a:schemeClr>
                </a:solidFill>
              </a:rPr>
              <a:t>192.467 </a:t>
            </a:r>
            <a:endParaRPr lang="en-US" altLang="en-US" sz="4000" dirty="0">
              <a:solidFill>
                <a:schemeClr val="accent1">
                  <a:lumMod val="75000"/>
                </a:schemeClr>
              </a:solidFill>
            </a:endParaRPr>
          </a:p>
        </p:txBody>
      </p:sp>
      <p:sp>
        <p:nvSpPr>
          <p:cNvPr id="29700" name="Line 5"/>
          <p:cNvSpPr>
            <a:spLocks noChangeShapeType="1"/>
          </p:cNvSpPr>
          <p:nvPr/>
        </p:nvSpPr>
        <p:spPr bwMode="auto">
          <a:xfrm>
            <a:off x="0" y="97155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01" name="Text Box 6"/>
          <p:cNvSpPr txBox="1">
            <a:spLocks noChangeArrowheads="1"/>
          </p:cNvSpPr>
          <p:nvPr/>
        </p:nvSpPr>
        <p:spPr bwMode="auto">
          <a:xfrm>
            <a:off x="8634413" y="6496050"/>
            <a:ext cx="5095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A7D3FF"/>
                </a:solidFill>
              </a:rPr>
              <a:t>20</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171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36" y="1060450"/>
            <a:ext cx="8384875" cy="55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51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73152" y="669642"/>
            <a:ext cx="8229600" cy="914400"/>
          </a:xfrm>
        </p:spPr>
        <p:txBody>
          <a:bodyPr>
            <a:normAutofit/>
          </a:bodyPr>
          <a:lstStyle/>
          <a:p>
            <a:pPr algn="ctr"/>
            <a:r>
              <a:rPr lang="en-US" altLang="en-US" sz="3600" dirty="0" smtClean="0">
                <a:solidFill>
                  <a:schemeClr val="accent1">
                    <a:lumMod val="75000"/>
                  </a:schemeClr>
                </a:solidFill>
              </a:rPr>
              <a:t>TYPES OF CASING FILLERS</a:t>
            </a:r>
            <a:endParaRPr lang="en-US" altLang="en-US" sz="3600" dirty="0">
              <a:solidFill>
                <a:schemeClr val="accent1">
                  <a:lumMod val="75000"/>
                </a:schemeClr>
              </a:solidFill>
            </a:endParaRPr>
          </a:p>
        </p:txBody>
      </p:sp>
      <p:sp>
        <p:nvSpPr>
          <p:cNvPr id="30723" name="Rectangle 3"/>
          <p:cNvSpPr>
            <a:spLocks noGrp="1" noChangeArrowheads="1"/>
          </p:cNvSpPr>
          <p:nvPr>
            <p:ph idx="4294967295"/>
          </p:nvPr>
        </p:nvSpPr>
        <p:spPr>
          <a:xfrm>
            <a:off x="0" y="1524000"/>
            <a:ext cx="9144000" cy="4953000"/>
          </a:xfrm>
        </p:spPr>
        <p:txBody>
          <a:bodyPr/>
          <a:lstStyle/>
          <a:p>
            <a:pPr marL="609600" indent="-609600">
              <a:lnSpc>
                <a:spcPct val="80000"/>
              </a:lnSpc>
              <a:buFontTx/>
              <a:buAutoNum type="arabicPeriod"/>
            </a:pPr>
            <a:r>
              <a:rPr lang="en-US" altLang="en-US" sz="2800" dirty="0"/>
              <a:t>Hot applied Wax based materials with corrosion inhibitors</a:t>
            </a:r>
          </a:p>
          <a:p>
            <a:pPr marL="609600" indent="-609600">
              <a:lnSpc>
                <a:spcPct val="80000"/>
              </a:lnSpc>
              <a:buFontTx/>
              <a:buAutoNum type="arabicPeriod"/>
            </a:pPr>
            <a:r>
              <a:rPr lang="en-US" altLang="en-US" sz="2800" dirty="0"/>
              <a:t>Cold Applied Wax based materials with corrosion inhibitors</a:t>
            </a:r>
          </a:p>
          <a:p>
            <a:pPr marL="609600" indent="-609600">
              <a:lnSpc>
                <a:spcPct val="80000"/>
              </a:lnSpc>
              <a:buFontTx/>
              <a:buAutoNum type="arabicPeriod"/>
            </a:pPr>
            <a:r>
              <a:rPr lang="en-US" altLang="en-US" sz="2800" dirty="0"/>
              <a:t>Gels with corrosion inhibitors</a:t>
            </a:r>
          </a:p>
          <a:p>
            <a:pPr marL="609600" indent="-609600">
              <a:lnSpc>
                <a:spcPct val="80000"/>
              </a:lnSpc>
              <a:buFontTx/>
              <a:buAutoNum type="arabicPeriod"/>
            </a:pPr>
            <a:r>
              <a:rPr lang="en-US" altLang="en-US" sz="2800" dirty="0"/>
              <a:t>Inert gas (casing must be sealed to provide positive pressure). Practical?</a:t>
            </a:r>
          </a:p>
          <a:p>
            <a:pPr marL="609600" indent="-609600">
              <a:lnSpc>
                <a:spcPct val="80000"/>
              </a:lnSpc>
              <a:buFontTx/>
              <a:buAutoNum type="arabicPeriod"/>
            </a:pPr>
            <a:r>
              <a:rPr lang="en-US" altLang="en-US" sz="2800" dirty="0"/>
              <a:t>Inject vapor and or water based type inhibitor in annulus. Practical?</a:t>
            </a:r>
          </a:p>
          <a:p>
            <a:pPr marL="609600" indent="-609600">
              <a:lnSpc>
                <a:spcPct val="80000"/>
              </a:lnSpc>
              <a:buFontTx/>
              <a:buAutoNum type="arabicPeriod"/>
            </a:pPr>
            <a:endParaRPr lang="en-US" altLang="en-US" sz="2800" dirty="0"/>
          </a:p>
          <a:p>
            <a:pPr marL="609600" indent="-609600">
              <a:lnSpc>
                <a:spcPct val="80000"/>
              </a:lnSpc>
              <a:buFont typeface="Wingdings" pitchFamily="2" charset="2"/>
              <a:buNone/>
            </a:pPr>
            <a:endParaRPr lang="en-US" alt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29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71120" y="317628"/>
            <a:ext cx="8385175" cy="1431925"/>
          </a:xfrm>
        </p:spPr>
        <p:txBody>
          <a:bodyPr>
            <a:normAutofit/>
          </a:bodyPr>
          <a:lstStyle/>
          <a:p>
            <a:pPr algn="ctr"/>
            <a:r>
              <a:rPr lang="en-US" altLang="en-US" sz="3600" dirty="0" smtClean="0">
                <a:solidFill>
                  <a:schemeClr val="accent1">
                    <a:lumMod val="75000"/>
                  </a:schemeClr>
                </a:solidFill>
              </a:rPr>
              <a:t>REQUIREMENTS FOR FILLING A CASING</a:t>
            </a:r>
            <a:endParaRPr lang="en-US" altLang="en-US" sz="3600" dirty="0">
              <a:solidFill>
                <a:schemeClr val="accent1">
                  <a:lumMod val="75000"/>
                </a:schemeClr>
              </a:solidFill>
            </a:endParaRPr>
          </a:p>
        </p:txBody>
      </p:sp>
      <p:sp>
        <p:nvSpPr>
          <p:cNvPr id="3" name="Content Placeholder 2"/>
          <p:cNvSpPr>
            <a:spLocks noGrp="1"/>
          </p:cNvSpPr>
          <p:nvPr>
            <p:ph idx="4294967295"/>
          </p:nvPr>
        </p:nvSpPr>
        <p:spPr>
          <a:xfrm>
            <a:off x="0" y="1752600"/>
            <a:ext cx="8229600" cy="4876800"/>
          </a:xfrm>
        </p:spPr>
        <p:txBody>
          <a:bodyPr>
            <a:normAutofit/>
          </a:bodyPr>
          <a:lstStyle/>
          <a:p>
            <a:pPr>
              <a:lnSpc>
                <a:spcPct val="90000"/>
              </a:lnSpc>
            </a:pPr>
            <a:r>
              <a:rPr lang="en-US" altLang="en-US" sz="3000" dirty="0"/>
              <a:t>Diameter and length of casing and carrier</a:t>
            </a:r>
          </a:p>
          <a:p>
            <a:pPr>
              <a:lnSpc>
                <a:spcPct val="90000"/>
              </a:lnSpc>
            </a:pPr>
            <a:r>
              <a:rPr lang="en-US" altLang="en-US" sz="3000" dirty="0"/>
              <a:t>Location of casing(s)</a:t>
            </a:r>
          </a:p>
          <a:p>
            <a:pPr>
              <a:lnSpc>
                <a:spcPct val="90000"/>
              </a:lnSpc>
            </a:pPr>
            <a:r>
              <a:rPr lang="en-US" altLang="en-US" sz="3000" dirty="0"/>
              <a:t>Access to reach vents</a:t>
            </a:r>
          </a:p>
          <a:p>
            <a:pPr>
              <a:lnSpc>
                <a:spcPct val="90000"/>
              </a:lnSpc>
            </a:pPr>
            <a:r>
              <a:rPr lang="en-US" altLang="en-US" sz="3000" dirty="0"/>
              <a:t>Preparation of casing including:</a:t>
            </a:r>
          </a:p>
          <a:p>
            <a:pPr lvl="1">
              <a:lnSpc>
                <a:spcPct val="90000"/>
              </a:lnSpc>
            </a:pPr>
            <a:r>
              <a:rPr lang="en-US" altLang="en-US" sz="2600" dirty="0"/>
              <a:t>Evaluation of vents to be set up in best configuration for successful fill</a:t>
            </a:r>
          </a:p>
          <a:p>
            <a:pPr lvl="1">
              <a:lnSpc>
                <a:spcPct val="90000"/>
              </a:lnSpc>
            </a:pPr>
            <a:r>
              <a:rPr lang="en-US" altLang="en-US" sz="2600" dirty="0"/>
              <a:t>New End Seals with 170F temperature rating if using a Hot Wax Casing Filler (Most Shrink Sleeves do not meet the temp requirement)</a:t>
            </a:r>
          </a:p>
          <a:p>
            <a:pPr lvl="1">
              <a:lnSpc>
                <a:spcPct val="90000"/>
              </a:lnSpc>
            </a:pPr>
            <a:r>
              <a:rPr lang="en-US" altLang="en-US" sz="2600" dirty="0"/>
              <a:t>Air pressure test of 5 psi, no spacer blockage, no vent blockage</a:t>
            </a:r>
          </a:p>
          <a:p>
            <a:pPr>
              <a:lnSpc>
                <a:spcPct val="90000"/>
              </a:lnSpc>
            </a:pPr>
            <a:endParaRPr lang="en-US" altLang="en-US" sz="3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67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descr="Sand"/>
          <p:cNvSpPr>
            <a:spLocks noChangeArrowheads="1"/>
          </p:cNvSpPr>
          <p:nvPr/>
        </p:nvSpPr>
        <p:spPr bwMode="auto">
          <a:xfrm>
            <a:off x="609600" y="3886200"/>
            <a:ext cx="7951788" cy="23971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72" name="Freeform 4"/>
          <p:cNvSpPr>
            <a:spLocks/>
          </p:cNvSpPr>
          <p:nvPr/>
        </p:nvSpPr>
        <p:spPr bwMode="invGray">
          <a:xfrm>
            <a:off x="584200" y="3754438"/>
            <a:ext cx="7877175" cy="133350"/>
          </a:xfrm>
          <a:custGeom>
            <a:avLst/>
            <a:gdLst>
              <a:gd name="T0" fmla="*/ 158109172 w 5389"/>
              <a:gd name="T1" fmla="*/ 169324659 h 76"/>
              <a:gd name="T2" fmla="*/ 356813041 w 5389"/>
              <a:gd name="T3" fmla="*/ 178560897 h 76"/>
              <a:gd name="T4" fmla="*/ 536288119 w 5389"/>
              <a:gd name="T5" fmla="*/ 181640228 h 76"/>
              <a:gd name="T6" fmla="*/ 734993404 w 5389"/>
              <a:gd name="T7" fmla="*/ 190876466 h 76"/>
              <a:gd name="T8" fmla="*/ 935834435 w 5389"/>
              <a:gd name="T9" fmla="*/ 200110950 h 76"/>
              <a:gd name="T10" fmla="*/ 1134538258 w 5389"/>
              <a:gd name="T11" fmla="*/ 200110950 h 76"/>
              <a:gd name="T12" fmla="*/ 1314013245 w 5389"/>
              <a:gd name="T13" fmla="*/ 200110950 h 76"/>
              <a:gd name="T14" fmla="*/ 1512717068 w 5389"/>
              <a:gd name="T15" fmla="*/ 200110950 h 76"/>
              <a:gd name="T16" fmla="*/ 1831072710 w 5389"/>
              <a:gd name="T17" fmla="*/ 230897297 h 76"/>
              <a:gd name="T18" fmla="*/ 2140879888 w 5389"/>
              <a:gd name="T19" fmla="*/ 49258782 h 76"/>
              <a:gd name="T20" fmla="*/ 2147483647 w 5389"/>
              <a:gd name="T21" fmla="*/ 172403990 h 76"/>
              <a:gd name="T22" fmla="*/ 2147483647 w 5389"/>
              <a:gd name="T23" fmla="*/ 172403990 h 76"/>
              <a:gd name="T24" fmla="*/ 2147483647 w 5389"/>
              <a:gd name="T25" fmla="*/ 67729518 h 76"/>
              <a:gd name="T26" fmla="*/ 2147483647 w 5389"/>
              <a:gd name="T27" fmla="*/ 172403990 h 76"/>
              <a:gd name="T28" fmla="*/ 2147483647 w 5389"/>
              <a:gd name="T29" fmla="*/ 172403990 h 76"/>
              <a:gd name="T30" fmla="*/ 2147483647 w 5389"/>
              <a:gd name="T31" fmla="*/ 178560897 h 76"/>
              <a:gd name="T32" fmla="*/ 2147483647 w 5389"/>
              <a:gd name="T33" fmla="*/ 67729518 h 76"/>
              <a:gd name="T34" fmla="*/ 2147483647 w 5389"/>
              <a:gd name="T35" fmla="*/ 187797135 h 76"/>
              <a:gd name="T36" fmla="*/ 2147483647 w 5389"/>
              <a:gd name="T37" fmla="*/ 181640228 h 76"/>
              <a:gd name="T38" fmla="*/ 2147483647 w 5389"/>
              <a:gd name="T39" fmla="*/ 178560897 h 76"/>
              <a:gd name="T40" fmla="*/ 2147483647 w 5389"/>
              <a:gd name="T41" fmla="*/ 49258782 h 76"/>
              <a:gd name="T42" fmla="*/ 2147483647 w 5389"/>
              <a:gd name="T43" fmla="*/ 172403990 h 76"/>
              <a:gd name="T44" fmla="*/ 2147483647 w 5389"/>
              <a:gd name="T45" fmla="*/ 172403990 h 76"/>
              <a:gd name="T46" fmla="*/ 2147483647 w 5389"/>
              <a:gd name="T47" fmla="*/ 172403990 h 76"/>
              <a:gd name="T48" fmla="*/ 2147483647 w 5389"/>
              <a:gd name="T49" fmla="*/ 169324659 h 76"/>
              <a:gd name="T50" fmla="*/ 2147483647 w 5389"/>
              <a:gd name="T51" fmla="*/ 169324659 h 76"/>
              <a:gd name="T52" fmla="*/ 2147483647 w 5389"/>
              <a:gd name="T53" fmla="*/ 30786305 h 76"/>
              <a:gd name="T54" fmla="*/ 2147483647 w 5389"/>
              <a:gd name="T55" fmla="*/ 172403990 h 76"/>
              <a:gd name="T56" fmla="*/ 2147483647 w 5389"/>
              <a:gd name="T57" fmla="*/ 187797135 h 76"/>
              <a:gd name="T58" fmla="*/ 2147483647 w 5389"/>
              <a:gd name="T59" fmla="*/ 187797135 h 76"/>
              <a:gd name="T60" fmla="*/ 2147483647 w 5389"/>
              <a:gd name="T61" fmla="*/ 36943213 h 76"/>
              <a:gd name="T62" fmla="*/ 2147483647 w 5389"/>
              <a:gd name="T63" fmla="*/ 181640228 h 76"/>
              <a:gd name="T64" fmla="*/ 2147483647 w 5389"/>
              <a:gd name="T65" fmla="*/ 178560897 h 76"/>
              <a:gd name="T66" fmla="*/ 2147483647 w 5389"/>
              <a:gd name="T67" fmla="*/ 178560897 h 76"/>
              <a:gd name="T68" fmla="*/ 2147483647 w 5389"/>
              <a:gd name="T69" fmla="*/ 172403990 h 76"/>
              <a:gd name="T70" fmla="*/ 2147483647 w 5389"/>
              <a:gd name="T71" fmla="*/ 172403990 h 76"/>
              <a:gd name="T72" fmla="*/ 2147483647 w 5389"/>
              <a:gd name="T73" fmla="*/ 12313818 h 76"/>
              <a:gd name="T74" fmla="*/ 2147483647 w 5389"/>
              <a:gd name="T75" fmla="*/ 181640228 h 76"/>
              <a:gd name="T76" fmla="*/ 2147483647 w 5389"/>
              <a:gd name="T77" fmla="*/ 187797135 h 76"/>
              <a:gd name="T78" fmla="*/ 2147483647 w 5389"/>
              <a:gd name="T79" fmla="*/ 187797135 h 76"/>
              <a:gd name="T80" fmla="*/ 2147483647 w 5389"/>
              <a:gd name="T81" fmla="*/ 187797135 h 76"/>
              <a:gd name="T82" fmla="*/ 2147483647 w 5389"/>
              <a:gd name="T83" fmla="*/ 0 h 76"/>
              <a:gd name="T84" fmla="*/ 2147483647 w 5389"/>
              <a:gd name="T85" fmla="*/ 172403990 h 76"/>
              <a:gd name="T86" fmla="*/ 2147483647 w 5389"/>
              <a:gd name="T87" fmla="*/ 169324659 h 76"/>
              <a:gd name="T88" fmla="*/ 2147483647 w 5389"/>
              <a:gd name="T89" fmla="*/ 190876466 h 76"/>
              <a:gd name="T90" fmla="*/ 2147483647 w 5389"/>
              <a:gd name="T91" fmla="*/ 169324659 h 76"/>
              <a:gd name="T92" fmla="*/ 2147483647 w 5389"/>
              <a:gd name="T93" fmla="*/ 169324659 h 76"/>
              <a:gd name="T94" fmla="*/ 2147483647 w 5389"/>
              <a:gd name="T95" fmla="*/ 178560897 h 76"/>
              <a:gd name="T96" fmla="*/ 2147483647 w 5389"/>
              <a:gd name="T97" fmla="*/ 187797135 h 76"/>
              <a:gd name="T98" fmla="*/ 2147483647 w 5389"/>
              <a:gd name="T99" fmla="*/ 187797135 h 76"/>
              <a:gd name="T100" fmla="*/ 2147483647 w 5389"/>
              <a:gd name="T101" fmla="*/ 178560897 h 76"/>
              <a:gd name="T102" fmla="*/ 2147483647 w 5389"/>
              <a:gd name="T103" fmla="*/ 178560897 h 76"/>
              <a:gd name="T104" fmla="*/ 2147483647 w 5389"/>
              <a:gd name="T105" fmla="*/ 178560897 h 76"/>
              <a:gd name="T106" fmla="*/ 2147483647 w 5389"/>
              <a:gd name="T107" fmla="*/ 17856089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89"/>
              <a:gd name="T163" fmla="*/ 0 h 76"/>
              <a:gd name="T164" fmla="*/ 5389 w 5389"/>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89" h="76">
                <a:moveTo>
                  <a:pt x="0" y="55"/>
                </a:moveTo>
                <a:lnTo>
                  <a:pt x="37" y="55"/>
                </a:lnTo>
                <a:lnTo>
                  <a:pt x="74" y="55"/>
                </a:lnTo>
                <a:lnTo>
                  <a:pt x="102" y="55"/>
                </a:lnTo>
                <a:lnTo>
                  <a:pt x="121" y="22"/>
                </a:lnTo>
                <a:lnTo>
                  <a:pt x="167" y="58"/>
                </a:lnTo>
                <a:lnTo>
                  <a:pt x="195" y="58"/>
                </a:lnTo>
                <a:lnTo>
                  <a:pt x="223" y="59"/>
                </a:lnTo>
                <a:lnTo>
                  <a:pt x="251" y="59"/>
                </a:lnTo>
                <a:lnTo>
                  <a:pt x="279" y="26"/>
                </a:lnTo>
                <a:lnTo>
                  <a:pt x="316" y="61"/>
                </a:lnTo>
                <a:lnTo>
                  <a:pt x="344" y="62"/>
                </a:lnTo>
                <a:lnTo>
                  <a:pt x="382" y="64"/>
                </a:lnTo>
                <a:lnTo>
                  <a:pt x="410" y="64"/>
                </a:lnTo>
                <a:lnTo>
                  <a:pt x="438" y="65"/>
                </a:lnTo>
                <a:lnTo>
                  <a:pt x="466" y="27"/>
                </a:lnTo>
                <a:lnTo>
                  <a:pt x="503" y="65"/>
                </a:lnTo>
                <a:lnTo>
                  <a:pt x="531" y="65"/>
                </a:lnTo>
                <a:lnTo>
                  <a:pt x="559" y="65"/>
                </a:lnTo>
                <a:lnTo>
                  <a:pt x="587" y="65"/>
                </a:lnTo>
                <a:lnTo>
                  <a:pt x="615" y="65"/>
                </a:lnTo>
                <a:lnTo>
                  <a:pt x="647" y="21"/>
                </a:lnTo>
                <a:lnTo>
                  <a:pt x="671" y="65"/>
                </a:lnTo>
                <a:lnTo>
                  <a:pt x="708" y="65"/>
                </a:lnTo>
                <a:lnTo>
                  <a:pt x="764" y="65"/>
                </a:lnTo>
                <a:lnTo>
                  <a:pt x="810" y="13"/>
                </a:lnTo>
                <a:lnTo>
                  <a:pt x="857" y="75"/>
                </a:lnTo>
                <a:lnTo>
                  <a:pt x="922" y="62"/>
                </a:lnTo>
                <a:lnTo>
                  <a:pt x="960" y="61"/>
                </a:lnTo>
                <a:lnTo>
                  <a:pt x="1002" y="16"/>
                </a:lnTo>
                <a:lnTo>
                  <a:pt x="1025" y="56"/>
                </a:lnTo>
                <a:lnTo>
                  <a:pt x="1053" y="56"/>
                </a:lnTo>
                <a:lnTo>
                  <a:pt x="1081" y="56"/>
                </a:lnTo>
                <a:lnTo>
                  <a:pt x="1109" y="56"/>
                </a:lnTo>
                <a:lnTo>
                  <a:pt x="1127" y="18"/>
                </a:lnTo>
                <a:lnTo>
                  <a:pt x="1183" y="56"/>
                </a:lnTo>
                <a:lnTo>
                  <a:pt x="1211" y="56"/>
                </a:lnTo>
                <a:lnTo>
                  <a:pt x="1239" y="56"/>
                </a:lnTo>
                <a:lnTo>
                  <a:pt x="1277" y="22"/>
                </a:lnTo>
                <a:lnTo>
                  <a:pt x="1295" y="56"/>
                </a:lnTo>
                <a:lnTo>
                  <a:pt x="1333" y="56"/>
                </a:lnTo>
                <a:lnTo>
                  <a:pt x="1360" y="56"/>
                </a:lnTo>
                <a:lnTo>
                  <a:pt x="1379" y="15"/>
                </a:lnTo>
                <a:lnTo>
                  <a:pt x="1416" y="56"/>
                </a:lnTo>
                <a:lnTo>
                  <a:pt x="1444" y="56"/>
                </a:lnTo>
                <a:lnTo>
                  <a:pt x="1472" y="19"/>
                </a:lnTo>
                <a:lnTo>
                  <a:pt x="1510" y="56"/>
                </a:lnTo>
                <a:lnTo>
                  <a:pt x="1547" y="58"/>
                </a:lnTo>
                <a:lnTo>
                  <a:pt x="1584" y="59"/>
                </a:lnTo>
                <a:lnTo>
                  <a:pt x="1621" y="59"/>
                </a:lnTo>
                <a:lnTo>
                  <a:pt x="1663" y="22"/>
                </a:lnTo>
                <a:lnTo>
                  <a:pt x="1724" y="59"/>
                </a:lnTo>
                <a:lnTo>
                  <a:pt x="1808" y="32"/>
                </a:lnTo>
                <a:lnTo>
                  <a:pt x="1827" y="61"/>
                </a:lnTo>
                <a:lnTo>
                  <a:pt x="1864" y="61"/>
                </a:lnTo>
                <a:lnTo>
                  <a:pt x="1892" y="61"/>
                </a:lnTo>
                <a:lnTo>
                  <a:pt x="1920" y="59"/>
                </a:lnTo>
                <a:lnTo>
                  <a:pt x="1934" y="29"/>
                </a:lnTo>
                <a:lnTo>
                  <a:pt x="1976" y="58"/>
                </a:lnTo>
                <a:lnTo>
                  <a:pt x="2004" y="58"/>
                </a:lnTo>
                <a:lnTo>
                  <a:pt x="2041" y="58"/>
                </a:lnTo>
                <a:lnTo>
                  <a:pt x="2069" y="58"/>
                </a:lnTo>
                <a:lnTo>
                  <a:pt x="2078" y="16"/>
                </a:lnTo>
                <a:lnTo>
                  <a:pt x="2106" y="58"/>
                </a:lnTo>
                <a:lnTo>
                  <a:pt x="2134" y="58"/>
                </a:lnTo>
                <a:lnTo>
                  <a:pt x="2204" y="56"/>
                </a:lnTo>
                <a:lnTo>
                  <a:pt x="2218" y="13"/>
                </a:lnTo>
                <a:lnTo>
                  <a:pt x="2293" y="56"/>
                </a:lnTo>
                <a:lnTo>
                  <a:pt x="2367" y="56"/>
                </a:lnTo>
                <a:lnTo>
                  <a:pt x="2423" y="56"/>
                </a:lnTo>
                <a:lnTo>
                  <a:pt x="2460" y="7"/>
                </a:lnTo>
                <a:lnTo>
                  <a:pt x="2479" y="56"/>
                </a:lnTo>
                <a:lnTo>
                  <a:pt x="2516" y="56"/>
                </a:lnTo>
                <a:lnTo>
                  <a:pt x="2554" y="55"/>
                </a:lnTo>
                <a:lnTo>
                  <a:pt x="2582" y="55"/>
                </a:lnTo>
                <a:lnTo>
                  <a:pt x="2619" y="12"/>
                </a:lnTo>
                <a:lnTo>
                  <a:pt x="2638" y="55"/>
                </a:lnTo>
                <a:lnTo>
                  <a:pt x="2666" y="55"/>
                </a:lnTo>
                <a:lnTo>
                  <a:pt x="2694" y="55"/>
                </a:lnTo>
                <a:lnTo>
                  <a:pt x="2721" y="55"/>
                </a:lnTo>
                <a:lnTo>
                  <a:pt x="2754" y="10"/>
                </a:lnTo>
                <a:lnTo>
                  <a:pt x="2777" y="55"/>
                </a:lnTo>
                <a:lnTo>
                  <a:pt x="2815" y="56"/>
                </a:lnTo>
                <a:lnTo>
                  <a:pt x="2843" y="56"/>
                </a:lnTo>
                <a:lnTo>
                  <a:pt x="2880" y="19"/>
                </a:lnTo>
                <a:lnTo>
                  <a:pt x="2908" y="61"/>
                </a:lnTo>
                <a:lnTo>
                  <a:pt x="2936" y="61"/>
                </a:lnTo>
                <a:lnTo>
                  <a:pt x="2973" y="61"/>
                </a:lnTo>
                <a:lnTo>
                  <a:pt x="3010" y="6"/>
                </a:lnTo>
                <a:lnTo>
                  <a:pt x="3038" y="61"/>
                </a:lnTo>
                <a:lnTo>
                  <a:pt x="3066" y="61"/>
                </a:lnTo>
                <a:lnTo>
                  <a:pt x="3094" y="61"/>
                </a:lnTo>
                <a:lnTo>
                  <a:pt x="3132" y="12"/>
                </a:lnTo>
                <a:lnTo>
                  <a:pt x="3160" y="61"/>
                </a:lnTo>
                <a:lnTo>
                  <a:pt x="3188" y="61"/>
                </a:lnTo>
                <a:lnTo>
                  <a:pt x="3216" y="59"/>
                </a:lnTo>
                <a:lnTo>
                  <a:pt x="3248" y="12"/>
                </a:lnTo>
                <a:lnTo>
                  <a:pt x="3271" y="58"/>
                </a:lnTo>
                <a:lnTo>
                  <a:pt x="3327" y="58"/>
                </a:lnTo>
                <a:lnTo>
                  <a:pt x="3355" y="58"/>
                </a:lnTo>
                <a:lnTo>
                  <a:pt x="3379" y="6"/>
                </a:lnTo>
                <a:lnTo>
                  <a:pt x="3421" y="58"/>
                </a:lnTo>
                <a:lnTo>
                  <a:pt x="3449" y="58"/>
                </a:lnTo>
                <a:lnTo>
                  <a:pt x="3477" y="56"/>
                </a:lnTo>
                <a:lnTo>
                  <a:pt x="3504" y="56"/>
                </a:lnTo>
                <a:lnTo>
                  <a:pt x="3542" y="19"/>
                </a:lnTo>
                <a:lnTo>
                  <a:pt x="3560" y="56"/>
                </a:lnTo>
                <a:lnTo>
                  <a:pt x="3588" y="56"/>
                </a:lnTo>
                <a:lnTo>
                  <a:pt x="3616" y="56"/>
                </a:lnTo>
                <a:lnTo>
                  <a:pt x="3654" y="56"/>
                </a:lnTo>
                <a:lnTo>
                  <a:pt x="3677" y="4"/>
                </a:lnTo>
                <a:lnTo>
                  <a:pt x="3710" y="56"/>
                </a:lnTo>
                <a:lnTo>
                  <a:pt x="3738" y="58"/>
                </a:lnTo>
                <a:lnTo>
                  <a:pt x="3766" y="59"/>
                </a:lnTo>
                <a:lnTo>
                  <a:pt x="3793" y="61"/>
                </a:lnTo>
                <a:lnTo>
                  <a:pt x="3835" y="10"/>
                </a:lnTo>
                <a:lnTo>
                  <a:pt x="3868" y="61"/>
                </a:lnTo>
                <a:lnTo>
                  <a:pt x="3896" y="61"/>
                </a:lnTo>
                <a:lnTo>
                  <a:pt x="3924" y="61"/>
                </a:lnTo>
                <a:lnTo>
                  <a:pt x="3952" y="61"/>
                </a:lnTo>
                <a:lnTo>
                  <a:pt x="3980" y="61"/>
                </a:lnTo>
                <a:lnTo>
                  <a:pt x="4017" y="15"/>
                </a:lnTo>
                <a:lnTo>
                  <a:pt x="4054" y="61"/>
                </a:lnTo>
                <a:lnTo>
                  <a:pt x="4120" y="59"/>
                </a:lnTo>
                <a:lnTo>
                  <a:pt x="4227" y="67"/>
                </a:lnTo>
                <a:lnTo>
                  <a:pt x="4260" y="0"/>
                </a:lnTo>
                <a:lnTo>
                  <a:pt x="4283" y="55"/>
                </a:lnTo>
                <a:lnTo>
                  <a:pt x="4381" y="56"/>
                </a:lnTo>
                <a:lnTo>
                  <a:pt x="4409" y="56"/>
                </a:lnTo>
                <a:lnTo>
                  <a:pt x="4427" y="12"/>
                </a:lnTo>
                <a:lnTo>
                  <a:pt x="4437" y="56"/>
                </a:lnTo>
                <a:lnTo>
                  <a:pt x="4465" y="55"/>
                </a:lnTo>
                <a:lnTo>
                  <a:pt x="4493" y="53"/>
                </a:lnTo>
                <a:lnTo>
                  <a:pt x="4567" y="53"/>
                </a:lnTo>
                <a:lnTo>
                  <a:pt x="4679" y="62"/>
                </a:lnTo>
                <a:lnTo>
                  <a:pt x="4698" y="9"/>
                </a:lnTo>
                <a:lnTo>
                  <a:pt x="4744" y="55"/>
                </a:lnTo>
                <a:lnTo>
                  <a:pt x="4782" y="55"/>
                </a:lnTo>
                <a:lnTo>
                  <a:pt x="4810" y="55"/>
                </a:lnTo>
                <a:lnTo>
                  <a:pt x="4838" y="55"/>
                </a:lnTo>
                <a:lnTo>
                  <a:pt x="4865" y="55"/>
                </a:lnTo>
                <a:lnTo>
                  <a:pt x="4903" y="56"/>
                </a:lnTo>
                <a:lnTo>
                  <a:pt x="4931" y="12"/>
                </a:lnTo>
                <a:lnTo>
                  <a:pt x="4968" y="58"/>
                </a:lnTo>
                <a:lnTo>
                  <a:pt x="4996" y="59"/>
                </a:lnTo>
                <a:lnTo>
                  <a:pt x="5024" y="61"/>
                </a:lnTo>
                <a:lnTo>
                  <a:pt x="5052" y="61"/>
                </a:lnTo>
                <a:lnTo>
                  <a:pt x="5080" y="61"/>
                </a:lnTo>
                <a:lnTo>
                  <a:pt x="5117" y="16"/>
                </a:lnTo>
                <a:lnTo>
                  <a:pt x="5136" y="61"/>
                </a:lnTo>
                <a:lnTo>
                  <a:pt x="5164" y="61"/>
                </a:lnTo>
                <a:lnTo>
                  <a:pt x="5192" y="59"/>
                </a:lnTo>
                <a:lnTo>
                  <a:pt x="5220" y="58"/>
                </a:lnTo>
                <a:lnTo>
                  <a:pt x="5248" y="58"/>
                </a:lnTo>
                <a:lnTo>
                  <a:pt x="5280" y="9"/>
                </a:lnTo>
                <a:lnTo>
                  <a:pt x="5304" y="58"/>
                </a:lnTo>
                <a:lnTo>
                  <a:pt x="5332" y="58"/>
                </a:lnTo>
                <a:lnTo>
                  <a:pt x="5360" y="58"/>
                </a:lnTo>
                <a:lnTo>
                  <a:pt x="5388" y="58"/>
                </a:lnTo>
                <a:lnTo>
                  <a:pt x="5360" y="58"/>
                </a:lnTo>
                <a:lnTo>
                  <a:pt x="5332" y="58"/>
                </a:lnTo>
                <a:lnTo>
                  <a:pt x="5360" y="58"/>
                </a:lnTo>
              </a:path>
            </a:pathLst>
          </a:custGeom>
          <a:noFill/>
          <a:ln w="76200" cap="rnd">
            <a:solidFill>
              <a:srgbClr val="00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73" name="Rectangle 5"/>
          <p:cNvSpPr>
            <a:spLocks noChangeArrowheads="1"/>
          </p:cNvSpPr>
          <p:nvPr/>
        </p:nvSpPr>
        <p:spPr bwMode="auto">
          <a:xfrm>
            <a:off x="571500" y="5327650"/>
            <a:ext cx="7883525" cy="349250"/>
          </a:xfrm>
          <a:prstGeom prst="rect">
            <a:avLst/>
          </a:prstGeom>
          <a:solidFill>
            <a:srgbClr val="B2B2B2"/>
          </a:solidFill>
          <a:ln w="12700">
            <a:solidFill>
              <a:srgbClr val="000000"/>
            </a:solidFill>
            <a:miter lim="800000"/>
            <a:headEnd/>
            <a:tailEnd/>
          </a:ln>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74" name="Line 6"/>
          <p:cNvSpPr>
            <a:spLocks noChangeShapeType="1"/>
          </p:cNvSpPr>
          <p:nvPr/>
        </p:nvSpPr>
        <p:spPr bwMode="auto">
          <a:xfrm>
            <a:off x="2265363" y="5116513"/>
            <a:ext cx="3806825" cy="0"/>
          </a:xfrm>
          <a:prstGeom prst="line">
            <a:avLst/>
          </a:prstGeom>
          <a:noFill/>
          <a:ln w="762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7"/>
          <p:cNvSpPr>
            <a:spLocks noChangeShapeType="1"/>
          </p:cNvSpPr>
          <p:nvPr/>
        </p:nvSpPr>
        <p:spPr bwMode="auto">
          <a:xfrm>
            <a:off x="2271713" y="5934075"/>
            <a:ext cx="3808412" cy="0"/>
          </a:xfrm>
          <a:prstGeom prst="line">
            <a:avLst/>
          </a:prstGeom>
          <a:noFill/>
          <a:ln w="762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2776" name="Group 8"/>
          <p:cNvGrpSpPr>
            <a:grpSpLocks/>
          </p:cNvGrpSpPr>
          <p:nvPr/>
        </p:nvGrpSpPr>
        <p:grpSpPr bwMode="auto">
          <a:xfrm>
            <a:off x="6059488" y="5062538"/>
            <a:ext cx="623887" cy="915987"/>
            <a:chOff x="4101" y="2917"/>
            <a:chExt cx="428" cy="516"/>
          </a:xfrm>
        </p:grpSpPr>
        <p:sp>
          <p:nvSpPr>
            <p:cNvPr id="32799" name="AutoShape 9"/>
            <p:cNvSpPr>
              <a:spLocks noChangeArrowheads="1"/>
            </p:cNvSpPr>
            <p:nvPr/>
          </p:nvSpPr>
          <p:spPr bwMode="black">
            <a:xfrm rot="5400000" flipV="1">
              <a:off x="4057" y="2961"/>
              <a:ext cx="516" cy="4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1 w 21600"/>
                <a:gd name="T13" fmla="*/ 4492 h 21600"/>
                <a:gd name="T14" fmla="*/ 17121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800" name="Rectangle 10"/>
            <p:cNvSpPr>
              <a:spLocks noChangeArrowheads="1"/>
            </p:cNvSpPr>
            <p:nvPr/>
          </p:nvSpPr>
          <p:spPr bwMode="black">
            <a:xfrm>
              <a:off x="4101" y="2917"/>
              <a:ext cx="189" cy="516"/>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801" name="Freeform 11"/>
            <p:cNvSpPr>
              <a:spLocks/>
            </p:cNvSpPr>
            <p:nvPr/>
          </p:nvSpPr>
          <p:spPr bwMode="black">
            <a:xfrm>
              <a:off x="4255" y="2917"/>
              <a:ext cx="129" cy="107"/>
            </a:xfrm>
            <a:custGeom>
              <a:avLst/>
              <a:gdLst>
                <a:gd name="T0" fmla="*/ 35 w 129"/>
                <a:gd name="T1" fmla="*/ 0 h 107"/>
                <a:gd name="T2" fmla="*/ 38 w 129"/>
                <a:gd name="T3" fmla="*/ 24 h 107"/>
                <a:gd name="T4" fmla="*/ 48 w 129"/>
                <a:gd name="T5" fmla="*/ 39 h 107"/>
                <a:gd name="T6" fmla="*/ 62 w 129"/>
                <a:gd name="T7" fmla="*/ 53 h 107"/>
                <a:gd name="T8" fmla="*/ 81 w 129"/>
                <a:gd name="T9" fmla="*/ 64 h 107"/>
                <a:gd name="T10" fmla="*/ 102 w 129"/>
                <a:gd name="T11" fmla="*/ 71 h 107"/>
                <a:gd name="T12" fmla="*/ 128 w 129"/>
                <a:gd name="T13" fmla="*/ 83 h 107"/>
                <a:gd name="T14" fmla="*/ 32 w 129"/>
                <a:gd name="T15" fmla="*/ 106 h 107"/>
                <a:gd name="T16" fmla="*/ 29 w 129"/>
                <a:gd name="T17" fmla="*/ 101 h 107"/>
                <a:gd name="T18" fmla="*/ 17 w 129"/>
                <a:gd name="T19" fmla="*/ 90 h 107"/>
                <a:gd name="T20" fmla="*/ 0 w 129"/>
                <a:gd name="T21" fmla="*/ 18 h 107"/>
                <a:gd name="T22" fmla="*/ 35 w 129"/>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35" y="0"/>
                  </a:moveTo>
                  <a:lnTo>
                    <a:pt x="38" y="24"/>
                  </a:lnTo>
                  <a:lnTo>
                    <a:pt x="48" y="39"/>
                  </a:lnTo>
                  <a:lnTo>
                    <a:pt x="62" y="53"/>
                  </a:lnTo>
                  <a:lnTo>
                    <a:pt x="81" y="64"/>
                  </a:lnTo>
                  <a:lnTo>
                    <a:pt x="102" y="71"/>
                  </a:lnTo>
                  <a:lnTo>
                    <a:pt x="128" y="83"/>
                  </a:lnTo>
                  <a:lnTo>
                    <a:pt x="32" y="106"/>
                  </a:lnTo>
                  <a:lnTo>
                    <a:pt x="29" y="101"/>
                  </a:lnTo>
                  <a:lnTo>
                    <a:pt x="17" y="90"/>
                  </a:lnTo>
                  <a:lnTo>
                    <a:pt x="0" y="18"/>
                  </a:lnTo>
                  <a:lnTo>
                    <a:pt x="35"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802" name="Freeform 12"/>
            <p:cNvSpPr>
              <a:spLocks/>
            </p:cNvSpPr>
            <p:nvPr/>
          </p:nvSpPr>
          <p:spPr bwMode="black">
            <a:xfrm>
              <a:off x="4253" y="3326"/>
              <a:ext cx="129" cy="107"/>
            </a:xfrm>
            <a:custGeom>
              <a:avLst/>
              <a:gdLst>
                <a:gd name="T0" fmla="*/ 35 w 129"/>
                <a:gd name="T1" fmla="*/ 106 h 107"/>
                <a:gd name="T2" fmla="*/ 38 w 129"/>
                <a:gd name="T3" fmla="*/ 82 h 107"/>
                <a:gd name="T4" fmla="*/ 48 w 129"/>
                <a:gd name="T5" fmla="*/ 67 h 107"/>
                <a:gd name="T6" fmla="*/ 62 w 129"/>
                <a:gd name="T7" fmla="*/ 53 h 107"/>
                <a:gd name="T8" fmla="*/ 81 w 129"/>
                <a:gd name="T9" fmla="*/ 42 h 107"/>
                <a:gd name="T10" fmla="*/ 102 w 129"/>
                <a:gd name="T11" fmla="*/ 35 h 107"/>
                <a:gd name="T12" fmla="*/ 128 w 129"/>
                <a:gd name="T13" fmla="*/ 23 h 107"/>
                <a:gd name="T14" fmla="*/ 32 w 129"/>
                <a:gd name="T15" fmla="*/ 0 h 107"/>
                <a:gd name="T16" fmla="*/ 29 w 129"/>
                <a:gd name="T17" fmla="*/ 5 h 107"/>
                <a:gd name="T18" fmla="*/ 17 w 129"/>
                <a:gd name="T19" fmla="*/ 16 h 107"/>
                <a:gd name="T20" fmla="*/ 0 w 129"/>
                <a:gd name="T21" fmla="*/ 88 h 107"/>
                <a:gd name="T22" fmla="*/ 35 w 129"/>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35" y="106"/>
                  </a:moveTo>
                  <a:lnTo>
                    <a:pt x="38" y="82"/>
                  </a:lnTo>
                  <a:lnTo>
                    <a:pt x="48" y="67"/>
                  </a:lnTo>
                  <a:lnTo>
                    <a:pt x="62" y="53"/>
                  </a:lnTo>
                  <a:lnTo>
                    <a:pt x="81" y="42"/>
                  </a:lnTo>
                  <a:lnTo>
                    <a:pt x="102" y="35"/>
                  </a:lnTo>
                  <a:lnTo>
                    <a:pt x="128" y="23"/>
                  </a:lnTo>
                  <a:lnTo>
                    <a:pt x="32" y="0"/>
                  </a:lnTo>
                  <a:lnTo>
                    <a:pt x="29" y="5"/>
                  </a:lnTo>
                  <a:lnTo>
                    <a:pt x="17" y="16"/>
                  </a:lnTo>
                  <a:lnTo>
                    <a:pt x="0" y="88"/>
                  </a:lnTo>
                  <a:lnTo>
                    <a:pt x="35" y="106"/>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32777" name="Group 13"/>
          <p:cNvGrpSpPr>
            <a:grpSpLocks/>
          </p:cNvGrpSpPr>
          <p:nvPr/>
        </p:nvGrpSpPr>
        <p:grpSpPr bwMode="auto">
          <a:xfrm>
            <a:off x="1643063" y="5053013"/>
            <a:ext cx="625475" cy="920750"/>
            <a:chOff x="1080" y="2913"/>
            <a:chExt cx="428" cy="516"/>
          </a:xfrm>
        </p:grpSpPr>
        <p:sp>
          <p:nvSpPr>
            <p:cNvPr id="32795" name="AutoShape 14"/>
            <p:cNvSpPr>
              <a:spLocks noChangeArrowheads="1"/>
            </p:cNvSpPr>
            <p:nvPr/>
          </p:nvSpPr>
          <p:spPr bwMode="black">
            <a:xfrm rot="-5400000" flipH="1" flipV="1">
              <a:off x="1036" y="2957"/>
              <a:ext cx="516" cy="42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1 w 21600"/>
                <a:gd name="T13" fmla="*/ 4492 h 21600"/>
                <a:gd name="T14" fmla="*/ 17121 w 21600"/>
                <a:gd name="T15" fmla="*/ 17108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6" name="Rectangle 15"/>
            <p:cNvSpPr>
              <a:spLocks noChangeArrowheads="1"/>
            </p:cNvSpPr>
            <p:nvPr/>
          </p:nvSpPr>
          <p:spPr bwMode="black">
            <a:xfrm>
              <a:off x="1319" y="2913"/>
              <a:ext cx="189" cy="516"/>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7" name="Freeform 16"/>
            <p:cNvSpPr>
              <a:spLocks/>
            </p:cNvSpPr>
            <p:nvPr/>
          </p:nvSpPr>
          <p:spPr bwMode="black">
            <a:xfrm>
              <a:off x="1226" y="2914"/>
              <a:ext cx="129" cy="107"/>
            </a:xfrm>
            <a:custGeom>
              <a:avLst/>
              <a:gdLst>
                <a:gd name="T0" fmla="*/ 93 w 129"/>
                <a:gd name="T1" fmla="*/ 0 h 107"/>
                <a:gd name="T2" fmla="*/ 90 w 129"/>
                <a:gd name="T3" fmla="*/ 24 h 107"/>
                <a:gd name="T4" fmla="*/ 80 w 129"/>
                <a:gd name="T5" fmla="*/ 39 h 107"/>
                <a:gd name="T6" fmla="*/ 66 w 129"/>
                <a:gd name="T7" fmla="*/ 53 h 107"/>
                <a:gd name="T8" fmla="*/ 47 w 129"/>
                <a:gd name="T9" fmla="*/ 64 h 107"/>
                <a:gd name="T10" fmla="*/ 26 w 129"/>
                <a:gd name="T11" fmla="*/ 71 h 107"/>
                <a:gd name="T12" fmla="*/ 0 w 129"/>
                <a:gd name="T13" fmla="*/ 83 h 107"/>
                <a:gd name="T14" fmla="*/ 96 w 129"/>
                <a:gd name="T15" fmla="*/ 106 h 107"/>
                <a:gd name="T16" fmla="*/ 99 w 129"/>
                <a:gd name="T17" fmla="*/ 101 h 107"/>
                <a:gd name="T18" fmla="*/ 111 w 129"/>
                <a:gd name="T19" fmla="*/ 90 h 107"/>
                <a:gd name="T20" fmla="*/ 128 w 129"/>
                <a:gd name="T21" fmla="*/ 18 h 107"/>
                <a:gd name="T22" fmla="*/ 93 w 129"/>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93" y="0"/>
                  </a:moveTo>
                  <a:lnTo>
                    <a:pt x="90" y="24"/>
                  </a:lnTo>
                  <a:lnTo>
                    <a:pt x="80" y="39"/>
                  </a:lnTo>
                  <a:lnTo>
                    <a:pt x="66" y="53"/>
                  </a:lnTo>
                  <a:lnTo>
                    <a:pt x="47" y="64"/>
                  </a:lnTo>
                  <a:lnTo>
                    <a:pt x="26" y="71"/>
                  </a:lnTo>
                  <a:lnTo>
                    <a:pt x="0" y="83"/>
                  </a:lnTo>
                  <a:lnTo>
                    <a:pt x="96" y="106"/>
                  </a:lnTo>
                  <a:lnTo>
                    <a:pt x="99" y="101"/>
                  </a:lnTo>
                  <a:lnTo>
                    <a:pt x="111" y="90"/>
                  </a:lnTo>
                  <a:lnTo>
                    <a:pt x="128" y="18"/>
                  </a:lnTo>
                  <a:lnTo>
                    <a:pt x="93" y="0"/>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8" name="Freeform 17"/>
            <p:cNvSpPr>
              <a:spLocks/>
            </p:cNvSpPr>
            <p:nvPr/>
          </p:nvSpPr>
          <p:spPr bwMode="black">
            <a:xfrm>
              <a:off x="1228" y="3322"/>
              <a:ext cx="129" cy="107"/>
            </a:xfrm>
            <a:custGeom>
              <a:avLst/>
              <a:gdLst>
                <a:gd name="T0" fmla="*/ 93 w 129"/>
                <a:gd name="T1" fmla="*/ 106 h 107"/>
                <a:gd name="T2" fmla="*/ 90 w 129"/>
                <a:gd name="T3" fmla="*/ 82 h 107"/>
                <a:gd name="T4" fmla="*/ 80 w 129"/>
                <a:gd name="T5" fmla="*/ 67 h 107"/>
                <a:gd name="T6" fmla="*/ 66 w 129"/>
                <a:gd name="T7" fmla="*/ 53 h 107"/>
                <a:gd name="T8" fmla="*/ 47 w 129"/>
                <a:gd name="T9" fmla="*/ 42 h 107"/>
                <a:gd name="T10" fmla="*/ 26 w 129"/>
                <a:gd name="T11" fmla="*/ 35 h 107"/>
                <a:gd name="T12" fmla="*/ 0 w 129"/>
                <a:gd name="T13" fmla="*/ 23 h 107"/>
                <a:gd name="T14" fmla="*/ 96 w 129"/>
                <a:gd name="T15" fmla="*/ 0 h 107"/>
                <a:gd name="T16" fmla="*/ 99 w 129"/>
                <a:gd name="T17" fmla="*/ 5 h 107"/>
                <a:gd name="T18" fmla="*/ 111 w 129"/>
                <a:gd name="T19" fmla="*/ 16 h 107"/>
                <a:gd name="T20" fmla="*/ 128 w 129"/>
                <a:gd name="T21" fmla="*/ 88 h 107"/>
                <a:gd name="T22" fmla="*/ 93 w 129"/>
                <a:gd name="T23" fmla="*/ 10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07"/>
                <a:gd name="T38" fmla="*/ 129 w 129"/>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07">
                  <a:moveTo>
                    <a:pt x="93" y="106"/>
                  </a:moveTo>
                  <a:lnTo>
                    <a:pt x="90" y="82"/>
                  </a:lnTo>
                  <a:lnTo>
                    <a:pt x="80" y="67"/>
                  </a:lnTo>
                  <a:lnTo>
                    <a:pt x="66" y="53"/>
                  </a:lnTo>
                  <a:lnTo>
                    <a:pt x="47" y="42"/>
                  </a:lnTo>
                  <a:lnTo>
                    <a:pt x="26" y="35"/>
                  </a:lnTo>
                  <a:lnTo>
                    <a:pt x="0" y="23"/>
                  </a:lnTo>
                  <a:lnTo>
                    <a:pt x="96" y="0"/>
                  </a:lnTo>
                  <a:lnTo>
                    <a:pt x="99" y="5"/>
                  </a:lnTo>
                  <a:lnTo>
                    <a:pt x="111" y="16"/>
                  </a:lnTo>
                  <a:lnTo>
                    <a:pt x="128" y="88"/>
                  </a:lnTo>
                  <a:lnTo>
                    <a:pt x="93" y="106"/>
                  </a:lnTo>
                </a:path>
              </a:pathLst>
            </a:custGeom>
            <a:solidFill>
              <a:srgbClr val="CC66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2778" name="Rectangle 18"/>
          <p:cNvSpPr>
            <a:spLocks noChangeArrowheads="1"/>
          </p:cNvSpPr>
          <p:nvPr/>
        </p:nvSpPr>
        <p:spPr bwMode="auto">
          <a:xfrm>
            <a:off x="4049713" y="5216525"/>
            <a:ext cx="174625" cy="617538"/>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79" name="Rectangle 19"/>
          <p:cNvSpPr>
            <a:spLocks noChangeArrowheads="1"/>
          </p:cNvSpPr>
          <p:nvPr/>
        </p:nvSpPr>
        <p:spPr bwMode="auto">
          <a:xfrm>
            <a:off x="2314575" y="5216525"/>
            <a:ext cx="176213" cy="617538"/>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80" name="Rectangle 20"/>
          <p:cNvSpPr>
            <a:spLocks noChangeArrowheads="1"/>
          </p:cNvSpPr>
          <p:nvPr/>
        </p:nvSpPr>
        <p:spPr bwMode="auto">
          <a:xfrm>
            <a:off x="5845175" y="5219700"/>
            <a:ext cx="174625" cy="620713"/>
          </a:xfrm>
          <a:prstGeom prst="rect">
            <a:avLst/>
          </a:prstGeom>
          <a:solidFill>
            <a:srgbClr val="393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81" name="Rectangle 21"/>
          <p:cNvSpPr>
            <a:spLocks noChangeArrowheads="1"/>
          </p:cNvSpPr>
          <p:nvPr/>
        </p:nvSpPr>
        <p:spPr bwMode="auto">
          <a:xfrm>
            <a:off x="3086100" y="3733800"/>
            <a:ext cx="2933700" cy="179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82" name="Rectangle 22"/>
          <p:cNvSpPr>
            <a:spLocks noChangeArrowheads="1"/>
          </p:cNvSpPr>
          <p:nvPr/>
        </p:nvSpPr>
        <p:spPr bwMode="auto">
          <a:xfrm>
            <a:off x="349250" y="2984500"/>
            <a:ext cx="14970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Vent Pipe</a:t>
            </a:r>
            <a:endParaRPr lang="en-US" altLang="en-US" sz="2400">
              <a:solidFill>
                <a:schemeClr val="tx2"/>
              </a:solidFill>
            </a:endParaRPr>
          </a:p>
        </p:txBody>
      </p:sp>
      <p:sp>
        <p:nvSpPr>
          <p:cNvPr id="32783" name="Line 23"/>
          <p:cNvSpPr>
            <a:spLocks noChangeShapeType="1"/>
          </p:cNvSpPr>
          <p:nvPr/>
        </p:nvSpPr>
        <p:spPr bwMode="auto">
          <a:xfrm flipH="1" flipV="1">
            <a:off x="1860550" y="3302000"/>
            <a:ext cx="785813" cy="223838"/>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24"/>
          <p:cNvSpPr>
            <a:spLocks noChangeShapeType="1"/>
          </p:cNvSpPr>
          <p:nvPr/>
        </p:nvSpPr>
        <p:spPr bwMode="auto">
          <a:xfrm flipH="1">
            <a:off x="1946275" y="5932488"/>
            <a:ext cx="720725" cy="636587"/>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892175" y="6369050"/>
            <a:ext cx="114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Casing</a:t>
            </a:r>
            <a:endParaRPr lang="en-US" altLang="en-US" sz="2400">
              <a:solidFill>
                <a:schemeClr val="tx2"/>
              </a:solidFill>
            </a:endParaRPr>
          </a:p>
        </p:txBody>
      </p:sp>
      <p:sp>
        <p:nvSpPr>
          <p:cNvPr id="32786" name="Line 26"/>
          <p:cNvSpPr>
            <a:spLocks noChangeShapeType="1"/>
          </p:cNvSpPr>
          <p:nvPr/>
        </p:nvSpPr>
        <p:spPr bwMode="auto">
          <a:xfrm flipH="1">
            <a:off x="3551238" y="5551488"/>
            <a:ext cx="449262" cy="879475"/>
          </a:xfrm>
          <a:prstGeom prst="line">
            <a:avLst/>
          </a:prstGeom>
          <a:noFill/>
          <a:ln w="127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7" name="Rectangle 27"/>
          <p:cNvSpPr>
            <a:spLocks noChangeArrowheads="1"/>
          </p:cNvSpPr>
          <p:nvPr/>
        </p:nvSpPr>
        <p:spPr bwMode="auto">
          <a:xfrm>
            <a:off x="2532063" y="6369050"/>
            <a:ext cx="2578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Isolating Spacers</a:t>
            </a:r>
            <a:endParaRPr lang="en-US" altLang="en-US" sz="2400">
              <a:solidFill>
                <a:schemeClr val="tx2"/>
              </a:solidFill>
            </a:endParaRPr>
          </a:p>
        </p:txBody>
      </p:sp>
      <p:sp>
        <p:nvSpPr>
          <p:cNvPr id="32788" name="Line 28"/>
          <p:cNvSpPr>
            <a:spLocks noChangeShapeType="1"/>
          </p:cNvSpPr>
          <p:nvPr/>
        </p:nvSpPr>
        <p:spPr bwMode="auto">
          <a:xfrm flipH="1" flipV="1">
            <a:off x="5105400" y="3124200"/>
            <a:ext cx="914400" cy="2743200"/>
          </a:xfrm>
          <a:prstGeom prst="line">
            <a:avLst/>
          </a:prstGeom>
          <a:noFill/>
          <a:ln w="28575">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9" name="Arc 29"/>
          <p:cNvSpPr>
            <a:spLocks/>
          </p:cNvSpPr>
          <p:nvPr/>
        </p:nvSpPr>
        <p:spPr bwMode="auto">
          <a:xfrm rot="16200000" flipH="1">
            <a:off x="6281737" y="1795463"/>
            <a:ext cx="633413" cy="395288"/>
          </a:xfrm>
          <a:custGeom>
            <a:avLst/>
            <a:gdLst>
              <a:gd name="T0" fmla="*/ 389153910 w 21600"/>
              <a:gd name="T1" fmla="*/ 34785078 h 42138"/>
              <a:gd name="T2" fmla="*/ 477969875 w 21600"/>
              <a:gd name="T3" fmla="*/ 0 h 42138"/>
              <a:gd name="T4" fmla="*/ 544694867 w 21600"/>
              <a:gd name="T5" fmla="*/ 17696317 h 42138"/>
              <a:gd name="T6" fmla="*/ 0 60000 65536"/>
              <a:gd name="T7" fmla="*/ 0 60000 65536"/>
              <a:gd name="T8" fmla="*/ 0 60000 65536"/>
              <a:gd name="T9" fmla="*/ 0 w 21600"/>
              <a:gd name="T10" fmla="*/ 0 h 42138"/>
              <a:gd name="T11" fmla="*/ 21600 w 21600"/>
              <a:gd name="T12" fmla="*/ 42138 h 42138"/>
            </a:gdLst>
            <a:ahLst/>
            <a:cxnLst>
              <a:cxn ang="T6">
                <a:pos x="T0" y="T1"/>
              </a:cxn>
              <a:cxn ang="T7">
                <a:pos x="T2" y="T3"/>
              </a:cxn>
              <a:cxn ang="T8">
                <a:pos x="T4" y="T5"/>
              </a:cxn>
            </a:cxnLst>
            <a:rect l="T9" t="T10" r="T11" b="T12"/>
            <a:pathLst>
              <a:path w="21600" h="42138" fill="none" extrusionOk="0">
                <a:moveTo>
                  <a:pt x="15432" y="42137"/>
                </a:moveTo>
                <a:cubicBezTo>
                  <a:pt x="6276" y="39409"/>
                  <a:pt x="0" y="30990"/>
                  <a:pt x="0" y="21437"/>
                </a:cubicBezTo>
                <a:cubicBezTo>
                  <a:pt x="-1" y="10530"/>
                  <a:pt x="8130" y="1335"/>
                  <a:pt x="18953" y="-1"/>
                </a:cubicBezTo>
              </a:path>
              <a:path w="21600" h="42138" stroke="0" extrusionOk="0">
                <a:moveTo>
                  <a:pt x="15432" y="42137"/>
                </a:moveTo>
                <a:cubicBezTo>
                  <a:pt x="6276" y="39409"/>
                  <a:pt x="0" y="30990"/>
                  <a:pt x="0" y="21437"/>
                </a:cubicBezTo>
                <a:cubicBezTo>
                  <a:pt x="-1" y="10530"/>
                  <a:pt x="8130" y="1335"/>
                  <a:pt x="18953" y="-1"/>
                </a:cubicBezTo>
                <a:lnTo>
                  <a:pt x="21600" y="21437"/>
                </a:lnTo>
                <a:close/>
              </a:path>
            </a:pathLst>
          </a:custGeom>
          <a:noFill/>
          <a:ln w="152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0" name="Line 30"/>
          <p:cNvSpPr>
            <a:spLocks noChangeShapeType="1"/>
          </p:cNvSpPr>
          <p:nvPr/>
        </p:nvSpPr>
        <p:spPr bwMode="auto">
          <a:xfrm flipH="1">
            <a:off x="6400800" y="2133600"/>
            <a:ext cx="1588" cy="3733800"/>
          </a:xfrm>
          <a:prstGeom prst="line">
            <a:avLst/>
          </a:prstGeom>
          <a:noFill/>
          <a:ln w="152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31"/>
          <p:cNvSpPr>
            <a:spLocks noChangeShapeType="1"/>
          </p:cNvSpPr>
          <p:nvPr/>
        </p:nvSpPr>
        <p:spPr bwMode="auto">
          <a:xfrm flipH="1">
            <a:off x="2743200" y="2286000"/>
            <a:ext cx="0" cy="2786063"/>
          </a:xfrm>
          <a:prstGeom prst="line">
            <a:avLst/>
          </a:prstGeom>
          <a:noFill/>
          <a:ln w="152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2" name="Arc 32"/>
          <p:cNvSpPr>
            <a:spLocks/>
          </p:cNvSpPr>
          <p:nvPr/>
        </p:nvSpPr>
        <p:spPr bwMode="auto">
          <a:xfrm rot="5400000">
            <a:off x="2237581" y="2083594"/>
            <a:ext cx="630238" cy="393700"/>
          </a:xfrm>
          <a:custGeom>
            <a:avLst/>
            <a:gdLst>
              <a:gd name="T0" fmla="*/ 383331504 w 21600"/>
              <a:gd name="T1" fmla="*/ 34367527 h 42138"/>
              <a:gd name="T2" fmla="*/ 470818311 w 21600"/>
              <a:gd name="T3" fmla="*/ 0 h 42138"/>
              <a:gd name="T4" fmla="*/ 536544991 w 21600"/>
              <a:gd name="T5" fmla="*/ 17483883 h 42138"/>
              <a:gd name="T6" fmla="*/ 0 60000 65536"/>
              <a:gd name="T7" fmla="*/ 0 60000 65536"/>
              <a:gd name="T8" fmla="*/ 0 60000 65536"/>
              <a:gd name="T9" fmla="*/ 0 w 21600"/>
              <a:gd name="T10" fmla="*/ 0 h 42138"/>
              <a:gd name="T11" fmla="*/ 21600 w 21600"/>
              <a:gd name="T12" fmla="*/ 42138 h 42138"/>
            </a:gdLst>
            <a:ahLst/>
            <a:cxnLst>
              <a:cxn ang="T6">
                <a:pos x="T0" y="T1"/>
              </a:cxn>
              <a:cxn ang="T7">
                <a:pos x="T2" y="T3"/>
              </a:cxn>
              <a:cxn ang="T8">
                <a:pos x="T4" y="T5"/>
              </a:cxn>
            </a:cxnLst>
            <a:rect l="T9" t="T10" r="T11" b="T12"/>
            <a:pathLst>
              <a:path w="21600" h="42138" fill="none" extrusionOk="0">
                <a:moveTo>
                  <a:pt x="15432" y="42137"/>
                </a:moveTo>
                <a:cubicBezTo>
                  <a:pt x="6276" y="39409"/>
                  <a:pt x="0" y="30990"/>
                  <a:pt x="0" y="21437"/>
                </a:cubicBezTo>
                <a:cubicBezTo>
                  <a:pt x="-1" y="10530"/>
                  <a:pt x="8130" y="1335"/>
                  <a:pt x="18953" y="-1"/>
                </a:cubicBezTo>
              </a:path>
              <a:path w="21600" h="42138" stroke="0" extrusionOk="0">
                <a:moveTo>
                  <a:pt x="15432" y="42137"/>
                </a:moveTo>
                <a:cubicBezTo>
                  <a:pt x="6276" y="39409"/>
                  <a:pt x="0" y="30990"/>
                  <a:pt x="0" y="21437"/>
                </a:cubicBezTo>
                <a:cubicBezTo>
                  <a:pt x="-1" y="10530"/>
                  <a:pt x="8130" y="1335"/>
                  <a:pt x="18953" y="-1"/>
                </a:cubicBezTo>
                <a:lnTo>
                  <a:pt x="21600" y="21437"/>
                </a:lnTo>
                <a:close/>
              </a:path>
            </a:pathLst>
          </a:custGeom>
          <a:noFill/>
          <a:ln w="152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3" name="Arc 33"/>
          <p:cNvSpPr>
            <a:spLocks/>
          </p:cNvSpPr>
          <p:nvPr/>
        </p:nvSpPr>
        <p:spPr bwMode="auto">
          <a:xfrm rot="5649138" flipH="1">
            <a:off x="5865625" y="5841220"/>
            <a:ext cx="633413" cy="395288"/>
          </a:xfrm>
          <a:custGeom>
            <a:avLst/>
            <a:gdLst>
              <a:gd name="T0" fmla="*/ 389153910 w 21600"/>
              <a:gd name="T1" fmla="*/ 34785078 h 42138"/>
              <a:gd name="T2" fmla="*/ 477969875 w 21600"/>
              <a:gd name="T3" fmla="*/ 0 h 42138"/>
              <a:gd name="T4" fmla="*/ 544694867 w 21600"/>
              <a:gd name="T5" fmla="*/ 17696317 h 42138"/>
              <a:gd name="T6" fmla="*/ 0 60000 65536"/>
              <a:gd name="T7" fmla="*/ 0 60000 65536"/>
              <a:gd name="T8" fmla="*/ 0 60000 65536"/>
              <a:gd name="T9" fmla="*/ 0 w 21600"/>
              <a:gd name="T10" fmla="*/ 0 h 42138"/>
              <a:gd name="T11" fmla="*/ 21600 w 21600"/>
              <a:gd name="T12" fmla="*/ 42138 h 42138"/>
            </a:gdLst>
            <a:ahLst/>
            <a:cxnLst>
              <a:cxn ang="T6">
                <a:pos x="T0" y="T1"/>
              </a:cxn>
              <a:cxn ang="T7">
                <a:pos x="T2" y="T3"/>
              </a:cxn>
              <a:cxn ang="T8">
                <a:pos x="T4" y="T5"/>
              </a:cxn>
            </a:cxnLst>
            <a:rect l="T9" t="T10" r="T11" b="T12"/>
            <a:pathLst>
              <a:path w="21600" h="42138" fill="none" extrusionOk="0">
                <a:moveTo>
                  <a:pt x="15432" y="42137"/>
                </a:moveTo>
                <a:cubicBezTo>
                  <a:pt x="6276" y="39409"/>
                  <a:pt x="0" y="30990"/>
                  <a:pt x="0" y="21437"/>
                </a:cubicBezTo>
                <a:cubicBezTo>
                  <a:pt x="-1" y="10530"/>
                  <a:pt x="8130" y="1335"/>
                  <a:pt x="18953" y="-1"/>
                </a:cubicBezTo>
              </a:path>
              <a:path w="21600" h="42138" stroke="0" extrusionOk="0">
                <a:moveTo>
                  <a:pt x="15432" y="42137"/>
                </a:moveTo>
                <a:cubicBezTo>
                  <a:pt x="6276" y="39409"/>
                  <a:pt x="0" y="30990"/>
                  <a:pt x="0" y="21437"/>
                </a:cubicBezTo>
                <a:cubicBezTo>
                  <a:pt x="-1" y="10530"/>
                  <a:pt x="8130" y="1335"/>
                  <a:pt x="18953" y="-1"/>
                </a:cubicBezTo>
                <a:lnTo>
                  <a:pt x="21600" y="21437"/>
                </a:lnTo>
                <a:close/>
              </a:path>
            </a:pathLst>
          </a:custGeom>
          <a:noFill/>
          <a:ln w="152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2794" name="Rectangle 34"/>
          <p:cNvSpPr>
            <a:spLocks noChangeArrowheads="1"/>
          </p:cNvSpPr>
          <p:nvPr/>
        </p:nvSpPr>
        <p:spPr bwMode="auto">
          <a:xfrm>
            <a:off x="3124200" y="1676400"/>
            <a:ext cx="3048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lang="en-US" altLang="en-US"/>
              <a:t>The lower side of the casing should have the opening at the bottom to allow cleaning and placement of casing filler material.</a:t>
            </a:r>
          </a:p>
        </p:txBody>
      </p:sp>
      <p:pic>
        <p:nvPicPr>
          <p:cNvPr id="3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946275" y="860650"/>
            <a:ext cx="6379209" cy="646331"/>
          </a:xfrm>
          <a:prstGeom prst="rect">
            <a:avLst/>
          </a:prstGeom>
        </p:spPr>
        <p:txBody>
          <a:bodyPr wrap="square">
            <a:spAutoFit/>
          </a:bodyPr>
          <a:lstStyle/>
          <a:p>
            <a:r>
              <a:rPr lang="en-US" altLang="en-US" sz="3600" dirty="0" smtClean="0">
                <a:solidFill>
                  <a:schemeClr val="accent1">
                    <a:lumMod val="75000"/>
                  </a:schemeClr>
                </a:solidFill>
              </a:rPr>
              <a:t>CASING FILL PREPARATION</a:t>
            </a:r>
            <a:endParaRPr lang="en-US" sz="3600" dirty="0">
              <a:solidFill>
                <a:schemeClr val="accent1">
                  <a:lumMod val="75000"/>
                </a:schemeClr>
              </a:solidFill>
            </a:endParaRPr>
          </a:p>
        </p:txBody>
      </p:sp>
    </p:spTree>
    <p:extLst>
      <p:ext uri="{BB962C8B-B14F-4D97-AF65-F5344CB8AC3E}">
        <p14:creationId xmlns:p14="http://schemas.microsoft.com/office/powerpoint/2010/main" val="3527283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9380" y="1954159"/>
            <a:ext cx="8199318" cy="4955203"/>
          </a:xfrm>
          <a:prstGeom prst="rect">
            <a:avLst/>
          </a:prstGeom>
        </p:spPr>
        <p:txBody>
          <a:bodyPr wrap="square">
            <a:spAutoFit/>
          </a:bodyPr>
          <a:lstStyle/>
          <a:p>
            <a:pPr marL="457200" indent="-457200">
              <a:buFont typeface="Arial" panose="020B0604020202020204" pitchFamily="34" charset="0"/>
              <a:buChar char="•"/>
            </a:pPr>
            <a:r>
              <a:rPr lang="en-US" altLang="en-US" sz="3200" dirty="0"/>
              <a:t>The majority of Casing Fillers are a blend of petroleum wax and corrosion inhibitors.  These </a:t>
            </a:r>
            <a:r>
              <a:rPr lang="en-US" altLang="en-US" sz="3200" dirty="0">
                <a:solidFill>
                  <a:srgbClr val="FF0000"/>
                </a:solidFill>
              </a:rPr>
              <a:t>hot</a:t>
            </a:r>
            <a:r>
              <a:rPr lang="en-US" altLang="en-US" sz="3200" dirty="0"/>
              <a:t> materials are pumped into the casings by custom, heated trucks with meter controls and experienced personnel</a:t>
            </a:r>
            <a:r>
              <a:rPr lang="en-US" altLang="en-US" sz="3200" dirty="0" smtClean="0"/>
              <a:t>.</a:t>
            </a:r>
          </a:p>
          <a:p>
            <a:pPr marL="457200" indent="-457200">
              <a:buFont typeface="Arial" panose="020B0604020202020204" pitchFamily="34" charset="0"/>
              <a:buChar char="•"/>
            </a:pPr>
            <a:r>
              <a:rPr lang="en-US" altLang="en-US" sz="3200" dirty="0"/>
              <a:t>Cold Applied Casing fillers come in barrels and use a mastic pump for installation.  This system is good for smaller projects utilizing in-house labor.</a:t>
            </a:r>
          </a:p>
          <a:p>
            <a:pPr marL="457200" indent="-457200">
              <a:buFont typeface="Arial" panose="020B0604020202020204" pitchFamily="34" charset="0"/>
              <a:buChar char="•"/>
            </a:pPr>
            <a:endParaRPr lang="en-US" altLang="en-US" sz="2800" dirty="0"/>
          </a:p>
        </p:txBody>
      </p:sp>
      <p:sp>
        <p:nvSpPr>
          <p:cNvPr id="3" name="Rectangle 2"/>
          <p:cNvSpPr/>
          <p:nvPr/>
        </p:nvSpPr>
        <p:spPr>
          <a:xfrm>
            <a:off x="2691636" y="1049771"/>
            <a:ext cx="4719016" cy="646331"/>
          </a:xfrm>
          <a:prstGeom prst="rect">
            <a:avLst/>
          </a:prstGeom>
        </p:spPr>
        <p:txBody>
          <a:bodyPr wrap="square">
            <a:spAutoFit/>
          </a:bodyPr>
          <a:lstStyle/>
          <a:p>
            <a:r>
              <a:rPr lang="en-US" altLang="en-US" sz="3600" dirty="0" smtClean="0">
                <a:solidFill>
                  <a:schemeClr val="accent1">
                    <a:lumMod val="75000"/>
                  </a:schemeClr>
                </a:solidFill>
              </a:rPr>
              <a:t>CASING FILLERS</a:t>
            </a:r>
            <a:endParaRPr lang="en-US" sz="3600" dirty="0">
              <a:solidFill>
                <a:schemeClr val="accent1">
                  <a:lumMod val="75000"/>
                </a:schemeClr>
              </a:solidFill>
            </a:endParaRPr>
          </a:p>
        </p:txBody>
      </p:sp>
    </p:spTree>
    <p:extLst>
      <p:ext uri="{BB962C8B-B14F-4D97-AF65-F5344CB8AC3E}">
        <p14:creationId xmlns:p14="http://schemas.microsoft.com/office/powerpoint/2010/main" val="1379833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564515" y="401382"/>
            <a:ext cx="8385175" cy="1431925"/>
          </a:xfrm>
        </p:spPr>
        <p:txBody>
          <a:bodyPr>
            <a:normAutofit/>
          </a:bodyPr>
          <a:lstStyle/>
          <a:p>
            <a:pPr algn="ctr"/>
            <a:r>
              <a:rPr lang="en-US" altLang="en-US" sz="3600" dirty="0">
                <a:solidFill>
                  <a:schemeClr val="accent1">
                    <a:lumMod val="75000"/>
                  </a:schemeClr>
                </a:solidFill>
              </a:rPr>
              <a:t>INSTALLATION OF NEW CASING AND PIPE</a:t>
            </a:r>
          </a:p>
        </p:txBody>
      </p:sp>
      <p:sp>
        <p:nvSpPr>
          <p:cNvPr id="174083" name="Rectangle 3"/>
          <p:cNvSpPr>
            <a:spLocks noGrp="1" noChangeArrowheads="1"/>
          </p:cNvSpPr>
          <p:nvPr>
            <p:ph idx="4294967295"/>
          </p:nvPr>
        </p:nvSpPr>
        <p:spPr>
          <a:xfrm>
            <a:off x="0" y="1600200"/>
            <a:ext cx="9144000" cy="5257800"/>
          </a:xfrm>
        </p:spPr>
        <p:txBody>
          <a:bodyPr>
            <a:normAutofit/>
          </a:bodyPr>
          <a:lstStyle/>
          <a:p>
            <a:pPr>
              <a:lnSpc>
                <a:spcPct val="90000"/>
              </a:lnSpc>
            </a:pPr>
            <a:r>
              <a:rPr lang="en-US" altLang="en-US" dirty="0"/>
              <a:t>Do not install casing unless absolutely necessary. </a:t>
            </a:r>
          </a:p>
          <a:p>
            <a:pPr>
              <a:lnSpc>
                <a:spcPct val="90000"/>
              </a:lnSpc>
            </a:pPr>
            <a:r>
              <a:rPr lang="en-US" altLang="en-US" dirty="0"/>
              <a:t>If installation is required, be sure to install properly coated pipe with enough supports to keep the pipe separate from the casing.</a:t>
            </a:r>
          </a:p>
          <a:p>
            <a:pPr>
              <a:lnSpc>
                <a:spcPct val="90000"/>
              </a:lnSpc>
            </a:pPr>
            <a:r>
              <a:rPr lang="en-US" altLang="en-US" dirty="0"/>
              <a:t>Insure the end seals are properly installed.</a:t>
            </a:r>
          </a:p>
          <a:p>
            <a:pPr>
              <a:lnSpc>
                <a:spcPct val="90000"/>
              </a:lnSpc>
            </a:pPr>
            <a:r>
              <a:rPr lang="en-US" altLang="en-US" dirty="0"/>
              <a:t>Attach vent pipes of proper size and location to provide installation of casing filler</a:t>
            </a:r>
            <a:r>
              <a:rPr lang="en-US" altLang="en-US" dirty="0" smtClean="0"/>
              <a:t>.</a:t>
            </a:r>
          </a:p>
          <a:p>
            <a:pPr>
              <a:lnSpc>
                <a:spcPct val="90000"/>
              </a:lnSpc>
            </a:pPr>
            <a:r>
              <a:rPr lang="en-US" altLang="en-US" dirty="0" smtClean="0"/>
              <a:t>Using fillers within annulus of cased piping doesn’t allow for the use of continual Indirect Inspection methodologies.  </a:t>
            </a:r>
            <a:endParaRPr lang="en-US" altLang="en-US" dirty="0"/>
          </a:p>
          <a:p>
            <a:pPr marL="0" indent="0">
              <a:lnSpc>
                <a:spcPct val="90000"/>
              </a:lnSpc>
              <a:buNone/>
            </a:pPr>
            <a:endParaRPr lang="en-US"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93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564515" y="401382"/>
            <a:ext cx="8385175" cy="1431925"/>
          </a:xfrm>
        </p:spPr>
        <p:txBody>
          <a:bodyPr>
            <a:normAutofit/>
          </a:bodyPr>
          <a:lstStyle/>
          <a:p>
            <a:pPr algn="ctr"/>
            <a:r>
              <a:rPr lang="en-US" altLang="en-US" sz="3600" dirty="0" smtClean="0">
                <a:solidFill>
                  <a:schemeClr val="accent1">
                    <a:lumMod val="75000"/>
                  </a:schemeClr>
                </a:solidFill>
              </a:rPr>
              <a:t>Direct Assessment</a:t>
            </a:r>
            <a:endParaRPr lang="en-US" altLang="en-US" sz="3600" dirty="0">
              <a:solidFill>
                <a:schemeClr val="accent1">
                  <a:lumMod val="75000"/>
                </a:schemeClr>
              </a:solidFill>
            </a:endParaRPr>
          </a:p>
        </p:txBody>
      </p:sp>
      <p:sp>
        <p:nvSpPr>
          <p:cNvPr id="174083" name="Rectangle 3"/>
          <p:cNvSpPr>
            <a:spLocks noGrp="1" noChangeArrowheads="1"/>
          </p:cNvSpPr>
          <p:nvPr>
            <p:ph idx="4294967295"/>
          </p:nvPr>
        </p:nvSpPr>
        <p:spPr>
          <a:xfrm>
            <a:off x="0" y="1600200"/>
            <a:ext cx="9144000" cy="5257800"/>
          </a:xfrm>
        </p:spPr>
        <p:txBody>
          <a:bodyPr>
            <a:normAutofit/>
          </a:bodyPr>
          <a:lstStyle/>
          <a:p>
            <a:pPr marL="609600" indent="-609600">
              <a:buFont typeface="Wingdings" pitchFamily="2" charset="2"/>
              <a:buAutoNum type="arabicPeriod" startAt="3"/>
            </a:pPr>
            <a:r>
              <a:rPr lang="en-US" altLang="en-US" dirty="0" smtClean="0"/>
              <a:t>Post Assessment</a:t>
            </a:r>
            <a:endParaRPr lang="en-US" altLang="en-US" dirty="0"/>
          </a:p>
          <a:p>
            <a:pPr marL="990600" lvl="1" indent="-533400"/>
            <a:r>
              <a:rPr lang="en-US" altLang="en-US" dirty="0" smtClean="0"/>
              <a:t>No current guidelines via PHMSA other than encouragement for operators to consider a rigorous implementation of a post assessment process similar to that utilized for mainline piping as prescribed in NACE SP0502-2010.</a:t>
            </a:r>
          </a:p>
          <a:p>
            <a:pPr marL="990600" lvl="1" indent="-533400"/>
            <a:r>
              <a:rPr lang="en-US" altLang="en-US" dirty="0" smtClean="0"/>
              <a:t>PHMSA expects operators to have and maintain a strong DA effectiveness strategy</a:t>
            </a:r>
          </a:p>
          <a:p>
            <a:pPr marL="990600" lvl="1" indent="-533400"/>
            <a:r>
              <a:rPr lang="en-US" altLang="en-US" dirty="0" smtClean="0"/>
              <a:t>Continual improvement of DA program for cased pipe as operators learn more about their systems and as the industry develops improving technologies</a:t>
            </a:r>
            <a:endParaRPr lang="en-US" alt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4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65760" y="781048"/>
            <a:ext cx="8229600" cy="990600"/>
          </a:xfrm>
        </p:spPr>
        <p:txBody>
          <a:bodyPr>
            <a:normAutofit/>
          </a:bodyPr>
          <a:lstStyle/>
          <a:p>
            <a:pPr algn="ctr"/>
            <a:r>
              <a:rPr lang="en-US" altLang="en-US" sz="3600" b="0" dirty="0">
                <a:solidFill>
                  <a:schemeClr val="accent1">
                    <a:lumMod val="75000"/>
                  </a:schemeClr>
                </a:solidFill>
              </a:rPr>
              <a:t>CONCLUSIONS</a:t>
            </a:r>
          </a:p>
        </p:txBody>
      </p:sp>
      <p:sp>
        <p:nvSpPr>
          <p:cNvPr id="176131" name="Rectangle 3"/>
          <p:cNvSpPr>
            <a:spLocks noGrp="1" noChangeArrowheads="1"/>
          </p:cNvSpPr>
          <p:nvPr>
            <p:ph idx="4294967295"/>
          </p:nvPr>
        </p:nvSpPr>
        <p:spPr>
          <a:xfrm>
            <a:off x="152400" y="1828800"/>
            <a:ext cx="8991600" cy="3955312"/>
          </a:xfrm>
        </p:spPr>
        <p:txBody>
          <a:bodyPr>
            <a:normAutofit fontScale="70000" lnSpcReduction="20000"/>
          </a:bodyPr>
          <a:lstStyle/>
          <a:p>
            <a:r>
              <a:rPr lang="en-US" altLang="en-US" sz="3400" dirty="0"/>
              <a:t>All </a:t>
            </a:r>
            <a:r>
              <a:rPr lang="en-US" altLang="en-US" sz="3400" dirty="0" smtClean="0"/>
              <a:t>pipeline road crossings </a:t>
            </a:r>
            <a:r>
              <a:rPr lang="en-US" altLang="en-US" sz="3400" dirty="0"/>
              <a:t>are a </a:t>
            </a:r>
            <a:r>
              <a:rPr lang="en-US" altLang="en-US" sz="3400" dirty="0" smtClean="0"/>
              <a:t>problematic.</a:t>
            </a:r>
          </a:p>
          <a:p>
            <a:r>
              <a:rPr lang="en-US" altLang="en-US" sz="3400" dirty="0" smtClean="0"/>
              <a:t>Data and frequency of data collection are necessary for monitoring</a:t>
            </a:r>
            <a:endParaRPr lang="en-US" altLang="en-US" sz="3400" dirty="0"/>
          </a:p>
          <a:p>
            <a:r>
              <a:rPr lang="en-US" altLang="en-US" sz="3400" dirty="0"/>
              <a:t>Remove casings when possible, shorted or not.</a:t>
            </a:r>
          </a:p>
          <a:p>
            <a:r>
              <a:rPr lang="en-US" altLang="en-US" sz="3400" dirty="0"/>
              <a:t>When you must install a new casing, </a:t>
            </a:r>
            <a:r>
              <a:rPr lang="en-US" altLang="en-US" sz="3400" dirty="0" smtClean="0"/>
              <a:t>collect baseline indirect inspection data as a milestone</a:t>
            </a:r>
            <a:endParaRPr lang="en-US" altLang="en-US" sz="3400" dirty="0"/>
          </a:p>
          <a:p>
            <a:r>
              <a:rPr lang="en-US" altLang="en-US" sz="3400" dirty="0"/>
              <a:t>Corrosion occurs almost as often in non-shorted casings as in shorted casings.</a:t>
            </a:r>
          </a:p>
          <a:p>
            <a:r>
              <a:rPr lang="en-US" altLang="en-US" sz="3400" dirty="0"/>
              <a:t>Water  is present in nearly all casings</a:t>
            </a:r>
          </a:p>
          <a:p>
            <a:r>
              <a:rPr lang="en-US" altLang="en-US" sz="3400" dirty="0"/>
              <a:t>Filling a casing will remove the electrolyte / water from the equation and stop any further </a:t>
            </a:r>
            <a:r>
              <a:rPr lang="en-US" altLang="en-US" sz="3400" dirty="0" smtClean="0"/>
              <a:t>corrosion but limits future monitoring via indirect inspection techniques for future assessments</a:t>
            </a:r>
            <a:endParaRPr lang="en-US" altLang="en-US" sz="3400" dirty="0"/>
          </a:p>
          <a:p>
            <a:endParaRPr lang="en-US" altLang="en-US" sz="3000" dirty="0"/>
          </a:p>
          <a:p>
            <a:pPr>
              <a:buFont typeface="Wingdings" pitchFamily="2" charset="2"/>
              <a:buNone/>
            </a:pPr>
            <a:endParaRPr lang="en-US" altLang="en-US" sz="3000" dirty="0"/>
          </a:p>
          <a:p>
            <a:pPr>
              <a:buFontTx/>
              <a:buNone/>
            </a:pPr>
            <a:endParaRPr lang="en-US" altLang="en-US" sz="3000" dirty="0"/>
          </a:p>
          <a:p>
            <a:endParaRPr lang="en-US" altLang="en-US" sz="30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95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88" y="1129708"/>
            <a:ext cx="7269300" cy="545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29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100_0046sof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 y="502920"/>
            <a:ext cx="8845330"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3352800" y="1143000"/>
            <a:ext cx="5791200" cy="381000"/>
          </a:xfrm>
        </p:spPr>
        <p:txBody>
          <a:bodyPr>
            <a:normAutofit fontScale="90000"/>
          </a:bodyPr>
          <a:lstStyle/>
          <a:p>
            <a:r>
              <a:rPr lang="en-US" sz="2400" b="1" dirty="0" smtClean="0"/>
              <a:t>TOTAL CAPABILITIES IN THE PIPELINE INDUSTRY</a:t>
            </a:r>
            <a:endParaRPr lang="en-US" sz="2400" b="1" dirty="0"/>
          </a:p>
        </p:txBody>
      </p:sp>
      <p:pic>
        <p:nvPicPr>
          <p:cNvPr id="1026" name="Picture 2" descr="UTILogoBlack"/>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648073" y="304800"/>
            <a:ext cx="1838325" cy="803275"/>
          </a:xfrm>
          <a:prstGeom prst="rect">
            <a:avLst/>
          </a:prstGeom>
          <a:gradFill rotWithShape="1">
            <a:gsLst>
              <a:gs pos="0">
                <a:srgbClr val="FFFFFF"/>
              </a:gs>
              <a:gs pos="100000">
                <a:srgbClr val="FFFFFF">
                  <a:gamma/>
                  <a:shade val="46275"/>
                  <a:invGamma/>
                </a:srgbClr>
              </a:gs>
            </a:gsLst>
            <a:path path="rect">
              <a:fillToRect r="100000" b="100000"/>
            </a:path>
          </a:gra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1752600" y="5867400"/>
            <a:ext cx="6019800" cy="646331"/>
          </a:xfrm>
          <a:prstGeom prst="rect">
            <a:avLst/>
          </a:prstGeom>
          <a:noFill/>
        </p:spPr>
        <p:txBody>
          <a:bodyPr wrap="square" rtlCol="0">
            <a:spAutoFit/>
          </a:bodyPr>
          <a:lstStyle/>
          <a:p>
            <a:pPr algn="ctr"/>
            <a:r>
              <a:rPr lang="en-US" b="1" dirty="0" smtClean="0">
                <a:solidFill>
                  <a:prstClr val="black"/>
                </a:solidFill>
              </a:rPr>
              <a:t>UTILITY TECHNOLOGIES INTERNATIONAL CORPORATION</a:t>
            </a:r>
          </a:p>
          <a:p>
            <a:pPr algn="ctr"/>
            <a:r>
              <a:rPr lang="en-US" b="1" dirty="0" smtClean="0">
                <a:solidFill>
                  <a:prstClr val="black"/>
                </a:solidFill>
              </a:rPr>
              <a:t>www.uti-corp.com</a:t>
            </a:r>
            <a:endParaRPr lang="en-US" b="1" dirty="0">
              <a:solidFill>
                <a:prstClr val="black"/>
              </a:solidFill>
            </a:endParaRPr>
          </a:p>
        </p:txBody>
      </p:sp>
      <p:sp>
        <p:nvSpPr>
          <p:cNvPr id="3" name="TextBox 2"/>
          <p:cNvSpPr txBox="1"/>
          <p:nvPr/>
        </p:nvSpPr>
        <p:spPr>
          <a:xfrm>
            <a:off x="2743200" y="3108960"/>
            <a:ext cx="3657600" cy="731520"/>
          </a:xfrm>
          <a:prstGeom prst="rect">
            <a:avLst/>
          </a:prstGeom>
          <a:noFill/>
        </p:spPr>
        <p:txBody>
          <a:bodyPr wrap="square" rtlCol="0">
            <a:spAutoFit/>
          </a:bodyPr>
          <a:lstStyle/>
          <a:p>
            <a:pPr algn="ctr"/>
            <a:r>
              <a:rPr lang="en-US" sz="4000" b="1" dirty="0" smtClean="0"/>
              <a:t>QUESTIONS?</a:t>
            </a:r>
            <a:endParaRPr lang="en-US" sz="4000" b="1" dirty="0"/>
          </a:p>
        </p:txBody>
      </p:sp>
    </p:spTree>
    <p:extLst>
      <p:ext uri="{BB962C8B-B14F-4D97-AF65-F5344CB8AC3E}">
        <p14:creationId xmlns:p14="http://schemas.microsoft.com/office/powerpoint/2010/main" val="234571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758825" y="401382"/>
            <a:ext cx="8385175" cy="1431925"/>
          </a:xfrm>
        </p:spPr>
        <p:txBody>
          <a:bodyPr>
            <a:normAutofit/>
          </a:bodyPr>
          <a:lstStyle/>
          <a:p>
            <a:pPr algn="ctr"/>
            <a:r>
              <a:rPr lang="en-US" altLang="en-US" sz="3600" dirty="0" smtClean="0">
                <a:solidFill>
                  <a:schemeClr val="accent1">
                    <a:lumMod val="75000"/>
                  </a:schemeClr>
                </a:solidFill>
              </a:rPr>
              <a:t>ROAD CROSSING HISTORY</a:t>
            </a:r>
            <a:endParaRPr lang="en-US" altLang="en-US" sz="3600" dirty="0">
              <a:solidFill>
                <a:schemeClr val="accent1">
                  <a:lumMod val="75000"/>
                </a:schemeClr>
              </a:solidFill>
            </a:endParaRPr>
          </a:p>
        </p:txBody>
      </p:sp>
      <p:sp>
        <p:nvSpPr>
          <p:cNvPr id="5123" name="Rectangle 3"/>
          <p:cNvSpPr>
            <a:spLocks noGrp="1" noChangeArrowheads="1"/>
          </p:cNvSpPr>
          <p:nvPr>
            <p:ph idx="4294967295"/>
          </p:nvPr>
        </p:nvSpPr>
        <p:spPr>
          <a:xfrm>
            <a:off x="0" y="1905000"/>
            <a:ext cx="9144000" cy="4953000"/>
          </a:xfrm>
        </p:spPr>
        <p:txBody>
          <a:bodyPr>
            <a:normAutofit/>
          </a:bodyPr>
          <a:lstStyle/>
          <a:p>
            <a:pPr marL="0" indent="0">
              <a:buNone/>
            </a:pPr>
            <a:r>
              <a:rPr lang="en-US" altLang="en-US" dirty="0" smtClean="0"/>
              <a:t>Casing, Heavy Wall Pipe, &amp; Horizontal Directional Drill (HDD) installation </a:t>
            </a:r>
            <a:r>
              <a:rPr lang="en-US" altLang="en-US" dirty="0"/>
              <a:t>began for the following:</a:t>
            </a:r>
          </a:p>
          <a:p>
            <a:pPr marL="990600" lvl="1" indent="-533400">
              <a:buFont typeface="Arial" charset="0"/>
              <a:buAutoNum type="arabicPeriod"/>
            </a:pPr>
            <a:r>
              <a:rPr lang="en-US" altLang="en-US" sz="2400" dirty="0"/>
              <a:t>Potential for stress damage to the pipeline caused from heavy loads, trains and trucks.</a:t>
            </a:r>
          </a:p>
          <a:p>
            <a:pPr marL="990600" lvl="1" indent="-533400">
              <a:buFont typeface="Arial" charset="0"/>
              <a:buAutoNum type="arabicPeriod"/>
            </a:pPr>
            <a:r>
              <a:rPr lang="en-US" altLang="en-US" sz="2400" dirty="0"/>
              <a:t>Unstable soils</a:t>
            </a:r>
          </a:p>
          <a:p>
            <a:pPr marL="990600" lvl="1" indent="-533400">
              <a:buFont typeface="Arial" charset="0"/>
              <a:buAutoNum type="arabicPeriod"/>
            </a:pPr>
            <a:r>
              <a:rPr lang="en-US" altLang="en-US" sz="2400" dirty="0"/>
              <a:t>Corrosion caused by oxygen concentration cells because of road building </a:t>
            </a:r>
            <a:r>
              <a:rPr lang="en-US" altLang="en-US" sz="2400" dirty="0" smtClean="0"/>
              <a:t>processes</a:t>
            </a:r>
          </a:p>
          <a:p>
            <a:pPr marL="990600" lvl="1" indent="-533400">
              <a:buFont typeface="Arial" charset="0"/>
              <a:buAutoNum type="arabicPeriod"/>
            </a:pPr>
            <a:r>
              <a:rPr lang="en-US" altLang="en-US" sz="2400" dirty="0" smtClean="0"/>
              <a:t>Access Issues (HDD) </a:t>
            </a:r>
            <a:endParaRPr lang="en-US" altLang="en-US" sz="2400" dirty="0"/>
          </a:p>
          <a:p>
            <a:pPr marL="990600" lvl="1" indent="-533400">
              <a:buFont typeface="Arial" charset="0"/>
              <a:buAutoNum type="arabicPeriod"/>
            </a:pPr>
            <a:r>
              <a:rPr lang="en-US" altLang="en-US" sz="2400" dirty="0"/>
              <a:t>Ease of removal and replacement of </a:t>
            </a:r>
            <a:r>
              <a:rPr lang="en-US" altLang="en-US" sz="2400" dirty="0" smtClean="0"/>
              <a:t>pipelines (casings)</a:t>
            </a:r>
            <a:endParaRPr lang="en-US" altLang="en-US" sz="2400" dirty="0"/>
          </a:p>
          <a:p>
            <a:pPr marL="990600" lvl="1" indent="-533400">
              <a:buFont typeface="Arial" charset="0"/>
              <a:buAutoNum type="arabicPeriod"/>
            </a:pPr>
            <a:r>
              <a:rPr lang="en-US" altLang="en-US" sz="2400" dirty="0"/>
              <a:t>Venting of dangerous gasses away from road </a:t>
            </a:r>
            <a:r>
              <a:rPr lang="en-US" altLang="en-US" sz="2400" dirty="0" smtClean="0"/>
              <a:t>side (casings)</a:t>
            </a:r>
            <a:endParaRPr lang="en-US" alt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01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304800"/>
            <a:ext cx="8385175" cy="1431925"/>
          </a:xfrm>
        </p:spPr>
        <p:txBody>
          <a:bodyPr>
            <a:normAutofit/>
          </a:bodyPr>
          <a:lstStyle/>
          <a:p>
            <a:pPr algn="ctr"/>
            <a:r>
              <a:rPr lang="en-US" altLang="en-US" sz="3600" dirty="0" smtClean="0">
                <a:solidFill>
                  <a:schemeClr val="accent1">
                    <a:lumMod val="75000"/>
                  </a:schemeClr>
                </a:solidFill>
              </a:rPr>
              <a:t>ISSUES AT CROSSINGS</a:t>
            </a:r>
            <a:endParaRPr lang="en-US" altLang="en-US" sz="3600" dirty="0">
              <a:solidFill>
                <a:schemeClr val="accent1">
                  <a:lumMod val="75000"/>
                </a:schemeClr>
              </a:solidFill>
            </a:endParaRPr>
          </a:p>
        </p:txBody>
      </p:sp>
      <p:sp>
        <p:nvSpPr>
          <p:cNvPr id="6147" name="Rectangle 3"/>
          <p:cNvSpPr>
            <a:spLocks noGrp="1" noChangeArrowheads="1"/>
          </p:cNvSpPr>
          <p:nvPr>
            <p:ph idx="4294967295"/>
          </p:nvPr>
        </p:nvSpPr>
        <p:spPr>
          <a:xfrm>
            <a:off x="659763" y="1539240"/>
            <a:ext cx="8007350" cy="4191000"/>
          </a:xfrm>
        </p:spPr>
        <p:txBody>
          <a:bodyPr>
            <a:normAutofit fontScale="92500"/>
          </a:bodyPr>
          <a:lstStyle/>
          <a:p>
            <a:r>
              <a:rPr lang="en-US" altLang="en-US" sz="2800" dirty="0" smtClean="0"/>
              <a:t>Traffic, Population Dense Areas</a:t>
            </a:r>
          </a:p>
          <a:p>
            <a:r>
              <a:rPr lang="en-US" altLang="en-US" sz="2800" dirty="0" smtClean="0"/>
              <a:t>Locating ends of crossings</a:t>
            </a:r>
          </a:p>
          <a:p>
            <a:r>
              <a:rPr lang="en-US" altLang="en-US" sz="2800" dirty="0" smtClean="0"/>
              <a:t>Other Utilities typically share easements</a:t>
            </a:r>
          </a:p>
          <a:p>
            <a:r>
              <a:rPr lang="en-US" altLang="en-US" sz="2800" dirty="0" smtClean="0"/>
              <a:t>High Resistant Overburdens</a:t>
            </a:r>
          </a:p>
          <a:p>
            <a:pPr lvl="1"/>
            <a:r>
              <a:rPr lang="en-US" altLang="en-US" sz="2400" dirty="0" smtClean="0"/>
              <a:t>Depth</a:t>
            </a:r>
          </a:p>
          <a:p>
            <a:r>
              <a:rPr lang="en-US" altLang="en-US" sz="2800" dirty="0" smtClean="0"/>
              <a:t>Permitting (other </a:t>
            </a:r>
            <a:r>
              <a:rPr lang="en-US" altLang="en-US" sz="2800" dirty="0" smtClean="0"/>
              <a:t>easements / </a:t>
            </a:r>
            <a:r>
              <a:rPr lang="en-US" altLang="en-US" sz="2800" dirty="0" smtClean="0"/>
              <a:t>issues to consider)</a:t>
            </a:r>
          </a:p>
          <a:p>
            <a:r>
              <a:rPr lang="en-US" altLang="en-US" sz="2800" dirty="0" smtClean="0"/>
              <a:t>Accessibility to piping</a:t>
            </a:r>
          </a:p>
          <a:p>
            <a:r>
              <a:rPr lang="en-US" altLang="en-US" sz="2800" dirty="0" smtClean="0"/>
              <a:t>More conducive to corrosion due to road salts and other constituents (i.e. herbicides, insecticides etc…)</a:t>
            </a:r>
          </a:p>
          <a:p>
            <a:endParaRPr lang="en-US" alt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90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7240" y="634716"/>
            <a:ext cx="8229600" cy="1143000"/>
          </a:xfrm>
        </p:spPr>
        <p:txBody>
          <a:bodyPr>
            <a:normAutofit/>
          </a:bodyPr>
          <a:lstStyle/>
          <a:p>
            <a:pPr algn="ctr"/>
            <a:r>
              <a:rPr lang="en-US" altLang="en-US" sz="3600" dirty="0" smtClean="0">
                <a:solidFill>
                  <a:schemeClr val="accent1">
                    <a:lumMod val="75000"/>
                  </a:schemeClr>
                </a:solidFill>
              </a:rPr>
              <a:t>HISTORIC CASING PRACTICES</a:t>
            </a:r>
            <a:endParaRPr lang="en-US" altLang="en-US" sz="3600" dirty="0">
              <a:solidFill>
                <a:schemeClr val="accent1">
                  <a:lumMod val="75000"/>
                </a:schemeClr>
              </a:solidFill>
            </a:endParaRPr>
          </a:p>
        </p:txBody>
      </p:sp>
      <p:sp>
        <p:nvSpPr>
          <p:cNvPr id="9219" name="Rectangle 3"/>
          <p:cNvSpPr>
            <a:spLocks noGrp="1" noChangeArrowheads="1"/>
          </p:cNvSpPr>
          <p:nvPr>
            <p:ph idx="4294967295"/>
          </p:nvPr>
        </p:nvSpPr>
        <p:spPr>
          <a:xfrm>
            <a:off x="0" y="1219200"/>
            <a:ext cx="9144000" cy="5334000"/>
          </a:xfrm>
        </p:spPr>
        <p:txBody>
          <a:bodyPr/>
          <a:lstStyle/>
          <a:p>
            <a:pPr>
              <a:lnSpc>
                <a:spcPct val="90000"/>
              </a:lnSpc>
              <a:buFontTx/>
              <a:buNone/>
            </a:pPr>
            <a:r>
              <a:rPr lang="en-US" altLang="en-US" sz="2800" dirty="0"/>
              <a:t> </a:t>
            </a:r>
            <a:endParaRPr lang="en-US" altLang="en-US" sz="2800" b="1" dirty="0"/>
          </a:p>
          <a:p>
            <a:pPr>
              <a:lnSpc>
                <a:spcPct val="90000"/>
              </a:lnSpc>
            </a:pPr>
            <a:r>
              <a:rPr lang="en-US" altLang="en-US" sz="2800" dirty="0"/>
              <a:t>Common Practice started w/ RR Crossings</a:t>
            </a:r>
          </a:p>
          <a:p>
            <a:pPr>
              <a:lnSpc>
                <a:spcPct val="90000"/>
              </a:lnSpc>
            </a:pPr>
            <a:r>
              <a:rPr lang="en-US" altLang="en-US" sz="2800" dirty="0"/>
              <a:t>Highway requirements came later</a:t>
            </a:r>
          </a:p>
          <a:p>
            <a:pPr>
              <a:lnSpc>
                <a:spcPct val="90000"/>
              </a:lnSpc>
            </a:pPr>
            <a:r>
              <a:rPr lang="en-US" altLang="en-US" sz="2800" dirty="0"/>
              <a:t>End Seal Types</a:t>
            </a:r>
          </a:p>
          <a:p>
            <a:pPr lvl="1">
              <a:lnSpc>
                <a:spcPct val="90000"/>
              </a:lnSpc>
            </a:pPr>
            <a:r>
              <a:rPr lang="en-US" altLang="en-US" sz="2400" dirty="0"/>
              <a:t>Concrete or Enamel w/ Rope </a:t>
            </a:r>
          </a:p>
          <a:p>
            <a:pPr lvl="1">
              <a:lnSpc>
                <a:spcPct val="90000"/>
              </a:lnSpc>
            </a:pPr>
            <a:r>
              <a:rPr lang="en-US" altLang="en-US" sz="2400" dirty="0"/>
              <a:t>Today: Wraps, Shrink Sleeves and Link Seal types</a:t>
            </a:r>
          </a:p>
          <a:p>
            <a:pPr>
              <a:lnSpc>
                <a:spcPct val="90000"/>
              </a:lnSpc>
            </a:pPr>
            <a:r>
              <a:rPr lang="en-US" altLang="en-US" sz="2800" dirty="0"/>
              <a:t>Spacer Types</a:t>
            </a:r>
          </a:p>
          <a:p>
            <a:pPr lvl="1">
              <a:lnSpc>
                <a:spcPct val="90000"/>
              </a:lnSpc>
            </a:pPr>
            <a:r>
              <a:rPr lang="en-US" altLang="en-US" sz="2400" dirty="0"/>
              <a:t>Metallic</a:t>
            </a:r>
          </a:p>
          <a:p>
            <a:pPr lvl="1">
              <a:lnSpc>
                <a:spcPct val="90000"/>
              </a:lnSpc>
            </a:pPr>
            <a:r>
              <a:rPr lang="en-US" altLang="en-US" sz="2400" dirty="0"/>
              <a:t>Concrete coated pipe</a:t>
            </a:r>
          </a:p>
          <a:p>
            <a:pPr lvl="1">
              <a:lnSpc>
                <a:spcPct val="90000"/>
              </a:lnSpc>
            </a:pPr>
            <a:r>
              <a:rPr lang="en-US" altLang="en-US" sz="2400" dirty="0"/>
              <a:t>Wooden</a:t>
            </a:r>
          </a:p>
          <a:p>
            <a:pPr lvl="1">
              <a:lnSpc>
                <a:spcPct val="90000"/>
              </a:lnSpc>
            </a:pPr>
            <a:r>
              <a:rPr lang="en-US" altLang="en-US" sz="2400" dirty="0"/>
              <a:t>Today: Plastics</a:t>
            </a:r>
          </a:p>
          <a:p>
            <a:pPr lvl="1">
              <a:lnSpc>
                <a:spcPct val="90000"/>
              </a:lnSpc>
              <a:buFont typeface="Wingdings" pitchFamily="2" charset="2"/>
              <a:buNone/>
            </a:pPr>
            <a:endParaRPr lang="en-US" altLang="en-US" sz="2400" dirty="0"/>
          </a:p>
          <a:p>
            <a:pPr>
              <a:lnSpc>
                <a:spcPct val="90000"/>
              </a:lnSpc>
            </a:pPr>
            <a:endParaRPr lang="en-US" alt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04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0163" y="568147"/>
            <a:ext cx="8385175" cy="1431925"/>
          </a:xfrm>
        </p:spPr>
        <p:txBody>
          <a:bodyPr>
            <a:normAutofit/>
          </a:bodyPr>
          <a:lstStyle/>
          <a:p>
            <a:r>
              <a:rPr lang="en-US" altLang="en-US" sz="3600" dirty="0" smtClean="0">
                <a:solidFill>
                  <a:schemeClr val="accent1">
                    <a:lumMod val="75000"/>
                  </a:schemeClr>
                </a:solidFill>
              </a:rPr>
              <a:t>CASED CROSSING – MAJORITY OF ROAD CROSSINGS IN HCAs</a:t>
            </a:r>
            <a:endParaRPr lang="en-US" altLang="en-US" sz="3600" dirty="0">
              <a:solidFill>
                <a:schemeClr val="accent1">
                  <a:lumMod val="75000"/>
                </a:schemeClr>
              </a:solidFill>
            </a:endParaRPr>
          </a:p>
        </p:txBody>
      </p:sp>
      <p:sp>
        <p:nvSpPr>
          <p:cNvPr id="6147" name="Rectangle 3"/>
          <p:cNvSpPr>
            <a:spLocks noGrp="1" noChangeArrowheads="1"/>
          </p:cNvSpPr>
          <p:nvPr>
            <p:ph idx="4294967295"/>
          </p:nvPr>
        </p:nvSpPr>
        <p:spPr>
          <a:xfrm>
            <a:off x="782320" y="1927860"/>
            <a:ext cx="8007350" cy="4191000"/>
          </a:xfrm>
        </p:spPr>
        <p:txBody>
          <a:bodyPr>
            <a:normAutofit lnSpcReduction="10000"/>
          </a:bodyPr>
          <a:lstStyle/>
          <a:p>
            <a:pPr marL="0" indent="0">
              <a:buNone/>
            </a:pPr>
            <a:r>
              <a:rPr lang="en-US" altLang="en-US" sz="2800" b="1" dirty="0"/>
              <a:t>NACE SP0200-2014 DEFINITIONS</a:t>
            </a:r>
            <a:endParaRPr lang="en-US" altLang="en-US" sz="2800" b="1" dirty="0" smtClean="0">
              <a:solidFill>
                <a:schemeClr val="folHlink"/>
              </a:solidFill>
            </a:endParaRPr>
          </a:p>
          <a:p>
            <a:r>
              <a:rPr lang="en-US" altLang="en-US" sz="2800" b="1" dirty="0" smtClean="0">
                <a:solidFill>
                  <a:schemeClr val="folHlink"/>
                </a:solidFill>
              </a:rPr>
              <a:t>Carrier </a:t>
            </a:r>
            <a:r>
              <a:rPr lang="en-US" altLang="en-US" sz="2800" b="1" dirty="0">
                <a:solidFill>
                  <a:schemeClr val="folHlink"/>
                </a:solidFill>
              </a:rPr>
              <a:t>Pipe:</a:t>
            </a:r>
            <a:r>
              <a:rPr lang="en-US" altLang="en-US" sz="2800" b="1" dirty="0"/>
              <a:t> </a:t>
            </a:r>
            <a:r>
              <a:rPr lang="en-US" altLang="en-US" sz="2800" dirty="0"/>
              <a:t>The pipe or piping that is pushed through the casing or sleeve.</a:t>
            </a:r>
          </a:p>
          <a:p>
            <a:r>
              <a:rPr lang="en-US" altLang="en-US" sz="2800" b="1" dirty="0">
                <a:solidFill>
                  <a:schemeClr val="folHlink"/>
                </a:solidFill>
              </a:rPr>
              <a:t>Casing:</a:t>
            </a:r>
            <a:r>
              <a:rPr lang="en-US" altLang="en-US" sz="2800" b="1" dirty="0"/>
              <a:t> </a:t>
            </a:r>
            <a:r>
              <a:rPr lang="en-US" altLang="en-US" sz="2800" dirty="0"/>
              <a:t>A metallic pipe (normally steel) installed to contain a pipe or piping. </a:t>
            </a:r>
          </a:p>
          <a:p>
            <a:r>
              <a:rPr lang="en-US" altLang="en-US" sz="2800" b="1" dirty="0">
                <a:solidFill>
                  <a:schemeClr val="folHlink"/>
                </a:solidFill>
              </a:rPr>
              <a:t>Metallic Short:</a:t>
            </a:r>
            <a:r>
              <a:rPr lang="en-US" altLang="en-US" sz="2800" b="1" dirty="0"/>
              <a:t> </a:t>
            </a:r>
            <a:r>
              <a:rPr lang="en-US" altLang="en-US" sz="2800" dirty="0"/>
              <a:t>Direct or indirect metallic contact between two metallic structures. </a:t>
            </a:r>
          </a:p>
          <a:p>
            <a:r>
              <a:rPr lang="en-US" altLang="en-US" sz="2800" b="1" dirty="0">
                <a:solidFill>
                  <a:schemeClr val="folHlink"/>
                </a:solidFill>
              </a:rPr>
              <a:t>Electrolytic Contact:</a:t>
            </a:r>
            <a:r>
              <a:rPr lang="en-US" altLang="en-US" sz="2800" b="1" dirty="0"/>
              <a:t> </a:t>
            </a:r>
            <a:r>
              <a:rPr lang="en-US" altLang="en-US" sz="2800" dirty="0"/>
              <a:t>Ionic contact between two metallic structures via an electrolyte (water). </a:t>
            </a:r>
          </a:p>
          <a:p>
            <a:endParaRPr lang="en-US" alt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2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75945" y="575945"/>
            <a:ext cx="8385175" cy="1431925"/>
          </a:xfrm>
        </p:spPr>
        <p:txBody>
          <a:bodyPr>
            <a:normAutofit/>
          </a:bodyPr>
          <a:lstStyle/>
          <a:p>
            <a:pPr algn="ctr"/>
            <a:r>
              <a:rPr lang="en-US" altLang="en-US" sz="3600" dirty="0">
                <a:solidFill>
                  <a:schemeClr val="accent1">
                    <a:lumMod val="75000"/>
                  </a:schemeClr>
                </a:solidFill>
              </a:rPr>
              <a:t>NACE </a:t>
            </a:r>
            <a:r>
              <a:rPr lang="en-US" altLang="en-US" sz="3600" dirty="0" smtClean="0">
                <a:solidFill>
                  <a:schemeClr val="accent1">
                    <a:lumMod val="75000"/>
                  </a:schemeClr>
                </a:solidFill>
              </a:rPr>
              <a:t>SP0200 </a:t>
            </a:r>
            <a:r>
              <a:rPr lang="en-US" altLang="en-US" sz="3600" dirty="0">
                <a:solidFill>
                  <a:schemeClr val="accent1">
                    <a:lumMod val="75000"/>
                  </a:schemeClr>
                </a:solidFill>
              </a:rPr>
              <a:t>- </a:t>
            </a:r>
            <a:r>
              <a:rPr lang="en-US" altLang="en-US" sz="3600" dirty="0" smtClean="0">
                <a:solidFill>
                  <a:schemeClr val="accent1">
                    <a:lumMod val="75000"/>
                  </a:schemeClr>
                </a:solidFill>
              </a:rPr>
              <a:t>2014</a:t>
            </a:r>
            <a:endParaRPr lang="en-US" altLang="en-US" sz="3600" dirty="0">
              <a:solidFill>
                <a:schemeClr val="accent1">
                  <a:lumMod val="75000"/>
                </a:schemeClr>
              </a:solidFill>
            </a:endParaRPr>
          </a:p>
        </p:txBody>
      </p:sp>
      <p:sp>
        <p:nvSpPr>
          <p:cNvPr id="7171" name="Rectangle 3"/>
          <p:cNvSpPr>
            <a:spLocks noGrp="1" noChangeArrowheads="1"/>
          </p:cNvSpPr>
          <p:nvPr>
            <p:ph idx="4294967295"/>
          </p:nvPr>
        </p:nvSpPr>
        <p:spPr>
          <a:xfrm>
            <a:off x="891538" y="1733550"/>
            <a:ext cx="8007350" cy="4191000"/>
          </a:xfrm>
        </p:spPr>
        <p:txBody>
          <a:bodyPr/>
          <a:lstStyle/>
          <a:p>
            <a:pPr>
              <a:lnSpc>
                <a:spcPct val="90000"/>
              </a:lnSpc>
            </a:pPr>
            <a:endParaRPr lang="en-US" altLang="en-US" sz="2400" dirty="0"/>
          </a:p>
          <a:p>
            <a:pPr>
              <a:lnSpc>
                <a:spcPct val="90000"/>
              </a:lnSpc>
            </a:pPr>
            <a:r>
              <a:rPr lang="en-US" altLang="en-US" sz="2400" dirty="0"/>
              <a:t>1.1 Steel casings are used to install and maintain pipeline crossings such as those at road and railroad rights of way. This standard details acceptable practices for the design, fabrication, installation, and maintenance of steel-cased pipelines. </a:t>
            </a:r>
          </a:p>
          <a:p>
            <a:pPr>
              <a:lnSpc>
                <a:spcPct val="90000"/>
              </a:lnSpc>
            </a:pPr>
            <a:r>
              <a:rPr lang="en-US" altLang="en-US" sz="2400" dirty="0"/>
              <a:t>1.2 Use of </a:t>
            </a:r>
            <a:r>
              <a:rPr lang="en-US" altLang="en-US" sz="2400" b="1" u="sng" dirty="0">
                <a:solidFill>
                  <a:srgbClr val="FF0000"/>
                </a:solidFill>
              </a:rPr>
              <a:t>cased crossings should be avoided</a:t>
            </a:r>
            <a:r>
              <a:rPr lang="en-US" altLang="en-US" sz="2400" dirty="0"/>
              <a:t> unless required by load considerations, unstable soil conditions, or when their use is dictated by sound engineering practices. </a:t>
            </a:r>
          </a:p>
          <a:p>
            <a:pPr>
              <a:lnSpc>
                <a:spcPct val="90000"/>
              </a:lnSpc>
            </a:pPr>
            <a:r>
              <a:rPr lang="en-US" altLang="en-US" sz="2400" dirty="0"/>
              <a:t>1.3 This standard does not imply that utilization of casings </a:t>
            </a:r>
            <a:r>
              <a:rPr lang="en-US" altLang="en-US" sz="2400" dirty="0" smtClean="0"/>
              <a:t>are </a:t>
            </a:r>
            <a:r>
              <a:rPr lang="en-US" altLang="en-US" sz="2400" dirty="0"/>
              <a:t>mandatory or necessary.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2430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9090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6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02413" y="634716"/>
            <a:ext cx="8229600" cy="929030"/>
          </a:xfrm>
        </p:spPr>
        <p:txBody>
          <a:bodyPr>
            <a:normAutofit/>
          </a:bodyPr>
          <a:lstStyle/>
          <a:p>
            <a:pPr algn="ctr"/>
            <a:r>
              <a:rPr lang="en-US" altLang="en-US" sz="3600" dirty="0">
                <a:solidFill>
                  <a:schemeClr val="accent1">
                    <a:lumMod val="75000"/>
                  </a:schemeClr>
                </a:solidFill>
              </a:rPr>
              <a:t>NACE </a:t>
            </a:r>
            <a:r>
              <a:rPr lang="en-US" altLang="en-US" sz="3600" dirty="0" smtClean="0">
                <a:solidFill>
                  <a:schemeClr val="accent1">
                    <a:lumMod val="75000"/>
                  </a:schemeClr>
                </a:solidFill>
              </a:rPr>
              <a:t>SP0200 </a:t>
            </a:r>
            <a:r>
              <a:rPr lang="en-US" altLang="en-US" sz="3600" dirty="0">
                <a:solidFill>
                  <a:schemeClr val="accent1">
                    <a:lumMod val="75000"/>
                  </a:schemeClr>
                </a:solidFill>
              </a:rPr>
              <a:t>- </a:t>
            </a:r>
            <a:r>
              <a:rPr lang="en-US" altLang="en-US" sz="3600" dirty="0" smtClean="0">
                <a:solidFill>
                  <a:schemeClr val="accent1">
                    <a:lumMod val="75000"/>
                  </a:schemeClr>
                </a:solidFill>
              </a:rPr>
              <a:t>2014</a:t>
            </a:r>
            <a:endParaRPr lang="en-US" altLang="en-US" sz="3600" dirty="0">
              <a:solidFill>
                <a:schemeClr val="accent1">
                  <a:lumMod val="75000"/>
                </a:schemeClr>
              </a:solidFill>
            </a:endParaRPr>
          </a:p>
        </p:txBody>
      </p:sp>
      <p:sp>
        <p:nvSpPr>
          <p:cNvPr id="8195" name="Rectangle 3"/>
          <p:cNvSpPr>
            <a:spLocks noGrp="1" noChangeArrowheads="1"/>
          </p:cNvSpPr>
          <p:nvPr>
            <p:ph idx="4294967295"/>
          </p:nvPr>
        </p:nvSpPr>
        <p:spPr>
          <a:xfrm>
            <a:off x="0" y="1371600"/>
            <a:ext cx="9144000" cy="5486400"/>
          </a:xfrm>
        </p:spPr>
        <p:txBody>
          <a:bodyPr/>
          <a:lstStyle/>
          <a:p>
            <a:pPr>
              <a:lnSpc>
                <a:spcPct val="90000"/>
              </a:lnSpc>
            </a:pPr>
            <a:r>
              <a:rPr lang="en-US" altLang="en-US" sz="2400" dirty="0"/>
              <a:t>3.2.3 Uncoated casing pipe is normally used. The use of coated or nonmetallic casing pipe is not recommended, due to potential shielding problems. </a:t>
            </a:r>
          </a:p>
          <a:p>
            <a:pPr>
              <a:lnSpc>
                <a:spcPct val="90000"/>
              </a:lnSpc>
            </a:pPr>
            <a:r>
              <a:rPr lang="en-US" altLang="en-US" sz="2400" dirty="0"/>
              <a:t>3.2.4 Vent pipes should be installed on both ends of a casing. </a:t>
            </a:r>
          </a:p>
          <a:p>
            <a:pPr>
              <a:lnSpc>
                <a:spcPct val="90000"/>
              </a:lnSpc>
            </a:pPr>
            <a:r>
              <a:rPr lang="en-US" altLang="en-US" sz="2400" dirty="0"/>
              <a:t>3.2.5 The casing vent hole should be at least one-half the diameter of the vent pipe (25 mm [1.0 in] minimum). The casing vent pipe should be a minimum of 50 mm (2 in) in diameter. </a:t>
            </a:r>
          </a:p>
          <a:p>
            <a:pPr>
              <a:lnSpc>
                <a:spcPct val="90000"/>
              </a:lnSpc>
            </a:pPr>
            <a:r>
              <a:rPr lang="en-US" altLang="en-US" sz="2400" dirty="0"/>
              <a:t>3.2.6 The casing and carrier pipe shall be properly supported for the entire length of the pipe, especially near the ends, to prevent sagging, metallic contact, and to avoid carrier pipe stress. Refer to Paragraphs 4.3 and 4.4. </a:t>
            </a:r>
          </a:p>
          <a:p>
            <a:pPr>
              <a:lnSpc>
                <a:spcPct val="90000"/>
              </a:lnSpc>
            </a:pPr>
            <a:r>
              <a:rPr lang="en-US" altLang="en-US" sz="2400" b="1" dirty="0"/>
              <a:t>3.2.7 Properly designed casing end seals shall be installed </a:t>
            </a:r>
            <a:r>
              <a:rPr lang="en-US" altLang="en-US" sz="2400" b="1" u="sng" dirty="0"/>
              <a:t>to prevent ingress of water and debris</a:t>
            </a:r>
            <a:r>
              <a:rPr lang="en-US" altLang="en-US" sz="2400" b="1" dirty="0"/>
              <a:t>.</a:t>
            </a:r>
            <a:r>
              <a:rPr lang="en-US" altLang="en-US" sz="2400" dirty="0"/>
              <a:t>  </a:t>
            </a:r>
          </a:p>
          <a:p>
            <a:pPr lvl="2">
              <a:lnSpc>
                <a:spcPct val="90000"/>
              </a:lnSpc>
            </a:pPr>
            <a:r>
              <a:rPr lang="en-US" altLang="en-US" dirty="0">
                <a:solidFill>
                  <a:srgbClr val="FF0000"/>
                </a:solidFill>
              </a:rPr>
              <a:t>Of course this rarely happens!</a:t>
            </a:r>
            <a:endParaRPr lang="en-US"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8" y="701446"/>
            <a:ext cx="7543800" cy="159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055" y="168049"/>
            <a:ext cx="1114287" cy="4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65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4718</TotalTime>
  <Words>1744</Words>
  <Application>Microsoft Office PowerPoint</Application>
  <PresentationFormat>On-screen Show (4:3)</PresentationFormat>
  <Paragraphs>220</Paragraphs>
  <Slides>38</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Photo Editor Photo</vt:lpstr>
      <vt:lpstr>PowerPoint Presentation</vt:lpstr>
      <vt:lpstr>DISCUSSION FORMAT</vt:lpstr>
      <vt:lpstr>PowerPoint Presentation</vt:lpstr>
      <vt:lpstr>ROAD CROSSING HISTORY</vt:lpstr>
      <vt:lpstr>ISSUES AT CROSSINGS</vt:lpstr>
      <vt:lpstr>HISTORIC CASING PRACTICES</vt:lpstr>
      <vt:lpstr>CASED CROSSING – MAJORITY OF ROAD CROSSINGS IN HCAs</vt:lpstr>
      <vt:lpstr>NACE SP0200 - 2014</vt:lpstr>
      <vt:lpstr>NACE SP0200 - 2014</vt:lpstr>
      <vt:lpstr>END SEAL – BOOT TYPE</vt:lpstr>
      <vt:lpstr>END SEAL – LINK SEAL</vt:lpstr>
      <vt:lpstr>SMALL CASING SPACER</vt:lpstr>
      <vt:lpstr>LARGE CASING SPACER</vt:lpstr>
      <vt:lpstr>PROBLEMS WITH CASED PIPELINES</vt:lpstr>
      <vt:lpstr>PROBLEMS WITH CASED PIPELINES</vt:lpstr>
      <vt:lpstr>CASING SHORTS TO PIPE - CAUSES</vt:lpstr>
      <vt:lpstr>SHORTED CASING</vt:lpstr>
      <vt:lpstr>CURRENT INTEGRITY MANAGEMENT ASSESSMENTS</vt:lpstr>
      <vt:lpstr>DIRECT ASSESSMENT:</vt:lpstr>
      <vt:lpstr>DIRECT ASSESSMENT</vt:lpstr>
      <vt:lpstr>PowerPoint Presentation</vt:lpstr>
      <vt:lpstr>PowerPoint Presentation</vt:lpstr>
      <vt:lpstr>PowerPoint Presentation</vt:lpstr>
      <vt:lpstr>PowerPoint Presentation</vt:lpstr>
      <vt:lpstr>DIRECT ASSESSMENT</vt:lpstr>
      <vt:lpstr>GUL – SHORTED CASING </vt:lpstr>
      <vt:lpstr>WHAT TO DO WHEN THE CASING CAN NOT BE REMOVED</vt:lpstr>
      <vt:lpstr>WHAT TO DO WHEN THE CASING CAN NOT BE REMOVED</vt:lpstr>
      <vt:lpstr>PHMSA  192.467 </vt:lpstr>
      <vt:lpstr>TYPES OF CASING FILLERS</vt:lpstr>
      <vt:lpstr>REQUIREMENTS FOR FILLING A CASING</vt:lpstr>
      <vt:lpstr>PowerPoint Presentation</vt:lpstr>
      <vt:lpstr>PowerPoint Presentation</vt:lpstr>
      <vt:lpstr>INSTALLATION OF NEW CASING AND PIPE</vt:lpstr>
      <vt:lpstr>Direct Assessment</vt:lpstr>
      <vt:lpstr>CONCLUSIONS</vt:lpstr>
      <vt:lpstr>PowerPoint Presentation</vt:lpstr>
      <vt:lpstr>TOTAL CAPABILITIES IN THE PIPELINE INDUSTRY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A. Vassaux</dc:creator>
  <cp:lastModifiedBy>Brad Leonard</cp:lastModifiedBy>
  <cp:revision>81</cp:revision>
  <cp:lastPrinted>2017-03-13T18:38:35Z</cp:lastPrinted>
  <dcterms:created xsi:type="dcterms:W3CDTF">2012-11-26T14:36:57Z</dcterms:created>
  <dcterms:modified xsi:type="dcterms:W3CDTF">2017-03-13T18:57:01Z</dcterms:modified>
</cp:coreProperties>
</file>