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42"/>
  </p:notesMasterIdLst>
  <p:handoutMasterIdLst>
    <p:handoutMasterId r:id="rId43"/>
  </p:handoutMasterIdLst>
  <p:sldIdLst>
    <p:sldId id="267" r:id="rId2"/>
    <p:sldId id="268" r:id="rId3"/>
    <p:sldId id="328" r:id="rId4"/>
    <p:sldId id="329" r:id="rId5"/>
    <p:sldId id="330" r:id="rId6"/>
    <p:sldId id="273" r:id="rId7"/>
    <p:sldId id="331" r:id="rId8"/>
    <p:sldId id="315" r:id="rId9"/>
    <p:sldId id="317" r:id="rId10"/>
    <p:sldId id="307" r:id="rId11"/>
    <p:sldId id="332" r:id="rId12"/>
    <p:sldId id="333" r:id="rId13"/>
    <p:sldId id="334" r:id="rId14"/>
    <p:sldId id="335" r:id="rId15"/>
    <p:sldId id="308" r:id="rId16"/>
    <p:sldId id="336" r:id="rId17"/>
    <p:sldId id="309" r:id="rId18"/>
    <p:sldId id="337" r:id="rId19"/>
    <p:sldId id="313" r:id="rId20"/>
    <p:sldId id="310" r:id="rId21"/>
    <p:sldId id="292" r:id="rId22"/>
    <p:sldId id="290" r:id="rId23"/>
    <p:sldId id="319" r:id="rId24"/>
    <p:sldId id="321" r:id="rId25"/>
    <p:sldId id="320" r:id="rId26"/>
    <p:sldId id="323" r:id="rId27"/>
    <p:sldId id="324" r:id="rId28"/>
    <p:sldId id="325" r:id="rId29"/>
    <p:sldId id="326" r:id="rId30"/>
    <p:sldId id="327" r:id="rId31"/>
    <p:sldId id="314" r:id="rId32"/>
    <p:sldId id="297" r:id="rId33"/>
    <p:sldId id="300" r:id="rId34"/>
    <p:sldId id="298" r:id="rId35"/>
    <p:sldId id="302" r:id="rId36"/>
    <p:sldId id="303" r:id="rId37"/>
    <p:sldId id="304" r:id="rId38"/>
    <p:sldId id="316" r:id="rId39"/>
    <p:sldId id="318" r:id="rId40"/>
    <p:sldId id="294" r:id="rId4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0017"/>
    <a:srgbClr val="A80000"/>
    <a:srgbClr val="F20017"/>
    <a:srgbClr val="B5DC10"/>
    <a:srgbClr val="73A5CC"/>
    <a:srgbClr val="FFBF0F"/>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54" autoAdjust="0"/>
    <p:restoredTop sz="96770" autoAdjust="0"/>
  </p:normalViewPr>
  <p:slideViewPr>
    <p:cSldViewPr>
      <p:cViewPr varScale="1">
        <p:scale>
          <a:sx n="90" d="100"/>
          <a:sy n="90" d="100"/>
        </p:scale>
        <p:origin x="1176"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6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3550"/>
          </a:xfrm>
          <a:prstGeom prst="rect">
            <a:avLst/>
          </a:prstGeom>
          <a:noFill/>
          <a:ln w="9525">
            <a:noFill/>
            <a:miter lim="800000"/>
            <a:headEnd/>
            <a:tailEnd/>
          </a:ln>
        </p:spPr>
        <p:txBody>
          <a:bodyPr vert="horz" wrap="square" lIns="92065" tIns="46034" rIns="92065" bIns="46034" numCol="1" anchor="t" anchorCtr="0" compatLnSpc="1">
            <a:prstTxWarp prst="textNoShape">
              <a:avLst/>
            </a:prstTxWarp>
          </a:bodyPr>
          <a:lstStyle>
            <a:lvl1pPr defTabSz="922868">
              <a:defRPr sz="1200">
                <a:latin typeface="Arial" charset="0"/>
              </a:defRPr>
            </a:lvl1pPr>
          </a:lstStyle>
          <a:p>
            <a:pPr>
              <a:defRPr/>
            </a:pPr>
            <a:endParaRPr lang="en-US"/>
          </a:p>
        </p:txBody>
      </p:sp>
      <p:sp>
        <p:nvSpPr>
          <p:cNvPr id="3075" name="Rectangle 3"/>
          <p:cNvSpPr>
            <a:spLocks noGrp="1" noChangeArrowheads="1"/>
          </p:cNvSpPr>
          <p:nvPr>
            <p:ph type="dt" sz="quarter" idx="1"/>
          </p:nvPr>
        </p:nvSpPr>
        <p:spPr bwMode="auto">
          <a:xfrm>
            <a:off x="3970338" y="0"/>
            <a:ext cx="3038475" cy="463550"/>
          </a:xfrm>
          <a:prstGeom prst="rect">
            <a:avLst/>
          </a:prstGeom>
          <a:noFill/>
          <a:ln w="9525">
            <a:noFill/>
            <a:miter lim="800000"/>
            <a:headEnd/>
            <a:tailEnd/>
          </a:ln>
        </p:spPr>
        <p:txBody>
          <a:bodyPr vert="horz" wrap="square" lIns="92065" tIns="46034" rIns="92065" bIns="46034" numCol="1" anchor="t" anchorCtr="0" compatLnSpc="1">
            <a:prstTxWarp prst="textNoShape">
              <a:avLst/>
            </a:prstTxWarp>
          </a:bodyPr>
          <a:lstStyle>
            <a:lvl1pPr algn="r" defTabSz="922868">
              <a:defRPr sz="1200">
                <a:latin typeface="Arial" charset="0"/>
              </a:defRPr>
            </a:lvl1pPr>
          </a:lstStyle>
          <a:p>
            <a:pPr>
              <a:defRPr/>
            </a:pPr>
            <a:endParaRPr lang="en-US"/>
          </a:p>
        </p:txBody>
      </p:sp>
      <p:sp>
        <p:nvSpPr>
          <p:cNvPr id="3076" name="Rectangle 4"/>
          <p:cNvSpPr>
            <a:spLocks noGrp="1" noChangeArrowheads="1"/>
          </p:cNvSpPr>
          <p:nvPr>
            <p:ph type="ftr" sz="quarter" idx="2"/>
          </p:nvPr>
        </p:nvSpPr>
        <p:spPr bwMode="auto">
          <a:xfrm>
            <a:off x="0" y="8831263"/>
            <a:ext cx="3038475" cy="463550"/>
          </a:xfrm>
          <a:prstGeom prst="rect">
            <a:avLst/>
          </a:prstGeom>
          <a:noFill/>
          <a:ln w="9525">
            <a:noFill/>
            <a:miter lim="800000"/>
            <a:headEnd/>
            <a:tailEnd/>
          </a:ln>
        </p:spPr>
        <p:txBody>
          <a:bodyPr vert="horz" wrap="square" lIns="92065" tIns="46034" rIns="92065" bIns="46034" numCol="1" anchor="b" anchorCtr="0" compatLnSpc="1">
            <a:prstTxWarp prst="textNoShape">
              <a:avLst/>
            </a:prstTxWarp>
          </a:bodyPr>
          <a:lstStyle>
            <a:lvl1pPr defTabSz="922868">
              <a:defRPr sz="1200">
                <a:latin typeface="Arial" charset="0"/>
              </a:defRPr>
            </a:lvl1pPr>
          </a:lstStyle>
          <a:p>
            <a:pPr>
              <a:defRPr/>
            </a:pPr>
            <a:endParaRPr lang="en-US"/>
          </a:p>
        </p:txBody>
      </p:sp>
      <p:sp>
        <p:nvSpPr>
          <p:cNvPr id="3077" name="Rectangle 5"/>
          <p:cNvSpPr>
            <a:spLocks noGrp="1" noChangeArrowheads="1"/>
          </p:cNvSpPr>
          <p:nvPr>
            <p:ph type="sldNum" sz="quarter" idx="3"/>
          </p:nvPr>
        </p:nvSpPr>
        <p:spPr bwMode="auto">
          <a:xfrm>
            <a:off x="3970338" y="8831263"/>
            <a:ext cx="3038475" cy="463550"/>
          </a:xfrm>
          <a:prstGeom prst="rect">
            <a:avLst/>
          </a:prstGeom>
          <a:noFill/>
          <a:ln w="9525">
            <a:noFill/>
            <a:miter lim="800000"/>
            <a:headEnd/>
            <a:tailEnd/>
          </a:ln>
        </p:spPr>
        <p:txBody>
          <a:bodyPr vert="horz" wrap="square" lIns="92065" tIns="46034" rIns="92065" bIns="46034" numCol="1" anchor="b" anchorCtr="0" compatLnSpc="1">
            <a:prstTxWarp prst="textNoShape">
              <a:avLst/>
            </a:prstTxWarp>
          </a:bodyPr>
          <a:lstStyle>
            <a:lvl1pPr algn="r" defTabSz="922868">
              <a:defRPr sz="1200">
                <a:latin typeface="Arial" charset="0"/>
              </a:defRPr>
            </a:lvl1pPr>
          </a:lstStyle>
          <a:p>
            <a:pPr>
              <a:defRPr/>
            </a:pPr>
            <a:fld id="{A68AC3FE-FF20-4F65-8A6E-71AA60A4C5B9}" type="slidenum">
              <a:rPr lang="en-US"/>
              <a:pPr>
                <a:defRPr/>
              </a:pPr>
              <a:t>‹#›</a:t>
            </a:fld>
            <a:endParaRPr lang="en-US" dirty="0"/>
          </a:p>
        </p:txBody>
      </p:sp>
    </p:spTree>
    <p:extLst>
      <p:ext uri="{BB962C8B-B14F-4D97-AF65-F5344CB8AC3E}">
        <p14:creationId xmlns:p14="http://schemas.microsoft.com/office/powerpoint/2010/main" val="9597466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38475" cy="463550"/>
          </a:xfrm>
          <a:prstGeom prst="rect">
            <a:avLst/>
          </a:prstGeom>
          <a:noFill/>
          <a:ln w="9525">
            <a:noFill/>
            <a:miter lim="800000"/>
            <a:headEnd/>
            <a:tailEnd/>
          </a:ln>
        </p:spPr>
        <p:txBody>
          <a:bodyPr vert="horz" wrap="square" lIns="92065" tIns="46034" rIns="92065" bIns="46034" numCol="1" anchor="t" anchorCtr="0" compatLnSpc="1">
            <a:prstTxWarp prst="textNoShape">
              <a:avLst/>
            </a:prstTxWarp>
          </a:bodyPr>
          <a:lstStyle>
            <a:lvl1pPr defTabSz="914912">
              <a:defRPr sz="1200">
                <a:latin typeface="Arial" charset="0"/>
              </a:defRPr>
            </a:lvl1pPr>
          </a:lstStyle>
          <a:p>
            <a:pPr>
              <a:defRPr/>
            </a:pPr>
            <a:endParaRPr lang="en-US"/>
          </a:p>
        </p:txBody>
      </p:sp>
      <p:sp>
        <p:nvSpPr>
          <p:cNvPr id="2051" name="Rectangle 3"/>
          <p:cNvSpPr>
            <a:spLocks noGrp="1" noChangeArrowheads="1"/>
          </p:cNvSpPr>
          <p:nvPr>
            <p:ph type="dt" idx="1"/>
          </p:nvPr>
        </p:nvSpPr>
        <p:spPr bwMode="auto">
          <a:xfrm>
            <a:off x="3970338" y="0"/>
            <a:ext cx="3038475" cy="463550"/>
          </a:xfrm>
          <a:prstGeom prst="rect">
            <a:avLst/>
          </a:prstGeom>
          <a:noFill/>
          <a:ln w="9525">
            <a:noFill/>
            <a:miter lim="800000"/>
            <a:headEnd/>
            <a:tailEnd/>
          </a:ln>
        </p:spPr>
        <p:txBody>
          <a:bodyPr vert="horz" wrap="square" lIns="92065" tIns="46034" rIns="92065" bIns="46034" numCol="1" anchor="t" anchorCtr="0" compatLnSpc="1">
            <a:prstTxWarp prst="textNoShape">
              <a:avLst/>
            </a:prstTxWarp>
          </a:bodyPr>
          <a:lstStyle>
            <a:lvl1pPr algn="r" defTabSz="914912">
              <a:defRPr sz="1200">
                <a:latin typeface="Arial" charset="0"/>
              </a:defRPr>
            </a:lvl1pPr>
          </a:lstStyle>
          <a:p>
            <a:pPr>
              <a:defRPr/>
            </a:pPr>
            <a:endParaRPr lang="en-US"/>
          </a:p>
        </p:txBody>
      </p:sp>
      <p:sp>
        <p:nvSpPr>
          <p:cNvPr id="21508" name="Rectangle 4"/>
          <p:cNvSpPr>
            <a:spLocks noGrp="1" noRot="1" noChangeAspect="1" noChangeArrowheads="1" noTextEdit="1"/>
          </p:cNvSpPr>
          <p:nvPr>
            <p:ph type="sldImg" idx="2"/>
          </p:nvPr>
        </p:nvSpPr>
        <p:spPr bwMode="auto">
          <a:xfrm>
            <a:off x="1185863" y="700088"/>
            <a:ext cx="4643437" cy="3482975"/>
          </a:xfrm>
          <a:prstGeom prst="rect">
            <a:avLst/>
          </a:prstGeom>
          <a:noFill/>
          <a:ln w="12700">
            <a:solidFill>
              <a:srgbClr val="000000"/>
            </a:solidFill>
            <a:miter lim="800000"/>
            <a:headEnd/>
            <a:tailEnd/>
          </a:ln>
        </p:spPr>
      </p:sp>
      <p:sp>
        <p:nvSpPr>
          <p:cNvPr id="2053" name="Rectangle 5"/>
          <p:cNvSpPr>
            <a:spLocks noGrp="1" noChangeArrowheads="1"/>
          </p:cNvSpPr>
          <p:nvPr>
            <p:ph type="body" sz="quarter" idx="3"/>
          </p:nvPr>
        </p:nvSpPr>
        <p:spPr bwMode="auto">
          <a:xfrm>
            <a:off x="701675" y="4416425"/>
            <a:ext cx="5607050" cy="4181475"/>
          </a:xfrm>
          <a:prstGeom prst="rect">
            <a:avLst/>
          </a:prstGeom>
          <a:noFill/>
          <a:ln w="9525">
            <a:noFill/>
            <a:miter lim="800000"/>
            <a:headEnd/>
            <a:tailEnd/>
          </a:ln>
        </p:spPr>
        <p:txBody>
          <a:bodyPr vert="horz" wrap="square" lIns="92065" tIns="46034" rIns="92065" bIns="4603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0" y="8831263"/>
            <a:ext cx="3038475" cy="463550"/>
          </a:xfrm>
          <a:prstGeom prst="rect">
            <a:avLst/>
          </a:prstGeom>
          <a:noFill/>
          <a:ln w="9525">
            <a:noFill/>
            <a:miter lim="800000"/>
            <a:headEnd/>
            <a:tailEnd/>
          </a:ln>
        </p:spPr>
        <p:txBody>
          <a:bodyPr vert="horz" wrap="square" lIns="92065" tIns="46034" rIns="92065" bIns="46034" numCol="1" anchor="b" anchorCtr="0" compatLnSpc="1">
            <a:prstTxWarp prst="textNoShape">
              <a:avLst/>
            </a:prstTxWarp>
          </a:bodyPr>
          <a:lstStyle>
            <a:lvl1pPr defTabSz="914912">
              <a:defRPr sz="1200">
                <a:latin typeface="Arial" charset="0"/>
              </a:defRPr>
            </a:lvl1pPr>
          </a:lstStyle>
          <a:p>
            <a:pPr>
              <a:defRPr/>
            </a:pPr>
            <a:endParaRPr lang="en-US"/>
          </a:p>
        </p:txBody>
      </p:sp>
      <p:sp>
        <p:nvSpPr>
          <p:cNvPr id="2055" name="Rectangle 7"/>
          <p:cNvSpPr>
            <a:spLocks noGrp="1" noChangeArrowheads="1"/>
          </p:cNvSpPr>
          <p:nvPr>
            <p:ph type="sldNum" sz="quarter" idx="5"/>
          </p:nvPr>
        </p:nvSpPr>
        <p:spPr bwMode="auto">
          <a:xfrm>
            <a:off x="3970338" y="8831263"/>
            <a:ext cx="3038475" cy="463550"/>
          </a:xfrm>
          <a:prstGeom prst="rect">
            <a:avLst/>
          </a:prstGeom>
          <a:noFill/>
          <a:ln w="9525">
            <a:noFill/>
            <a:miter lim="800000"/>
            <a:headEnd/>
            <a:tailEnd/>
          </a:ln>
        </p:spPr>
        <p:txBody>
          <a:bodyPr vert="horz" wrap="square" lIns="92065" tIns="46034" rIns="92065" bIns="46034" numCol="1" anchor="b" anchorCtr="0" compatLnSpc="1">
            <a:prstTxWarp prst="textNoShape">
              <a:avLst/>
            </a:prstTxWarp>
          </a:bodyPr>
          <a:lstStyle>
            <a:lvl1pPr algn="r" defTabSz="914912">
              <a:defRPr sz="1200">
                <a:latin typeface="Arial" charset="0"/>
              </a:defRPr>
            </a:lvl1pPr>
          </a:lstStyle>
          <a:p>
            <a:pPr>
              <a:defRPr/>
            </a:pPr>
            <a:fld id="{3DA195A5-44E2-44E9-975C-6AF84189C348}" type="slidenum">
              <a:rPr lang="en-US"/>
              <a:pPr>
                <a:defRPr/>
              </a:pPr>
              <a:t>‹#›</a:t>
            </a:fld>
            <a:endParaRPr lang="en-US" dirty="0"/>
          </a:p>
        </p:txBody>
      </p:sp>
    </p:spTree>
    <p:extLst>
      <p:ext uri="{BB962C8B-B14F-4D97-AF65-F5344CB8AC3E}">
        <p14:creationId xmlns:p14="http://schemas.microsoft.com/office/powerpoint/2010/main" val="4194506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pPr defTabSz="914400"/>
            <a:fld id="{C8F6CB6C-B46F-4BFA-AEE6-36192019DE02}" type="slidenum">
              <a:rPr lang="en-US" smtClean="0"/>
              <a:pPr defTabSz="914400"/>
              <a:t>1</a:t>
            </a:fld>
            <a:endParaRPr lang="en-US" smtClean="0"/>
          </a:p>
        </p:txBody>
      </p:sp>
      <p:sp>
        <p:nvSpPr>
          <p:cNvPr id="22531" name="Rectangle 2"/>
          <p:cNvSpPr>
            <a:spLocks noGrp="1" noRot="1" noChangeAspect="1" noChangeArrowheads="1" noTextEdit="1"/>
          </p:cNvSpPr>
          <p:nvPr>
            <p:ph type="sldImg"/>
          </p:nvPr>
        </p:nvSpPr>
        <p:spPr>
          <a:xfrm>
            <a:off x="1181100" y="700088"/>
            <a:ext cx="4648200" cy="3486150"/>
          </a:xfrm>
          <a:ln/>
        </p:spPr>
      </p:sp>
      <p:sp>
        <p:nvSpPr>
          <p:cNvPr id="22532" name="Rectangle 3"/>
          <p:cNvSpPr>
            <a:spLocks noGrp="1" noChangeArrowheads="1"/>
          </p:cNvSpPr>
          <p:nvPr>
            <p:ph type="body" idx="1"/>
          </p:nvPr>
        </p:nvSpPr>
        <p:spPr>
          <a:xfrm>
            <a:off x="935038" y="4416425"/>
            <a:ext cx="5140325" cy="4179888"/>
          </a:xfrm>
          <a:noFill/>
          <a:ln/>
        </p:spPr>
        <p:txBody>
          <a:bodyPr/>
          <a:lstStyle/>
          <a:p>
            <a:pPr eaLnBrk="1" hangingPunct="1"/>
            <a:endParaRPr lang="en-US" dirty="0" smtClean="0"/>
          </a:p>
        </p:txBody>
      </p:sp>
    </p:spTree>
    <p:extLst>
      <p:ext uri="{BB962C8B-B14F-4D97-AF65-F5344CB8AC3E}">
        <p14:creationId xmlns:p14="http://schemas.microsoft.com/office/powerpoint/2010/main" val="3481481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86400" y="1219200"/>
            <a:ext cx="1676400" cy="4343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19200"/>
            <a:ext cx="4876800" cy="4343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2819400"/>
            <a:ext cx="3200400" cy="2743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62400" y="2819400"/>
            <a:ext cx="3200400" cy="2743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image" Target="../media/image7.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609600" y="2819400"/>
            <a:ext cx="6553200" cy="2743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7" name="Rectangle 3"/>
          <p:cNvSpPr>
            <a:spLocks noGrp="1" noChangeArrowheads="1"/>
          </p:cNvSpPr>
          <p:nvPr>
            <p:ph type="title"/>
          </p:nvPr>
        </p:nvSpPr>
        <p:spPr bwMode="auto">
          <a:xfrm>
            <a:off x="457200" y="1219200"/>
            <a:ext cx="655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5780" name="Rectangle 4"/>
          <p:cNvSpPr>
            <a:spLocks noChangeArrowheads="1"/>
          </p:cNvSpPr>
          <p:nvPr/>
        </p:nvSpPr>
        <p:spPr bwMode="auto">
          <a:xfrm>
            <a:off x="0" y="0"/>
            <a:ext cx="9144000" cy="1143000"/>
          </a:xfrm>
          <a:prstGeom prst="rect">
            <a:avLst/>
          </a:prstGeom>
          <a:solidFill>
            <a:srgbClr val="A1A1A1"/>
          </a:solidFill>
          <a:ln w="9525">
            <a:solidFill>
              <a:srgbClr val="A1A1A1"/>
            </a:solidFill>
            <a:miter lim="800000"/>
            <a:headEnd/>
            <a:tailEnd/>
          </a:ln>
          <a:effectLst/>
        </p:spPr>
        <p:txBody>
          <a:bodyPr wrap="none" anchor="ctr"/>
          <a:lstStyle/>
          <a:p>
            <a:pPr>
              <a:defRPr/>
            </a:pPr>
            <a:endParaRPr lang="en-US" dirty="0"/>
          </a:p>
        </p:txBody>
      </p:sp>
      <p:pic>
        <p:nvPicPr>
          <p:cNvPr id="1029" name="Picture 5" descr="new puco logo"/>
          <p:cNvPicPr>
            <a:picLocks noChangeAspect="1" noChangeArrowheads="1"/>
          </p:cNvPicPr>
          <p:nvPr/>
        </p:nvPicPr>
        <p:blipFill>
          <a:blip r:embed="rId13" cstate="print"/>
          <a:srcRect/>
          <a:stretch>
            <a:fillRect/>
          </a:stretch>
        </p:blipFill>
        <p:spPr bwMode="auto">
          <a:xfrm>
            <a:off x="228600" y="152400"/>
            <a:ext cx="4572000" cy="866775"/>
          </a:xfrm>
          <a:prstGeom prst="rect">
            <a:avLst/>
          </a:prstGeom>
          <a:noFill/>
          <a:ln w="9525">
            <a:noFill/>
            <a:miter lim="800000"/>
            <a:headEnd/>
            <a:tailEnd/>
          </a:ln>
        </p:spPr>
      </p:pic>
      <p:pic>
        <p:nvPicPr>
          <p:cNvPr id="1030" name="Picture 6" descr="Truck DARK"/>
          <p:cNvPicPr>
            <a:picLocks noChangeAspect="1" noChangeArrowheads="1"/>
          </p:cNvPicPr>
          <p:nvPr/>
        </p:nvPicPr>
        <p:blipFill>
          <a:blip r:embed="rId14" cstate="print"/>
          <a:srcRect/>
          <a:stretch>
            <a:fillRect/>
          </a:stretch>
        </p:blipFill>
        <p:spPr bwMode="auto">
          <a:xfrm>
            <a:off x="8153400" y="5791200"/>
            <a:ext cx="914400" cy="914400"/>
          </a:xfrm>
          <a:prstGeom prst="rect">
            <a:avLst/>
          </a:prstGeom>
          <a:noFill/>
          <a:ln w="9525">
            <a:noFill/>
            <a:miter lim="800000"/>
            <a:headEnd/>
            <a:tailEnd/>
          </a:ln>
        </p:spPr>
      </p:pic>
      <p:pic>
        <p:nvPicPr>
          <p:cNvPr id="1031" name="Picture 7" descr="Water DARK"/>
          <p:cNvPicPr>
            <a:picLocks noChangeAspect="1" noChangeArrowheads="1"/>
          </p:cNvPicPr>
          <p:nvPr/>
        </p:nvPicPr>
        <p:blipFill>
          <a:blip r:embed="rId15" cstate="print"/>
          <a:srcRect/>
          <a:stretch>
            <a:fillRect/>
          </a:stretch>
        </p:blipFill>
        <p:spPr bwMode="auto">
          <a:xfrm>
            <a:off x="8153400" y="2362200"/>
            <a:ext cx="914400" cy="914400"/>
          </a:xfrm>
          <a:prstGeom prst="rect">
            <a:avLst/>
          </a:prstGeom>
          <a:noFill/>
          <a:ln w="9525">
            <a:noFill/>
            <a:miter lim="800000"/>
            <a:headEnd/>
            <a:tailEnd/>
          </a:ln>
        </p:spPr>
      </p:pic>
      <p:pic>
        <p:nvPicPr>
          <p:cNvPr id="1032" name="Picture 8" descr="elec o DARK"/>
          <p:cNvPicPr>
            <a:picLocks noChangeAspect="1" noChangeArrowheads="1"/>
          </p:cNvPicPr>
          <p:nvPr/>
        </p:nvPicPr>
        <p:blipFill>
          <a:blip r:embed="rId16" cstate="print"/>
          <a:srcRect/>
          <a:stretch>
            <a:fillRect/>
          </a:stretch>
        </p:blipFill>
        <p:spPr bwMode="auto">
          <a:xfrm>
            <a:off x="8153400" y="76200"/>
            <a:ext cx="914400" cy="914400"/>
          </a:xfrm>
          <a:prstGeom prst="rect">
            <a:avLst/>
          </a:prstGeom>
          <a:noFill/>
          <a:ln w="9525">
            <a:noFill/>
            <a:miter lim="800000"/>
            <a:headEnd/>
            <a:tailEnd/>
          </a:ln>
        </p:spPr>
      </p:pic>
      <p:pic>
        <p:nvPicPr>
          <p:cNvPr id="1033" name="Picture 9" descr="Gas O DARK"/>
          <p:cNvPicPr>
            <a:picLocks noChangeAspect="1" noChangeArrowheads="1"/>
          </p:cNvPicPr>
          <p:nvPr/>
        </p:nvPicPr>
        <p:blipFill>
          <a:blip r:embed="rId17" cstate="print"/>
          <a:srcRect/>
          <a:stretch>
            <a:fillRect/>
          </a:stretch>
        </p:blipFill>
        <p:spPr bwMode="auto">
          <a:xfrm>
            <a:off x="8153400" y="1219200"/>
            <a:ext cx="914400" cy="914400"/>
          </a:xfrm>
          <a:prstGeom prst="rect">
            <a:avLst/>
          </a:prstGeom>
          <a:noFill/>
          <a:ln w="9525">
            <a:noFill/>
            <a:miter lim="800000"/>
            <a:headEnd/>
            <a:tailEnd/>
          </a:ln>
        </p:spPr>
      </p:pic>
      <p:pic>
        <p:nvPicPr>
          <p:cNvPr id="1034" name="Picture 10" descr="Rail O DARK"/>
          <p:cNvPicPr>
            <a:picLocks noChangeAspect="1" noChangeArrowheads="1"/>
          </p:cNvPicPr>
          <p:nvPr/>
        </p:nvPicPr>
        <p:blipFill>
          <a:blip r:embed="rId18" cstate="print"/>
          <a:srcRect/>
          <a:stretch>
            <a:fillRect/>
          </a:stretch>
        </p:blipFill>
        <p:spPr bwMode="auto">
          <a:xfrm>
            <a:off x="8153400" y="3505200"/>
            <a:ext cx="914400" cy="914400"/>
          </a:xfrm>
          <a:prstGeom prst="rect">
            <a:avLst/>
          </a:prstGeom>
          <a:noFill/>
          <a:ln w="9525">
            <a:noFill/>
            <a:miter lim="800000"/>
            <a:headEnd/>
            <a:tailEnd/>
          </a:ln>
        </p:spPr>
      </p:pic>
      <p:pic>
        <p:nvPicPr>
          <p:cNvPr id="1035" name="Picture 11" descr="Tele O DARK"/>
          <p:cNvPicPr>
            <a:picLocks noChangeAspect="1" noChangeArrowheads="1"/>
          </p:cNvPicPr>
          <p:nvPr/>
        </p:nvPicPr>
        <p:blipFill>
          <a:blip r:embed="rId19" cstate="print"/>
          <a:srcRect/>
          <a:stretch>
            <a:fillRect/>
          </a:stretch>
        </p:blipFill>
        <p:spPr bwMode="auto">
          <a:xfrm>
            <a:off x="8153400" y="4648200"/>
            <a:ext cx="914400" cy="9144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hyperlink" Target="https://www.youtube.com/watch?v=VRrMu7B1L2I"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hyperlink" Target="https://www.youtube.com/watch?v=s0RrhkMk2zY"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5"/>
          <p:cNvSpPr txBox="1">
            <a:spLocks noChangeArrowheads="1"/>
          </p:cNvSpPr>
          <p:nvPr/>
        </p:nvSpPr>
        <p:spPr bwMode="auto">
          <a:xfrm>
            <a:off x="228600" y="1600200"/>
            <a:ext cx="8077200" cy="6186309"/>
          </a:xfrm>
          <a:prstGeom prst="rect">
            <a:avLst/>
          </a:prstGeom>
          <a:noFill/>
          <a:ln w="9525">
            <a:noFill/>
            <a:miter lim="800000"/>
            <a:headEnd/>
            <a:tailEnd/>
          </a:ln>
        </p:spPr>
        <p:txBody>
          <a:bodyPr>
            <a:spAutoFit/>
          </a:bodyPr>
          <a:lstStyle/>
          <a:p>
            <a:pPr algn="ctr" eaLnBrk="0" hangingPunct="0">
              <a:defRPr/>
            </a:pPr>
            <a:r>
              <a:rPr lang="en-US" sz="4400" dirty="0" smtClean="0">
                <a:solidFill>
                  <a:srgbClr val="700017"/>
                </a:solidFill>
                <a:latin typeface="+mn-lt"/>
              </a:rPr>
              <a:t>Gas Pipeline Safety</a:t>
            </a:r>
          </a:p>
          <a:p>
            <a:pPr algn="ctr" eaLnBrk="0" hangingPunct="0">
              <a:defRPr/>
            </a:pPr>
            <a:r>
              <a:rPr lang="en-US" sz="4400" dirty="0" smtClean="0">
                <a:solidFill>
                  <a:srgbClr val="700017"/>
                </a:solidFill>
                <a:latin typeface="+mn-lt"/>
              </a:rPr>
              <a:t>Federal Regulatory Update</a:t>
            </a:r>
          </a:p>
          <a:p>
            <a:pPr eaLnBrk="0" hangingPunct="0">
              <a:defRPr/>
            </a:pPr>
            <a:endParaRPr lang="en-US" sz="4400" dirty="0">
              <a:latin typeface="+mn-lt"/>
            </a:endParaRPr>
          </a:p>
          <a:p>
            <a:pPr algn="ctr" eaLnBrk="0" hangingPunct="0">
              <a:defRPr/>
            </a:pPr>
            <a:r>
              <a:rPr lang="en-US" sz="2800" dirty="0" smtClean="0">
                <a:latin typeface="+mn-lt"/>
              </a:rPr>
              <a:t>Pete </a:t>
            </a:r>
            <a:r>
              <a:rPr lang="en-US" sz="2800" dirty="0" err="1" smtClean="0">
                <a:latin typeface="+mn-lt"/>
              </a:rPr>
              <a:t>Chace</a:t>
            </a:r>
            <a:endParaRPr lang="en-US" sz="2800" dirty="0" smtClean="0">
              <a:latin typeface="+mn-lt"/>
            </a:endParaRPr>
          </a:p>
          <a:p>
            <a:pPr algn="ctr" eaLnBrk="0" hangingPunct="0">
              <a:defRPr/>
            </a:pPr>
            <a:r>
              <a:rPr lang="en-US" sz="2800" dirty="0" smtClean="0">
                <a:latin typeface="+mn-lt"/>
              </a:rPr>
              <a:t>Public Utilities Commission of Ohio</a:t>
            </a:r>
          </a:p>
          <a:p>
            <a:pPr algn="ctr" eaLnBrk="0" hangingPunct="0">
              <a:defRPr/>
            </a:pPr>
            <a:r>
              <a:rPr lang="en-US" sz="2800" dirty="0" smtClean="0">
                <a:latin typeface="+mn-lt"/>
              </a:rPr>
              <a:t>Gas Pipeline Safety Program Manager</a:t>
            </a:r>
          </a:p>
          <a:p>
            <a:pPr algn="ctr" eaLnBrk="0" hangingPunct="0">
              <a:defRPr/>
            </a:pPr>
            <a:endParaRPr lang="en-US" sz="2800" dirty="0" smtClean="0">
              <a:latin typeface="+mn-lt"/>
            </a:endParaRPr>
          </a:p>
          <a:p>
            <a:pPr eaLnBrk="0" hangingPunct="0">
              <a:defRPr/>
            </a:pPr>
            <a:endParaRPr lang="en-US" sz="2400" dirty="0" smtClean="0">
              <a:latin typeface="+mn-lt"/>
            </a:endParaRPr>
          </a:p>
          <a:p>
            <a:pPr eaLnBrk="0" hangingPunct="0">
              <a:defRPr/>
            </a:pPr>
            <a:endParaRPr lang="en-US" sz="4400" dirty="0">
              <a:solidFill>
                <a:srgbClr val="F20017"/>
              </a:solidFill>
              <a:latin typeface="+mn-lt"/>
            </a:endParaRPr>
          </a:p>
          <a:p>
            <a:pPr eaLnBrk="0" hangingPunct="0">
              <a:defRPr/>
            </a:pPr>
            <a:endParaRPr lang="en-US" sz="4400" dirty="0">
              <a:solidFill>
                <a:srgbClr val="F20017"/>
              </a:solidFill>
              <a:latin typeface="+mn-lt"/>
            </a:endParaRPr>
          </a:p>
          <a:p>
            <a:pPr eaLnBrk="0" hangingPunct="0">
              <a:defRPr/>
            </a:pPr>
            <a:endParaRPr lang="en-US" sz="4000" dirty="0">
              <a:solidFill>
                <a:srgbClr val="F20017"/>
              </a:solidFill>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71600"/>
            <a:ext cx="6553200" cy="1143000"/>
          </a:xfrm>
        </p:spPr>
        <p:txBody>
          <a:bodyPr/>
          <a:lstStyle/>
          <a:p>
            <a:r>
              <a:rPr lang="en-US" sz="3600" dirty="0" smtClean="0"/>
              <a:t>Gas </a:t>
            </a:r>
            <a:r>
              <a:rPr lang="en-US" sz="3600" dirty="0" smtClean="0"/>
              <a:t>Transmission / Gathering – In Development</a:t>
            </a:r>
            <a:endParaRPr lang="en-US" sz="3600" dirty="0"/>
          </a:p>
        </p:txBody>
      </p:sp>
      <p:sp>
        <p:nvSpPr>
          <p:cNvPr id="3" name="Content Placeholder 2"/>
          <p:cNvSpPr>
            <a:spLocks noGrp="1"/>
          </p:cNvSpPr>
          <p:nvPr>
            <p:ph idx="1"/>
          </p:nvPr>
        </p:nvSpPr>
        <p:spPr/>
        <p:txBody>
          <a:bodyPr/>
          <a:lstStyle/>
          <a:p>
            <a:r>
              <a:rPr lang="en-US" sz="2400" dirty="0" smtClean="0"/>
              <a:t>NPRM released 3/15/2016</a:t>
            </a:r>
          </a:p>
          <a:p>
            <a:r>
              <a:rPr lang="en-US" sz="2400" dirty="0" smtClean="0"/>
              <a:t>PHMSA received over 400 comments</a:t>
            </a:r>
          </a:p>
          <a:p>
            <a:r>
              <a:rPr lang="en-US" sz="2400" dirty="0" smtClean="0"/>
              <a:t>Rule is under review and may be heavily modified</a:t>
            </a:r>
          </a:p>
          <a:p>
            <a:r>
              <a:rPr lang="en-US" sz="2400" dirty="0" smtClean="0"/>
              <a:t>Will likely focus strictly on the congressional mandates in the 2006 PIPES act (evaluation of whether IM requirements should extend beyond HCA’s, potential MAOP validation, automatic shutoff valve requirements).</a:t>
            </a:r>
          </a:p>
        </p:txBody>
      </p:sp>
    </p:spTree>
    <p:extLst>
      <p:ext uri="{BB962C8B-B14F-4D97-AF65-F5344CB8AC3E}">
        <p14:creationId xmlns:p14="http://schemas.microsoft.com/office/powerpoint/2010/main" val="538770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71600"/>
            <a:ext cx="6553200" cy="1143000"/>
          </a:xfrm>
        </p:spPr>
        <p:txBody>
          <a:bodyPr/>
          <a:lstStyle/>
          <a:p>
            <a:r>
              <a:rPr lang="en-US" sz="3600" dirty="0" smtClean="0"/>
              <a:t>Gas </a:t>
            </a:r>
            <a:r>
              <a:rPr lang="en-US" sz="3600" dirty="0" smtClean="0"/>
              <a:t>Transmission / Gathering – High Level Summary</a:t>
            </a:r>
            <a:endParaRPr lang="en-US" sz="3600" dirty="0"/>
          </a:p>
        </p:txBody>
      </p:sp>
      <p:sp>
        <p:nvSpPr>
          <p:cNvPr id="3" name="Content Placeholder 2"/>
          <p:cNvSpPr>
            <a:spLocks noGrp="1"/>
          </p:cNvSpPr>
          <p:nvPr>
            <p:ph idx="1"/>
          </p:nvPr>
        </p:nvSpPr>
        <p:spPr>
          <a:xfrm>
            <a:off x="609600" y="2819400"/>
            <a:ext cx="7315200" cy="2743200"/>
          </a:xfrm>
        </p:spPr>
        <p:txBody>
          <a:bodyPr/>
          <a:lstStyle/>
          <a:p>
            <a:r>
              <a:rPr lang="en-US" sz="2400" dirty="0" smtClean="0"/>
              <a:t>Require IM assessments for non-HCA’s (new 192.710 defining Moderate Consequence Area, 14/10 year initial/upkeep surveys)</a:t>
            </a:r>
            <a:endParaRPr lang="en-US" sz="2400" dirty="0" smtClean="0"/>
          </a:p>
          <a:p>
            <a:r>
              <a:rPr lang="en-US" sz="2400" dirty="0" smtClean="0"/>
              <a:t>Strengthen Transmission repair criteria (711, 713 – moving the immediate and scheduled repair concept to non-IM covered segments)</a:t>
            </a:r>
            <a:endParaRPr lang="en-US" sz="2400" dirty="0" smtClean="0"/>
          </a:p>
          <a:p>
            <a:r>
              <a:rPr lang="en-US" sz="2400" dirty="0" smtClean="0"/>
              <a:t>Strengthen requirements for assessment methods (ICDA, SCCDA, Guided Wave, ILI)</a:t>
            </a:r>
            <a:endParaRPr lang="en-US" sz="2400" dirty="0" smtClean="0"/>
          </a:p>
          <a:p>
            <a:r>
              <a:rPr lang="en-US" sz="2400" dirty="0" smtClean="0"/>
              <a:t>Clarify requirements for validating and integrating pipeline data (establish minimum attributes)</a:t>
            </a:r>
          </a:p>
        </p:txBody>
      </p:sp>
    </p:spTree>
    <p:extLst>
      <p:ext uri="{BB962C8B-B14F-4D97-AF65-F5344CB8AC3E}">
        <p14:creationId xmlns:p14="http://schemas.microsoft.com/office/powerpoint/2010/main" val="1879737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71600"/>
            <a:ext cx="6553200" cy="1143000"/>
          </a:xfrm>
        </p:spPr>
        <p:txBody>
          <a:bodyPr/>
          <a:lstStyle/>
          <a:p>
            <a:r>
              <a:rPr lang="en-US" sz="3600" dirty="0" smtClean="0"/>
              <a:t>Gas </a:t>
            </a:r>
            <a:r>
              <a:rPr lang="en-US" sz="3600" dirty="0" smtClean="0"/>
              <a:t>Transmission / Gathering – High Level Summary</a:t>
            </a:r>
            <a:endParaRPr lang="en-US" sz="3600" dirty="0"/>
          </a:p>
        </p:txBody>
      </p:sp>
      <p:sp>
        <p:nvSpPr>
          <p:cNvPr id="3" name="Content Placeholder 2"/>
          <p:cNvSpPr>
            <a:spLocks noGrp="1"/>
          </p:cNvSpPr>
          <p:nvPr>
            <p:ph idx="1"/>
          </p:nvPr>
        </p:nvSpPr>
        <p:spPr>
          <a:xfrm>
            <a:off x="609600" y="2819400"/>
            <a:ext cx="7239000" cy="2743200"/>
          </a:xfrm>
        </p:spPr>
        <p:txBody>
          <a:bodyPr/>
          <a:lstStyle/>
          <a:p>
            <a:r>
              <a:rPr lang="en-US" sz="2400" dirty="0"/>
              <a:t>Clarify functional requirements for risk assessments (codifies some of B31.8S)</a:t>
            </a:r>
          </a:p>
          <a:p>
            <a:r>
              <a:rPr lang="en-US" sz="2400" dirty="0"/>
              <a:t>Clarify requirement to apply knowledge gained through IM</a:t>
            </a:r>
          </a:p>
          <a:p>
            <a:r>
              <a:rPr lang="en-US" sz="2400" dirty="0" smtClean="0"/>
              <a:t>Strengthen corrosion control requirements (DCVG/ACVG gradient survey for new construction, CIS for low reads, interference surveys around HVAC power lines, internal corrosion monitoring) </a:t>
            </a:r>
            <a:endParaRPr lang="en-US" sz="2400" dirty="0" smtClean="0"/>
          </a:p>
          <a:p>
            <a:r>
              <a:rPr lang="en-US" sz="2400" dirty="0" smtClean="0"/>
              <a:t>Add requirements for selected preventative and </a:t>
            </a:r>
            <a:r>
              <a:rPr lang="en-US" sz="2400" dirty="0" err="1" smtClean="0"/>
              <a:t>mitigative</a:t>
            </a:r>
            <a:r>
              <a:rPr lang="en-US" sz="2400" dirty="0" smtClean="0"/>
              <a:t> measures in HCA’s to address internal and external corrosion (provid</a:t>
            </a:r>
            <a:r>
              <a:rPr lang="en-US" sz="2400" dirty="0" smtClean="0"/>
              <a:t>e examples)</a:t>
            </a:r>
            <a:endParaRPr lang="en-US" sz="2400" dirty="0" smtClean="0"/>
          </a:p>
          <a:p>
            <a:r>
              <a:rPr lang="en-US" sz="2400" dirty="0" smtClean="0"/>
              <a:t>Add management of change for IM</a:t>
            </a:r>
          </a:p>
          <a:p>
            <a:r>
              <a:rPr lang="en-US" sz="2400" dirty="0" smtClean="0"/>
              <a:t>Require pipeline inspection following extreme external events</a:t>
            </a:r>
          </a:p>
          <a:p>
            <a:r>
              <a:rPr lang="en-US" sz="2400" dirty="0"/>
              <a:t>Include 6 month grace period to 7 year reassessment </a:t>
            </a:r>
            <a:r>
              <a:rPr lang="en-US" sz="2400" dirty="0" smtClean="0"/>
              <a:t>interval</a:t>
            </a:r>
            <a:endParaRPr lang="en-US" sz="2400" dirty="0"/>
          </a:p>
        </p:txBody>
      </p:sp>
    </p:spTree>
    <p:extLst>
      <p:ext uri="{BB962C8B-B14F-4D97-AF65-F5344CB8AC3E}">
        <p14:creationId xmlns:p14="http://schemas.microsoft.com/office/powerpoint/2010/main" val="2302974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71600"/>
            <a:ext cx="6553200" cy="1143000"/>
          </a:xfrm>
        </p:spPr>
        <p:txBody>
          <a:bodyPr/>
          <a:lstStyle/>
          <a:p>
            <a:r>
              <a:rPr lang="en-US" sz="3600" dirty="0" smtClean="0"/>
              <a:t>Gas </a:t>
            </a:r>
            <a:r>
              <a:rPr lang="en-US" sz="3600" dirty="0" smtClean="0"/>
              <a:t>Transmission / Gathering – High Level Summary</a:t>
            </a:r>
            <a:endParaRPr lang="en-US" sz="3600" dirty="0"/>
          </a:p>
        </p:txBody>
      </p:sp>
      <p:sp>
        <p:nvSpPr>
          <p:cNvPr id="3" name="Content Placeholder 2"/>
          <p:cNvSpPr>
            <a:spLocks noGrp="1"/>
          </p:cNvSpPr>
          <p:nvPr>
            <p:ph idx="1"/>
          </p:nvPr>
        </p:nvSpPr>
        <p:spPr>
          <a:xfrm>
            <a:off x="609600" y="2819400"/>
            <a:ext cx="7086600" cy="2743200"/>
          </a:xfrm>
        </p:spPr>
        <p:txBody>
          <a:bodyPr/>
          <a:lstStyle/>
          <a:p>
            <a:endParaRPr lang="en-US" sz="2400" dirty="0"/>
          </a:p>
          <a:p>
            <a:r>
              <a:rPr lang="en-US" sz="2400" dirty="0"/>
              <a:t>Add requirements for selected preventative and </a:t>
            </a:r>
            <a:r>
              <a:rPr lang="en-US" sz="2400" dirty="0" err="1"/>
              <a:t>mitigative</a:t>
            </a:r>
            <a:r>
              <a:rPr lang="en-US" sz="2400" dirty="0"/>
              <a:t> measures in HCA’s to address internal and external </a:t>
            </a:r>
            <a:r>
              <a:rPr lang="en-US" sz="2400" dirty="0" smtClean="0"/>
              <a:t>corrosion</a:t>
            </a:r>
            <a:endParaRPr lang="en-US" sz="2400" dirty="0"/>
          </a:p>
          <a:p>
            <a:r>
              <a:rPr lang="en-US" sz="2400" dirty="0"/>
              <a:t>Add management of change for IM</a:t>
            </a:r>
          </a:p>
          <a:p>
            <a:r>
              <a:rPr lang="en-US" sz="2400" dirty="0"/>
              <a:t>Require pipeline inspection following extreme external events</a:t>
            </a:r>
          </a:p>
          <a:p>
            <a:r>
              <a:rPr lang="en-US" sz="2400" dirty="0"/>
              <a:t>Include 6 month grace period to 7 year reassessment </a:t>
            </a:r>
            <a:r>
              <a:rPr lang="en-US" sz="2400" dirty="0" smtClean="0"/>
              <a:t>interval</a:t>
            </a:r>
            <a:endParaRPr lang="en-US" sz="2400" dirty="0" smtClean="0"/>
          </a:p>
        </p:txBody>
      </p:sp>
    </p:spTree>
    <p:extLst>
      <p:ext uri="{BB962C8B-B14F-4D97-AF65-F5344CB8AC3E}">
        <p14:creationId xmlns:p14="http://schemas.microsoft.com/office/powerpoint/2010/main" val="3812612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71600"/>
            <a:ext cx="6553200" cy="1143000"/>
          </a:xfrm>
        </p:spPr>
        <p:txBody>
          <a:bodyPr/>
          <a:lstStyle/>
          <a:p>
            <a:r>
              <a:rPr lang="en-US" sz="3600" dirty="0" smtClean="0"/>
              <a:t>Gas </a:t>
            </a:r>
            <a:r>
              <a:rPr lang="en-US" sz="3600" dirty="0" smtClean="0"/>
              <a:t>Transmission / Gathering – High Level Summary</a:t>
            </a:r>
            <a:endParaRPr lang="en-US" sz="3600" dirty="0"/>
          </a:p>
        </p:txBody>
      </p:sp>
      <p:sp>
        <p:nvSpPr>
          <p:cNvPr id="3" name="Content Placeholder 2"/>
          <p:cNvSpPr>
            <a:spLocks noGrp="1"/>
          </p:cNvSpPr>
          <p:nvPr>
            <p:ph idx="1"/>
          </p:nvPr>
        </p:nvSpPr>
        <p:spPr>
          <a:xfrm>
            <a:off x="609600" y="2819400"/>
            <a:ext cx="7086600" cy="2743200"/>
          </a:xfrm>
        </p:spPr>
        <p:txBody>
          <a:bodyPr/>
          <a:lstStyle/>
          <a:p>
            <a:r>
              <a:rPr lang="en-US" sz="2400" dirty="0"/>
              <a:t>Require reporting of MAOP exceedance</a:t>
            </a:r>
          </a:p>
          <a:p>
            <a:r>
              <a:rPr lang="en-US" sz="2400" dirty="0"/>
              <a:t>Incorporate provisions to address seismicity</a:t>
            </a:r>
          </a:p>
          <a:p>
            <a:r>
              <a:rPr lang="en-US" sz="2400" dirty="0"/>
              <a:t>Add requirements for safety features on pig launchers and receivers</a:t>
            </a:r>
          </a:p>
          <a:p>
            <a:r>
              <a:rPr lang="en-US" sz="2400" dirty="0"/>
              <a:t>Gathering lines – require reporting for all types, and some regulatory requirements</a:t>
            </a:r>
          </a:p>
          <a:p>
            <a:r>
              <a:rPr lang="en-US" sz="2400" dirty="0"/>
              <a:t>“Grandfather clause” / inadequate records – Integrity Verification Process</a:t>
            </a:r>
          </a:p>
          <a:p>
            <a:pPr marL="0" indent="0">
              <a:buNone/>
            </a:pPr>
            <a:endParaRPr lang="en-US" sz="2400" dirty="0"/>
          </a:p>
        </p:txBody>
      </p:sp>
    </p:spTree>
    <p:extLst>
      <p:ext uri="{BB962C8B-B14F-4D97-AF65-F5344CB8AC3E}">
        <p14:creationId xmlns:p14="http://schemas.microsoft.com/office/powerpoint/2010/main" val="1161855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Incident Trends</a:t>
            </a:r>
            <a:endParaRPr lang="en-US" dirty="0"/>
          </a:p>
        </p:txBody>
      </p:sp>
      <p:sp>
        <p:nvSpPr>
          <p:cNvPr id="3" name="Content Placeholder 2"/>
          <p:cNvSpPr>
            <a:spLocks noGrp="1"/>
          </p:cNvSpPr>
          <p:nvPr>
            <p:ph idx="1"/>
          </p:nvPr>
        </p:nvSpPr>
        <p:spPr>
          <a:xfrm>
            <a:off x="609600" y="2286000"/>
            <a:ext cx="6553200" cy="2743200"/>
          </a:xfrm>
        </p:spPr>
        <p:txBody>
          <a:bodyPr/>
          <a:lstStyle/>
          <a:p>
            <a:r>
              <a:rPr lang="en-US" sz="2400" dirty="0" smtClean="0"/>
              <a:t>What do incident trends tell us about pipeline safety threats?</a:t>
            </a:r>
          </a:p>
          <a:p>
            <a:pPr lvl="1"/>
            <a:r>
              <a:rPr lang="en-US" sz="2400" dirty="0" smtClean="0"/>
              <a:t>Excavation Damage is the top threat for Distribution piping</a:t>
            </a:r>
          </a:p>
          <a:p>
            <a:pPr lvl="1"/>
            <a:r>
              <a:rPr lang="en-US" sz="2400" dirty="0" smtClean="0"/>
              <a:t>Time dependent threats (Material, weld or joint failure, corrosion) are the top threats for Transmission lines</a:t>
            </a:r>
          </a:p>
          <a:p>
            <a:pPr lvl="1"/>
            <a:r>
              <a:rPr lang="en-US" sz="2400" dirty="0" smtClean="0"/>
              <a:t>Damage Prevention programs appear to </a:t>
            </a:r>
            <a:r>
              <a:rPr lang="en-US" sz="2400" dirty="0" smtClean="0"/>
              <a:t>have some effect reducing damages</a:t>
            </a:r>
            <a:endParaRPr lang="en-US" sz="2400" dirty="0" smtClean="0"/>
          </a:p>
        </p:txBody>
      </p:sp>
    </p:spTree>
    <p:extLst>
      <p:ext uri="{BB962C8B-B14F-4D97-AF65-F5344CB8AC3E}">
        <p14:creationId xmlns:p14="http://schemas.microsoft.com/office/powerpoint/2010/main" val="427701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192" y="838200"/>
            <a:ext cx="9127808" cy="5486400"/>
          </a:xfrm>
          <a:prstGeom prst="rect">
            <a:avLst/>
          </a:prstGeom>
        </p:spPr>
      </p:pic>
    </p:spTree>
    <p:extLst>
      <p:ext uri="{BB962C8B-B14F-4D97-AF65-F5344CB8AC3E}">
        <p14:creationId xmlns:p14="http://schemas.microsoft.com/office/powerpoint/2010/main" val="14712188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6192" y="685800"/>
            <a:ext cx="9127808" cy="5486400"/>
          </a:xfrm>
          <a:prstGeom prst="rect">
            <a:avLst/>
          </a:prstGeom>
        </p:spPr>
      </p:pic>
    </p:spTree>
    <p:extLst>
      <p:ext uri="{BB962C8B-B14F-4D97-AF65-F5344CB8AC3E}">
        <p14:creationId xmlns:p14="http://schemas.microsoft.com/office/powerpoint/2010/main" val="24419975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762000"/>
            <a:ext cx="9127838" cy="5486400"/>
          </a:xfrm>
          <a:prstGeom prst="rect">
            <a:avLst/>
          </a:prstGeom>
        </p:spPr>
      </p:pic>
    </p:spTree>
    <p:extLst>
      <p:ext uri="{BB962C8B-B14F-4D97-AF65-F5344CB8AC3E}">
        <p14:creationId xmlns:p14="http://schemas.microsoft.com/office/powerpoint/2010/main" val="11716070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838200"/>
            <a:ext cx="9177866" cy="5162549"/>
          </a:xfrm>
          <a:prstGeom prst="rect">
            <a:avLst/>
          </a:prstGeom>
        </p:spPr>
      </p:pic>
    </p:spTree>
    <p:extLst>
      <p:ext uri="{BB962C8B-B14F-4D97-AF65-F5344CB8AC3E}">
        <p14:creationId xmlns:p14="http://schemas.microsoft.com/office/powerpoint/2010/main" val="3044640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Federal Rulemaking Process</a:t>
            </a:r>
            <a:endParaRPr lang="en-US" sz="4000" dirty="0"/>
          </a:p>
        </p:txBody>
      </p:sp>
      <p:sp>
        <p:nvSpPr>
          <p:cNvPr id="3" name="Content Placeholder 2"/>
          <p:cNvSpPr>
            <a:spLocks noGrp="1"/>
          </p:cNvSpPr>
          <p:nvPr>
            <p:ph idx="1"/>
          </p:nvPr>
        </p:nvSpPr>
        <p:spPr>
          <a:xfrm>
            <a:off x="609600" y="2514600"/>
            <a:ext cx="7467600" cy="2743200"/>
          </a:xfrm>
        </p:spPr>
        <p:txBody>
          <a:bodyPr/>
          <a:lstStyle/>
          <a:p>
            <a:r>
              <a:rPr lang="en-US" sz="2400" dirty="0" smtClean="0"/>
              <a:t>Legislation – Congress passes a law that prescribes general goals for the agency.</a:t>
            </a:r>
          </a:p>
          <a:p>
            <a:r>
              <a:rPr lang="en-US" sz="2400" dirty="0" smtClean="0"/>
              <a:t>Advance Notice of Proposed Rulemaking (ANPR) – agency publishes initial analysis of legislative intent and asks for public comment (optional).</a:t>
            </a:r>
          </a:p>
          <a:p>
            <a:r>
              <a:rPr lang="en-US" sz="2400" dirty="0" smtClean="0"/>
              <a:t>Notice of Proposed Rulemaking (NPRM) – agency publishes proposed rule language after review by Federal Office of Management &amp; Budget (OMB), with a public comment period.</a:t>
            </a:r>
          </a:p>
          <a:p>
            <a:r>
              <a:rPr lang="en-US" sz="2400" dirty="0" smtClean="0"/>
              <a:t>Final Rule – published with response to issues raised by public comment, subject to judicial review</a:t>
            </a:r>
          </a:p>
          <a:p>
            <a:endParaRPr lang="en-US" sz="2400" dirty="0" smtClean="0"/>
          </a:p>
          <a:p>
            <a:endParaRPr lang="en-US" sz="2400" dirty="0"/>
          </a:p>
        </p:txBody>
      </p:sp>
    </p:spTree>
    <p:extLst>
      <p:ext uri="{BB962C8B-B14F-4D97-AF65-F5344CB8AC3E}">
        <p14:creationId xmlns:p14="http://schemas.microsoft.com/office/powerpoint/2010/main" val="4260041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838200"/>
            <a:ext cx="9144000" cy="5143500"/>
          </a:xfrm>
          <a:prstGeom prst="rect">
            <a:avLst/>
          </a:prstGeom>
        </p:spPr>
      </p:pic>
    </p:spTree>
    <p:extLst>
      <p:ext uri="{BB962C8B-B14F-4D97-AF65-F5344CB8AC3E}">
        <p14:creationId xmlns:p14="http://schemas.microsoft.com/office/powerpoint/2010/main" val="19280928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Annual Report – Excavation Damages</a:t>
            </a:r>
          </a:p>
        </p:txBody>
      </p:sp>
      <p:pic>
        <p:nvPicPr>
          <p:cNvPr id="2" name="Picture 1"/>
          <p:cNvPicPr>
            <a:picLocks noChangeAspect="1"/>
          </p:cNvPicPr>
          <p:nvPr/>
        </p:nvPicPr>
        <p:blipFill>
          <a:blip r:embed="rId2"/>
          <a:stretch>
            <a:fillRect/>
          </a:stretch>
        </p:blipFill>
        <p:spPr>
          <a:xfrm>
            <a:off x="381000" y="2514600"/>
            <a:ext cx="7437100" cy="4297680"/>
          </a:xfrm>
          <a:prstGeom prst="rect">
            <a:avLst/>
          </a:prstGeom>
        </p:spPr>
      </p:pic>
    </p:spTree>
    <p:extLst>
      <p:ext uri="{BB962C8B-B14F-4D97-AF65-F5344CB8AC3E}">
        <p14:creationId xmlns:p14="http://schemas.microsoft.com/office/powerpoint/2010/main" val="40773836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 </a:t>
            </a:r>
            <a:endParaRPr lang="en-US" dirty="0"/>
          </a:p>
        </p:txBody>
      </p:sp>
      <p:pic>
        <p:nvPicPr>
          <p:cNvPr id="2" name="Picture 1"/>
          <p:cNvPicPr>
            <a:picLocks noChangeAspect="1"/>
          </p:cNvPicPr>
          <p:nvPr/>
        </p:nvPicPr>
        <p:blipFill>
          <a:blip r:embed="rId2"/>
          <a:stretch>
            <a:fillRect/>
          </a:stretch>
        </p:blipFill>
        <p:spPr>
          <a:xfrm>
            <a:off x="0" y="914400"/>
            <a:ext cx="9144000" cy="5497039"/>
          </a:xfrm>
          <a:prstGeom prst="rect">
            <a:avLst/>
          </a:prstGeom>
        </p:spPr>
      </p:pic>
    </p:spTree>
    <p:extLst>
      <p:ext uri="{BB962C8B-B14F-4D97-AF65-F5344CB8AC3E}">
        <p14:creationId xmlns:p14="http://schemas.microsoft.com/office/powerpoint/2010/main" val="37277733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Mechanical Coupling Failure Reports</a:t>
            </a:r>
            <a:endParaRPr lang="en-US" dirty="0"/>
          </a:p>
        </p:txBody>
      </p:sp>
      <p:sp>
        <p:nvSpPr>
          <p:cNvPr id="3" name="Content Placeholder 2"/>
          <p:cNvSpPr>
            <a:spLocks noGrp="1"/>
          </p:cNvSpPr>
          <p:nvPr>
            <p:ph idx="1"/>
          </p:nvPr>
        </p:nvSpPr>
        <p:spPr/>
        <p:txBody>
          <a:bodyPr/>
          <a:lstStyle/>
          <a:p>
            <a:r>
              <a:rPr lang="en-US" sz="2800" dirty="0" smtClean="0"/>
              <a:t>Leading leak cause is Equipment Failure (more than all others combined)</a:t>
            </a:r>
          </a:p>
          <a:p>
            <a:r>
              <a:rPr lang="en-US" sz="2800" dirty="0" smtClean="0"/>
              <a:t>Service-to-service the most common leak location</a:t>
            </a:r>
          </a:p>
          <a:p>
            <a:r>
              <a:rPr lang="en-US" sz="2800" dirty="0" smtClean="0"/>
              <a:t>Numbers of 7100 reports can vary wildly from operator to operator</a:t>
            </a:r>
          </a:p>
        </p:txBody>
      </p:sp>
    </p:spTree>
    <p:extLst>
      <p:ext uri="{BB962C8B-B14F-4D97-AF65-F5344CB8AC3E}">
        <p14:creationId xmlns:p14="http://schemas.microsoft.com/office/powerpoint/2010/main" val="34835178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Mechanical Coupling Failure Reports</a:t>
            </a:r>
            <a:endParaRPr lang="en-US" dirty="0"/>
          </a:p>
        </p:txBody>
      </p:sp>
      <p:sp>
        <p:nvSpPr>
          <p:cNvPr id="3" name="Content Placeholder 2"/>
          <p:cNvSpPr>
            <a:spLocks noGrp="1"/>
          </p:cNvSpPr>
          <p:nvPr>
            <p:ph idx="1"/>
          </p:nvPr>
        </p:nvSpPr>
        <p:spPr/>
        <p:txBody>
          <a:bodyPr/>
          <a:lstStyle/>
          <a:p>
            <a:r>
              <a:rPr lang="en-US" sz="2400" dirty="0" smtClean="0"/>
              <a:t>“Operators </a:t>
            </a:r>
            <a:r>
              <a:rPr lang="en-US" sz="2400" dirty="0"/>
              <a:t>must report failures which result in a hazardous leak during the calendar year that are associated with mechanical fittings</a:t>
            </a:r>
            <a:r>
              <a:rPr lang="en-US" sz="2400" dirty="0" smtClean="0"/>
              <a:t>.”</a:t>
            </a:r>
          </a:p>
          <a:p>
            <a:r>
              <a:rPr lang="en-US" sz="2400" dirty="0" smtClean="0"/>
              <a:t>“The </a:t>
            </a:r>
            <a:r>
              <a:rPr lang="en-US" sz="2400" dirty="0"/>
              <a:t>reporting requirements apply to failures in the bodies of mechanical fittings, failures in the joints between the fitting and the pipe, indications of leakage from the seals associated with the fitting, and partial or complete separation of the pipe away from the fitting</a:t>
            </a:r>
            <a:r>
              <a:rPr lang="en-US" sz="2400" dirty="0" smtClean="0"/>
              <a:t>.”</a:t>
            </a:r>
          </a:p>
        </p:txBody>
      </p:sp>
    </p:spTree>
    <p:extLst>
      <p:ext uri="{BB962C8B-B14F-4D97-AF65-F5344CB8AC3E}">
        <p14:creationId xmlns:p14="http://schemas.microsoft.com/office/powerpoint/2010/main" val="42785602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784838"/>
            <a:ext cx="9144000" cy="3288323"/>
          </a:xfrm>
          <a:prstGeom prst="rect">
            <a:avLst/>
          </a:prstGeom>
        </p:spPr>
      </p:pic>
      <p:sp>
        <p:nvSpPr>
          <p:cNvPr id="5" name="Title 4"/>
          <p:cNvSpPr>
            <a:spLocks noGrp="1"/>
          </p:cNvSpPr>
          <p:nvPr>
            <p:ph type="title"/>
          </p:nvPr>
        </p:nvSpPr>
        <p:spPr>
          <a:xfrm>
            <a:off x="1371600" y="381000"/>
            <a:ext cx="6553200" cy="1143000"/>
          </a:xfrm>
        </p:spPr>
        <p:txBody>
          <a:bodyPr/>
          <a:lstStyle/>
          <a:p>
            <a:r>
              <a:rPr lang="en-US" dirty="0" smtClean="0"/>
              <a:t>Mechanical Fitting Data –leak location</a:t>
            </a:r>
            <a:endParaRPr lang="en-US" dirty="0"/>
          </a:p>
        </p:txBody>
      </p:sp>
    </p:spTree>
    <p:extLst>
      <p:ext uri="{BB962C8B-B14F-4D97-AF65-F5344CB8AC3E}">
        <p14:creationId xmlns:p14="http://schemas.microsoft.com/office/powerpoint/2010/main" val="12899022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799289"/>
            <a:ext cx="9144000" cy="3259422"/>
          </a:xfrm>
          <a:prstGeom prst="rect">
            <a:avLst/>
          </a:prstGeom>
        </p:spPr>
      </p:pic>
      <p:sp>
        <p:nvSpPr>
          <p:cNvPr id="3" name="Title 2"/>
          <p:cNvSpPr>
            <a:spLocks noGrp="1"/>
          </p:cNvSpPr>
          <p:nvPr>
            <p:ph type="title"/>
          </p:nvPr>
        </p:nvSpPr>
        <p:spPr>
          <a:xfrm>
            <a:off x="1295400" y="381000"/>
            <a:ext cx="6553200" cy="1143000"/>
          </a:xfrm>
        </p:spPr>
        <p:txBody>
          <a:bodyPr/>
          <a:lstStyle/>
          <a:p>
            <a:r>
              <a:rPr lang="en-US" dirty="0" smtClean="0"/>
              <a:t>Mechanical Fitting Data – fitting material</a:t>
            </a:r>
            <a:endParaRPr lang="en-US" dirty="0"/>
          </a:p>
        </p:txBody>
      </p:sp>
    </p:spTree>
    <p:extLst>
      <p:ext uri="{BB962C8B-B14F-4D97-AF65-F5344CB8AC3E}">
        <p14:creationId xmlns:p14="http://schemas.microsoft.com/office/powerpoint/2010/main" val="27238582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1295400" y="381000"/>
            <a:ext cx="6553200" cy="1143000"/>
          </a:xfrm>
        </p:spPr>
        <p:txBody>
          <a:bodyPr/>
          <a:lstStyle/>
          <a:p>
            <a:r>
              <a:rPr lang="en-US" dirty="0" smtClean="0"/>
              <a:t>Mechanical Fitting Data – type of fitting</a:t>
            </a:r>
            <a:endParaRPr lang="en-US" dirty="0"/>
          </a:p>
        </p:txBody>
      </p:sp>
      <p:pic>
        <p:nvPicPr>
          <p:cNvPr id="4" name="Picture 3"/>
          <p:cNvPicPr>
            <a:picLocks noChangeAspect="1"/>
          </p:cNvPicPr>
          <p:nvPr/>
        </p:nvPicPr>
        <p:blipFill>
          <a:blip r:embed="rId2"/>
          <a:stretch>
            <a:fillRect/>
          </a:stretch>
        </p:blipFill>
        <p:spPr>
          <a:xfrm>
            <a:off x="0" y="1737946"/>
            <a:ext cx="9144000" cy="3382108"/>
          </a:xfrm>
          <a:prstGeom prst="rect">
            <a:avLst/>
          </a:prstGeom>
        </p:spPr>
      </p:pic>
    </p:spTree>
    <p:extLst>
      <p:ext uri="{BB962C8B-B14F-4D97-AF65-F5344CB8AC3E}">
        <p14:creationId xmlns:p14="http://schemas.microsoft.com/office/powerpoint/2010/main" val="38479016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1295400" y="381000"/>
            <a:ext cx="6553200" cy="1143000"/>
          </a:xfrm>
        </p:spPr>
        <p:txBody>
          <a:bodyPr/>
          <a:lstStyle/>
          <a:p>
            <a:r>
              <a:rPr lang="en-US" dirty="0" smtClean="0"/>
              <a:t>Mechanical Fitting Data – fitting construction</a:t>
            </a:r>
            <a:endParaRPr lang="en-US" dirty="0"/>
          </a:p>
        </p:txBody>
      </p:sp>
      <p:pic>
        <p:nvPicPr>
          <p:cNvPr id="2" name="Picture 1"/>
          <p:cNvPicPr>
            <a:picLocks noChangeAspect="1"/>
          </p:cNvPicPr>
          <p:nvPr/>
        </p:nvPicPr>
        <p:blipFill>
          <a:blip r:embed="rId2"/>
          <a:stretch>
            <a:fillRect/>
          </a:stretch>
        </p:blipFill>
        <p:spPr>
          <a:xfrm>
            <a:off x="0" y="1778977"/>
            <a:ext cx="9144000" cy="3300046"/>
          </a:xfrm>
          <a:prstGeom prst="rect">
            <a:avLst/>
          </a:prstGeom>
        </p:spPr>
      </p:pic>
    </p:spTree>
    <p:extLst>
      <p:ext uri="{BB962C8B-B14F-4D97-AF65-F5344CB8AC3E}">
        <p14:creationId xmlns:p14="http://schemas.microsoft.com/office/powerpoint/2010/main" val="41234005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DIMP – Leak Management</a:t>
            </a:r>
            <a:endParaRPr lang="en-US" dirty="0"/>
          </a:p>
        </p:txBody>
      </p:sp>
      <p:sp>
        <p:nvSpPr>
          <p:cNvPr id="5" name="Text Placeholder 4"/>
          <p:cNvSpPr>
            <a:spLocks noGrp="1"/>
          </p:cNvSpPr>
          <p:nvPr>
            <p:ph type="body" idx="1"/>
          </p:nvPr>
        </p:nvSpPr>
        <p:spPr/>
        <p:txBody>
          <a:bodyPr/>
          <a:lstStyle/>
          <a:p>
            <a:pPr algn="ctr"/>
            <a:r>
              <a:rPr lang="en-US" dirty="0" smtClean="0"/>
              <a:t>Leaks - 2015</a:t>
            </a:r>
            <a:endParaRPr lang="en-US" dirty="0"/>
          </a:p>
        </p:txBody>
      </p:sp>
      <p:sp>
        <p:nvSpPr>
          <p:cNvPr id="6" name="Content Placeholder 5"/>
          <p:cNvSpPr>
            <a:spLocks noGrp="1"/>
          </p:cNvSpPr>
          <p:nvPr>
            <p:ph sz="half" idx="2"/>
          </p:nvPr>
        </p:nvSpPr>
        <p:spPr/>
        <p:txBody>
          <a:bodyPr/>
          <a:lstStyle/>
          <a:p>
            <a:endParaRPr lang="en-US" dirty="0" smtClean="0"/>
          </a:p>
          <a:p>
            <a:r>
              <a:rPr lang="en-US" dirty="0" smtClean="0"/>
              <a:t>System leaks: 105</a:t>
            </a:r>
          </a:p>
          <a:p>
            <a:endParaRPr lang="en-US" dirty="0"/>
          </a:p>
          <a:p>
            <a:endParaRPr lang="en-US" dirty="0" smtClean="0"/>
          </a:p>
          <a:p>
            <a:r>
              <a:rPr lang="en-US" dirty="0" smtClean="0"/>
              <a:t>Are trends in this system going in the right direction?</a:t>
            </a:r>
            <a:endParaRPr lang="en-US" dirty="0"/>
          </a:p>
        </p:txBody>
      </p:sp>
      <p:sp>
        <p:nvSpPr>
          <p:cNvPr id="7" name="Text Placeholder 6"/>
          <p:cNvSpPr>
            <a:spLocks noGrp="1"/>
          </p:cNvSpPr>
          <p:nvPr>
            <p:ph type="body" sz="quarter" idx="3"/>
          </p:nvPr>
        </p:nvSpPr>
        <p:spPr/>
        <p:txBody>
          <a:bodyPr/>
          <a:lstStyle/>
          <a:p>
            <a:pPr algn="ctr"/>
            <a:r>
              <a:rPr lang="en-US" dirty="0" smtClean="0"/>
              <a:t>Leaks - 2017</a:t>
            </a:r>
            <a:endParaRPr lang="en-US" dirty="0"/>
          </a:p>
        </p:txBody>
      </p:sp>
      <p:sp>
        <p:nvSpPr>
          <p:cNvPr id="8" name="Content Placeholder 7"/>
          <p:cNvSpPr>
            <a:spLocks noGrp="1"/>
          </p:cNvSpPr>
          <p:nvPr>
            <p:ph sz="quarter" idx="4"/>
          </p:nvPr>
        </p:nvSpPr>
        <p:spPr/>
        <p:txBody>
          <a:bodyPr/>
          <a:lstStyle/>
          <a:p>
            <a:endParaRPr lang="en-US" dirty="0" smtClean="0"/>
          </a:p>
          <a:p>
            <a:r>
              <a:rPr lang="en-US" dirty="0" smtClean="0"/>
              <a:t>System leaks: 90</a:t>
            </a:r>
          </a:p>
          <a:p>
            <a:endParaRPr lang="en-US" dirty="0"/>
          </a:p>
          <a:p>
            <a:endParaRPr lang="en-US" dirty="0" smtClean="0"/>
          </a:p>
          <a:p>
            <a:r>
              <a:rPr lang="en-US" dirty="0">
                <a:hlinkClick r:id="rId2"/>
              </a:rPr>
              <a:t>https://</a:t>
            </a:r>
            <a:r>
              <a:rPr lang="en-US" dirty="0" smtClean="0">
                <a:hlinkClick r:id="rId2"/>
              </a:rPr>
              <a:t>www.youtube.com/watch?v=VRrMu7B1L2I</a:t>
            </a:r>
            <a:endParaRPr lang="en-US" dirty="0" smtClean="0"/>
          </a:p>
          <a:p>
            <a:endParaRPr lang="en-US" dirty="0"/>
          </a:p>
        </p:txBody>
      </p:sp>
    </p:spTree>
    <p:extLst>
      <p:ext uri="{BB962C8B-B14F-4D97-AF65-F5344CB8AC3E}">
        <p14:creationId xmlns:p14="http://schemas.microsoft.com/office/powerpoint/2010/main" val="4185836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Federal Rulemaking Process</a:t>
            </a:r>
            <a:endParaRPr lang="en-US" sz="4000" dirty="0"/>
          </a:p>
        </p:txBody>
      </p:sp>
      <p:sp>
        <p:nvSpPr>
          <p:cNvPr id="3" name="Content Placeholder 2"/>
          <p:cNvSpPr>
            <a:spLocks noGrp="1"/>
          </p:cNvSpPr>
          <p:nvPr>
            <p:ph idx="1"/>
          </p:nvPr>
        </p:nvSpPr>
        <p:spPr>
          <a:xfrm>
            <a:off x="609600" y="2514600"/>
            <a:ext cx="7467600" cy="2743200"/>
          </a:xfrm>
        </p:spPr>
        <p:txBody>
          <a:bodyPr/>
          <a:lstStyle/>
          <a:p>
            <a:r>
              <a:rPr lang="en-US" sz="2400" dirty="0" smtClean="0"/>
              <a:t>2017 – executive order stating that for every new regulation created, two have to be withdrawn.</a:t>
            </a:r>
          </a:p>
          <a:p>
            <a:r>
              <a:rPr lang="en-US" sz="2400" dirty="0"/>
              <a:t>“Total incremental cost of all new regulations, including repealed regulations, to be finalized this year shall be no greater than zero</a:t>
            </a:r>
            <a:r>
              <a:rPr lang="en-US" sz="2400" dirty="0" smtClean="0"/>
              <a:t>”.</a:t>
            </a:r>
          </a:p>
          <a:p>
            <a:r>
              <a:rPr lang="en-US" sz="2400" dirty="0" smtClean="0"/>
              <a:t>This restriction applies across the entire DOT, cuts could be made to PHMSA regulations to justify new regulation elsewhere or vice versa.</a:t>
            </a:r>
          </a:p>
          <a:p>
            <a:pPr marL="0" indent="0">
              <a:buNone/>
            </a:pPr>
            <a:endParaRPr lang="en-US" sz="2400" dirty="0"/>
          </a:p>
        </p:txBody>
      </p:sp>
    </p:spTree>
    <p:extLst>
      <p:ext uri="{BB962C8B-B14F-4D97-AF65-F5344CB8AC3E}">
        <p14:creationId xmlns:p14="http://schemas.microsoft.com/office/powerpoint/2010/main" val="38327901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DIMP – Leak Management</a:t>
            </a:r>
            <a:endParaRPr lang="en-US" dirty="0"/>
          </a:p>
        </p:txBody>
      </p:sp>
      <p:sp>
        <p:nvSpPr>
          <p:cNvPr id="5" name="Text Placeholder 4"/>
          <p:cNvSpPr>
            <a:spLocks noGrp="1"/>
          </p:cNvSpPr>
          <p:nvPr>
            <p:ph type="body" idx="1"/>
          </p:nvPr>
        </p:nvSpPr>
        <p:spPr/>
        <p:txBody>
          <a:bodyPr/>
          <a:lstStyle/>
          <a:p>
            <a:pPr algn="ctr"/>
            <a:r>
              <a:rPr lang="en-US" dirty="0" smtClean="0"/>
              <a:t>Leaks - 2015</a:t>
            </a:r>
            <a:endParaRPr lang="en-US" dirty="0"/>
          </a:p>
        </p:txBody>
      </p:sp>
      <p:sp>
        <p:nvSpPr>
          <p:cNvPr id="6" name="Content Placeholder 5"/>
          <p:cNvSpPr>
            <a:spLocks noGrp="1"/>
          </p:cNvSpPr>
          <p:nvPr>
            <p:ph sz="half" idx="2"/>
          </p:nvPr>
        </p:nvSpPr>
        <p:spPr/>
        <p:txBody>
          <a:bodyPr/>
          <a:lstStyle/>
          <a:p>
            <a:pPr marL="0" indent="0">
              <a:buNone/>
            </a:pPr>
            <a:endParaRPr lang="en-US" dirty="0" smtClean="0"/>
          </a:p>
          <a:p>
            <a:pPr marL="0" indent="0">
              <a:buNone/>
            </a:pPr>
            <a:endParaRPr lang="en-US" dirty="0" smtClean="0"/>
          </a:p>
        </p:txBody>
      </p:sp>
      <p:sp>
        <p:nvSpPr>
          <p:cNvPr id="7" name="Text Placeholder 6"/>
          <p:cNvSpPr>
            <a:spLocks noGrp="1"/>
          </p:cNvSpPr>
          <p:nvPr>
            <p:ph type="body" sz="quarter" idx="3"/>
          </p:nvPr>
        </p:nvSpPr>
        <p:spPr/>
        <p:txBody>
          <a:bodyPr/>
          <a:lstStyle/>
          <a:p>
            <a:pPr algn="ctr"/>
            <a:r>
              <a:rPr lang="en-US" dirty="0" smtClean="0"/>
              <a:t>Leaks - 2017</a:t>
            </a:r>
            <a:endParaRPr lang="en-US" dirty="0"/>
          </a:p>
        </p:txBody>
      </p:sp>
      <p:graphicFrame>
        <p:nvGraphicFramePr>
          <p:cNvPr id="12" name="Content Placeholder 11"/>
          <p:cNvGraphicFramePr>
            <a:graphicFrameLocks noGrp="1"/>
          </p:cNvGraphicFramePr>
          <p:nvPr>
            <p:ph sz="quarter" idx="4"/>
            <p:extLst>
              <p:ext uri="{D42A27DB-BD31-4B8C-83A1-F6EECF244321}">
                <p14:modId xmlns:p14="http://schemas.microsoft.com/office/powerpoint/2010/main" val="2934632395"/>
              </p:ext>
            </p:extLst>
          </p:nvPr>
        </p:nvGraphicFramePr>
        <p:xfrm>
          <a:off x="5181600" y="2590799"/>
          <a:ext cx="3200400" cy="3096340"/>
        </p:xfrm>
        <a:graphic>
          <a:graphicData uri="http://schemas.openxmlformats.org/drawingml/2006/table">
            <a:tbl>
              <a:tblPr firstRow="1" firstCol="1" bandRow="1"/>
              <a:tblGrid>
                <a:gridCol w="1600200"/>
                <a:gridCol w="1600200"/>
              </a:tblGrid>
              <a:tr h="1465660">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Area 1</a:t>
                      </a:r>
                    </a:p>
                    <a:p>
                      <a:pPr marL="0" marR="0">
                        <a:lnSpc>
                          <a:spcPct val="107000"/>
                        </a:lnSpc>
                        <a:spcBef>
                          <a:spcPts val="0"/>
                        </a:spcBef>
                        <a:spcAft>
                          <a:spcPts val="0"/>
                        </a:spcAft>
                      </a:pP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25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Area 2</a:t>
                      </a:r>
                    </a:p>
                    <a:p>
                      <a:pPr marL="0" marR="0">
                        <a:lnSpc>
                          <a:spcPct val="107000"/>
                        </a:lnSpc>
                        <a:spcBef>
                          <a:spcPts val="0"/>
                        </a:spcBef>
                        <a:spcAft>
                          <a:spcPts val="0"/>
                        </a:spcAft>
                      </a:pP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15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65660">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Area 3</a:t>
                      </a:r>
                    </a:p>
                    <a:p>
                      <a:pPr marL="0" marR="0">
                        <a:lnSpc>
                          <a:spcPct val="107000"/>
                        </a:lnSpc>
                        <a:spcBef>
                          <a:spcPts val="0"/>
                        </a:spcBef>
                        <a:spcAft>
                          <a:spcPts val="0"/>
                        </a:spcAft>
                      </a:pP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10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 Area 51</a:t>
                      </a:r>
                    </a:p>
                    <a:p>
                      <a:pPr marL="0" marR="0">
                        <a:lnSpc>
                          <a:spcPct val="107000"/>
                        </a:lnSpc>
                        <a:spcBef>
                          <a:spcPts val="0"/>
                        </a:spcBef>
                        <a:spcAft>
                          <a:spcPts val="0"/>
                        </a:spcAft>
                      </a:pP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40</a:t>
                      </a:r>
                    </a:p>
                    <a:p>
                      <a:pPr marL="0" marR="0">
                        <a:lnSpc>
                          <a:spcPct val="107000"/>
                        </a:lnSpc>
                        <a:spcBef>
                          <a:spcPts val="0"/>
                        </a:spcBef>
                        <a:spcAft>
                          <a:spcPts val="0"/>
                        </a:spcAft>
                      </a:pP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349298659"/>
              </p:ext>
            </p:extLst>
          </p:nvPr>
        </p:nvGraphicFramePr>
        <p:xfrm>
          <a:off x="1068388" y="2590800"/>
          <a:ext cx="3429000" cy="3081861"/>
        </p:xfrm>
        <a:graphic>
          <a:graphicData uri="http://schemas.openxmlformats.org/drawingml/2006/table">
            <a:tbl>
              <a:tblPr firstRow="1" firstCol="1" bandRow="1"/>
              <a:tblGrid>
                <a:gridCol w="1752600"/>
                <a:gridCol w="1676400"/>
              </a:tblGrid>
              <a:tr h="1405461">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Area 1</a:t>
                      </a:r>
                    </a:p>
                    <a:p>
                      <a:pPr marL="0" marR="0">
                        <a:lnSpc>
                          <a:spcPct val="107000"/>
                        </a:lnSpc>
                        <a:spcBef>
                          <a:spcPts val="0"/>
                        </a:spcBef>
                        <a:spcAft>
                          <a:spcPts val="0"/>
                        </a:spcAft>
                      </a:pP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25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Area 2</a:t>
                      </a:r>
                    </a:p>
                    <a:p>
                      <a:pPr marL="0" marR="0">
                        <a:lnSpc>
                          <a:spcPct val="107000"/>
                        </a:lnSpc>
                        <a:spcBef>
                          <a:spcPts val="0"/>
                        </a:spcBef>
                        <a:spcAft>
                          <a:spcPts val="0"/>
                        </a:spcAft>
                      </a:pP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25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6400">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Area 3</a:t>
                      </a:r>
                    </a:p>
                    <a:p>
                      <a:pPr marL="0" marR="0">
                        <a:lnSpc>
                          <a:spcPct val="107000"/>
                        </a:lnSpc>
                        <a:spcBef>
                          <a:spcPts val="0"/>
                        </a:spcBef>
                        <a:spcAft>
                          <a:spcPts val="0"/>
                        </a:spcAft>
                      </a:pP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35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Area 51</a:t>
                      </a:r>
                    </a:p>
                    <a:p>
                      <a:pPr marL="0" marR="0">
                        <a:lnSpc>
                          <a:spcPct val="107000"/>
                        </a:lnSpc>
                        <a:spcBef>
                          <a:spcPts val="0"/>
                        </a:spcBef>
                        <a:spcAft>
                          <a:spcPts val="0"/>
                        </a:spcAft>
                      </a:pP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20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2711935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Safety Management Systems (API RP 1173)</a:t>
            </a:r>
            <a:endParaRPr lang="en-US" dirty="0" smtClean="0"/>
          </a:p>
        </p:txBody>
      </p:sp>
      <p:sp>
        <p:nvSpPr>
          <p:cNvPr id="5" name="Content Placeholder 4"/>
          <p:cNvSpPr>
            <a:spLocks noGrp="1"/>
          </p:cNvSpPr>
          <p:nvPr>
            <p:ph idx="1"/>
          </p:nvPr>
        </p:nvSpPr>
        <p:spPr/>
        <p:txBody>
          <a:bodyPr/>
          <a:lstStyle/>
          <a:p>
            <a:r>
              <a:rPr lang="en-US" sz="2400" dirty="0" smtClean="0"/>
              <a:t>Based </a:t>
            </a:r>
            <a:r>
              <a:rPr lang="en-US" sz="2400" dirty="0"/>
              <a:t>on approaches from other high hazard industries - nuclear, airline, etc.</a:t>
            </a:r>
          </a:p>
          <a:p>
            <a:r>
              <a:rPr lang="en-US" sz="2400" dirty="0"/>
              <a:t>“Plan-Do-Check-Act: continuous improvement model</a:t>
            </a:r>
          </a:p>
          <a:p>
            <a:r>
              <a:rPr lang="en-US" sz="2400" dirty="0"/>
              <a:t>Promotes a “Safety Oriented Culture” – where communication, risk reduction and continuous improvement is part of day to day activities</a:t>
            </a:r>
          </a:p>
          <a:p>
            <a:endParaRPr lang="en-US" dirty="0"/>
          </a:p>
        </p:txBody>
      </p:sp>
    </p:spTree>
    <p:extLst>
      <p:ext uri="{BB962C8B-B14F-4D97-AF65-F5344CB8AC3E}">
        <p14:creationId xmlns:p14="http://schemas.microsoft.com/office/powerpoint/2010/main" val="41617931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90600" y="0"/>
            <a:ext cx="7236579" cy="7181710"/>
          </a:xfrm>
          <a:prstGeom prst="rect">
            <a:avLst/>
          </a:prstGeom>
        </p:spPr>
      </p:pic>
    </p:spTree>
    <p:extLst>
      <p:ext uri="{BB962C8B-B14F-4D97-AF65-F5344CB8AC3E}">
        <p14:creationId xmlns:p14="http://schemas.microsoft.com/office/powerpoint/2010/main" val="22462319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Example</a:t>
            </a:r>
            <a:endParaRPr lang="en-US" dirty="0"/>
          </a:p>
        </p:txBody>
      </p:sp>
      <p:sp>
        <p:nvSpPr>
          <p:cNvPr id="3" name="Content Placeholder 2"/>
          <p:cNvSpPr>
            <a:spLocks noGrp="1"/>
          </p:cNvSpPr>
          <p:nvPr>
            <p:ph idx="1"/>
          </p:nvPr>
        </p:nvSpPr>
        <p:spPr/>
        <p:txBody>
          <a:bodyPr>
            <a:noAutofit/>
          </a:bodyPr>
          <a:lstStyle/>
          <a:p>
            <a:r>
              <a:rPr lang="en-US" sz="2400" dirty="0"/>
              <a:t>An operator has experienced a number of excavation damages (dig-ins) in the recent past, including </a:t>
            </a:r>
            <a:r>
              <a:rPr lang="en-US" sz="2400" dirty="0" smtClean="0"/>
              <a:t>one resulting in an Incident.</a:t>
            </a:r>
            <a:endParaRPr lang="en-US" sz="2400" dirty="0"/>
          </a:p>
          <a:p>
            <a:r>
              <a:rPr lang="en-US" sz="2400" dirty="0"/>
              <a:t>Checking the data on their PHMSA 7100 report  shows a damage per thousand locate ticket rate almost twice the state average.</a:t>
            </a:r>
          </a:p>
          <a:p>
            <a:r>
              <a:rPr lang="en-US" sz="2400" dirty="0"/>
              <a:t>Need a plan to reduce excavation damage.</a:t>
            </a:r>
          </a:p>
        </p:txBody>
      </p:sp>
    </p:spTree>
    <p:extLst>
      <p:ext uri="{BB962C8B-B14F-4D97-AF65-F5344CB8AC3E}">
        <p14:creationId xmlns:p14="http://schemas.microsoft.com/office/powerpoint/2010/main" val="2635477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PLAN</a:t>
            </a:r>
            <a:br>
              <a:rPr lang="en-US" dirty="0" smtClean="0"/>
            </a:br>
            <a:r>
              <a:rPr lang="en-US" sz="2100" dirty="0" smtClean="0"/>
              <a:t>Risk Management</a:t>
            </a:r>
            <a:endParaRPr lang="en-US" dirty="0"/>
          </a:p>
        </p:txBody>
      </p:sp>
      <p:sp>
        <p:nvSpPr>
          <p:cNvPr id="3" name="Content Placeholder 2"/>
          <p:cNvSpPr>
            <a:spLocks noGrp="1"/>
          </p:cNvSpPr>
          <p:nvPr>
            <p:ph idx="1"/>
          </p:nvPr>
        </p:nvSpPr>
        <p:spPr>
          <a:xfrm>
            <a:off x="685800" y="2590800"/>
            <a:ext cx="6553200" cy="2743200"/>
          </a:xfrm>
        </p:spPr>
        <p:txBody>
          <a:bodyPr/>
          <a:lstStyle/>
          <a:p>
            <a:pPr lvl="1">
              <a:buFont typeface="Wingdings" panose="05000000000000000000" pitchFamily="2" charset="2"/>
              <a:buChar char="§"/>
            </a:pPr>
            <a:r>
              <a:rPr lang="en-US" sz="2000" dirty="0" smtClean="0"/>
              <a:t>What is the leading cause of dig-ins?  </a:t>
            </a:r>
          </a:p>
          <a:p>
            <a:pPr lvl="1">
              <a:buFont typeface="Wingdings" panose="05000000000000000000" pitchFamily="2" charset="2"/>
              <a:buChar char="§"/>
            </a:pPr>
            <a:r>
              <a:rPr lang="en-US" sz="2000" dirty="0" smtClean="0"/>
              <a:t>Review and update </a:t>
            </a:r>
            <a:r>
              <a:rPr lang="en-US" sz="2000" dirty="0"/>
              <a:t>locate request </a:t>
            </a:r>
            <a:r>
              <a:rPr lang="en-US" sz="2000" dirty="0" smtClean="0"/>
              <a:t>procedures</a:t>
            </a:r>
          </a:p>
          <a:p>
            <a:pPr lvl="1">
              <a:buFont typeface="Wingdings" panose="05000000000000000000" pitchFamily="2" charset="2"/>
              <a:buChar char="§"/>
            </a:pPr>
            <a:r>
              <a:rPr lang="en-US" sz="2000" dirty="0" smtClean="0"/>
              <a:t>Establish </a:t>
            </a:r>
            <a:r>
              <a:rPr lang="en-US" sz="2000" dirty="0"/>
              <a:t>damage investigation </a:t>
            </a:r>
            <a:r>
              <a:rPr lang="en-US" sz="2000" dirty="0" smtClean="0"/>
              <a:t>procedures</a:t>
            </a:r>
          </a:p>
          <a:p>
            <a:pPr lvl="1">
              <a:buFont typeface="Wingdings" panose="05000000000000000000" pitchFamily="2" charset="2"/>
              <a:buChar char="§"/>
            </a:pPr>
            <a:r>
              <a:rPr lang="en-US" sz="2000" dirty="0" smtClean="0"/>
              <a:t>Classify damages so the results can tell you something.  Example:</a:t>
            </a:r>
          </a:p>
          <a:p>
            <a:pPr lvl="2">
              <a:buFont typeface="Wingdings" panose="05000000000000000000" pitchFamily="2" charset="2"/>
              <a:buChar char="Ø"/>
            </a:pPr>
            <a:r>
              <a:rPr lang="en-US" sz="2000" dirty="0" smtClean="0"/>
              <a:t> Locating Practices not sufficient.  Sub-cause?</a:t>
            </a:r>
          </a:p>
          <a:p>
            <a:pPr lvl="3">
              <a:buFont typeface="Courier New" panose="02070309020205020404" pitchFamily="49" charset="0"/>
              <a:buChar char="o"/>
            </a:pPr>
            <a:r>
              <a:rPr lang="en-US" dirty="0" smtClean="0"/>
              <a:t>Incorrect facility records / maps</a:t>
            </a:r>
          </a:p>
          <a:p>
            <a:pPr lvl="3">
              <a:buFont typeface="Courier New" panose="02070309020205020404" pitchFamily="49" charset="0"/>
              <a:buChar char="o"/>
            </a:pPr>
            <a:r>
              <a:rPr lang="en-US" dirty="0" smtClean="0"/>
              <a:t>Facility marking or location not sufficient</a:t>
            </a:r>
          </a:p>
          <a:p>
            <a:pPr lvl="3">
              <a:buFont typeface="Courier New" panose="02070309020205020404" pitchFamily="49" charset="0"/>
              <a:buChar char="o"/>
            </a:pPr>
            <a:r>
              <a:rPr lang="en-US" dirty="0" smtClean="0"/>
              <a:t>Facility was not located or marked</a:t>
            </a:r>
          </a:p>
          <a:p>
            <a:pPr lvl="3">
              <a:buFont typeface="Courier New" panose="02070309020205020404" pitchFamily="49" charset="0"/>
              <a:buChar char="o"/>
            </a:pPr>
            <a:r>
              <a:rPr lang="en-US" dirty="0" smtClean="0"/>
              <a:t>Facility could not be found or located</a:t>
            </a:r>
          </a:p>
        </p:txBody>
      </p:sp>
    </p:spTree>
    <p:extLst>
      <p:ext uri="{BB962C8B-B14F-4D97-AF65-F5344CB8AC3E}">
        <p14:creationId xmlns:p14="http://schemas.microsoft.com/office/powerpoint/2010/main" val="20519499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DO</a:t>
            </a:r>
            <a:br>
              <a:rPr lang="en-US" dirty="0" smtClean="0"/>
            </a:br>
            <a:r>
              <a:rPr lang="en-US" sz="2100" dirty="0"/>
              <a:t>Put the plan into action</a:t>
            </a:r>
            <a:endParaRPr lang="en-US" dirty="0"/>
          </a:p>
        </p:txBody>
      </p:sp>
      <p:sp>
        <p:nvSpPr>
          <p:cNvPr id="3" name="Content Placeholder 2"/>
          <p:cNvSpPr>
            <a:spLocks noGrp="1"/>
          </p:cNvSpPr>
          <p:nvPr>
            <p:ph idx="1"/>
          </p:nvPr>
        </p:nvSpPr>
        <p:spPr>
          <a:xfrm>
            <a:off x="762000" y="2379133"/>
            <a:ext cx="6553200" cy="2743200"/>
          </a:xfrm>
        </p:spPr>
        <p:txBody>
          <a:bodyPr/>
          <a:lstStyle/>
          <a:p>
            <a:r>
              <a:rPr lang="en-US" sz="2400" dirty="0" smtClean="0"/>
              <a:t>Train people on your procedures</a:t>
            </a:r>
          </a:p>
          <a:p>
            <a:r>
              <a:rPr lang="en-US" sz="2400" dirty="0" smtClean="0"/>
              <a:t>“Operational Controls” – check to make sure the procedures are being followed</a:t>
            </a:r>
          </a:p>
          <a:p>
            <a:r>
              <a:rPr lang="en-US" sz="2400" dirty="0" smtClean="0"/>
              <a:t>Investigate failures (damages) for lessons learned</a:t>
            </a:r>
          </a:p>
          <a:p>
            <a:r>
              <a:rPr lang="en-US" sz="2400" dirty="0" smtClean="0"/>
              <a:t>Keep good records so somebody reviewing the records later can understand what happened.  Have a quality control process.</a:t>
            </a:r>
          </a:p>
          <a:p>
            <a:r>
              <a:rPr lang="en-US" sz="2400" dirty="0" smtClean="0"/>
              <a:t>“Stakeholder engagement” – Keep everyone (employees, contractors, excavators) involved.  Public awareness.</a:t>
            </a:r>
            <a:endParaRPr lang="en-US" sz="2400" dirty="0"/>
          </a:p>
        </p:txBody>
      </p:sp>
    </p:spTree>
    <p:extLst>
      <p:ext uri="{BB962C8B-B14F-4D97-AF65-F5344CB8AC3E}">
        <p14:creationId xmlns:p14="http://schemas.microsoft.com/office/powerpoint/2010/main" val="21243530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CHECK</a:t>
            </a:r>
            <a:br>
              <a:rPr lang="en-US" dirty="0" smtClean="0"/>
            </a:br>
            <a:r>
              <a:rPr lang="en-US" sz="2100" dirty="0"/>
              <a:t>Can we use what we learned to get better?</a:t>
            </a:r>
            <a:endParaRPr lang="en-US" dirty="0"/>
          </a:p>
        </p:txBody>
      </p:sp>
      <p:sp>
        <p:nvSpPr>
          <p:cNvPr id="3" name="Content Placeholder 2"/>
          <p:cNvSpPr>
            <a:spLocks noGrp="1"/>
          </p:cNvSpPr>
          <p:nvPr>
            <p:ph idx="1"/>
          </p:nvPr>
        </p:nvSpPr>
        <p:spPr>
          <a:xfrm>
            <a:off x="609600" y="2590800"/>
            <a:ext cx="6553200" cy="2743200"/>
          </a:xfrm>
        </p:spPr>
        <p:txBody>
          <a:bodyPr/>
          <a:lstStyle/>
          <a:p>
            <a:r>
              <a:rPr lang="en-US" sz="2000" dirty="0" smtClean="0"/>
              <a:t>Check to see if your plan is effective (damages per thousand locates)</a:t>
            </a:r>
          </a:p>
          <a:p>
            <a:r>
              <a:rPr lang="en-US" sz="2000" dirty="0" smtClean="0"/>
              <a:t>Review incident investigations and lessons learned.  Any patterns?</a:t>
            </a:r>
            <a:endParaRPr lang="en-US" sz="2000" dirty="0"/>
          </a:p>
          <a:p>
            <a:r>
              <a:rPr lang="en-US" sz="2000" dirty="0" smtClean="0"/>
              <a:t>Ex: for this operator, the most common cause of a dig-in is: Locating practices not sufficient -&gt; Facility marking or location not sufficient</a:t>
            </a:r>
          </a:p>
          <a:p>
            <a:pPr lvl="1"/>
            <a:r>
              <a:rPr lang="en-US" sz="2000" dirty="0" smtClean="0"/>
              <a:t>Further investigation shows the leading cause is that when a locate is done by contractors, no one is informing the excavator when a locate is un-</a:t>
            </a:r>
            <a:r>
              <a:rPr lang="en-US" sz="2000" dirty="0" err="1" smtClean="0"/>
              <a:t>toneable</a:t>
            </a:r>
            <a:r>
              <a:rPr lang="en-US" sz="2000" dirty="0" smtClean="0"/>
              <a:t>.</a:t>
            </a:r>
            <a:endParaRPr lang="en-US" sz="2000" dirty="0"/>
          </a:p>
        </p:txBody>
      </p:sp>
    </p:spTree>
    <p:extLst>
      <p:ext uri="{BB962C8B-B14F-4D97-AF65-F5344CB8AC3E}">
        <p14:creationId xmlns:p14="http://schemas.microsoft.com/office/powerpoint/2010/main" val="39855160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ACT</a:t>
            </a:r>
            <a:br>
              <a:rPr lang="en-US" dirty="0" smtClean="0"/>
            </a:br>
            <a:r>
              <a:rPr lang="en-US" sz="2100" dirty="0"/>
              <a:t>Determine how your plan can be improved, and fix it</a:t>
            </a:r>
            <a:endParaRPr lang="en-US" dirty="0"/>
          </a:p>
        </p:txBody>
      </p:sp>
      <p:sp>
        <p:nvSpPr>
          <p:cNvPr id="4" name="Content Placeholder 3"/>
          <p:cNvSpPr>
            <a:spLocks noGrp="1"/>
          </p:cNvSpPr>
          <p:nvPr>
            <p:ph idx="1"/>
          </p:nvPr>
        </p:nvSpPr>
        <p:spPr/>
        <p:txBody>
          <a:bodyPr/>
          <a:lstStyle/>
          <a:p>
            <a:endParaRPr lang="en-US" dirty="0"/>
          </a:p>
          <a:p>
            <a:endParaRPr lang="en-US" dirty="0"/>
          </a:p>
        </p:txBody>
      </p:sp>
      <p:sp>
        <p:nvSpPr>
          <p:cNvPr id="5" name="Content Placeholder 4"/>
          <p:cNvSpPr>
            <a:spLocks noGrp="1"/>
          </p:cNvSpPr>
          <p:nvPr>
            <p:ph sz="half" idx="4294967295"/>
          </p:nvPr>
        </p:nvSpPr>
        <p:spPr>
          <a:xfrm>
            <a:off x="1066800" y="2743200"/>
            <a:ext cx="6324600" cy="2971800"/>
          </a:xfrm>
        </p:spPr>
        <p:txBody>
          <a:bodyPr/>
          <a:lstStyle/>
          <a:p>
            <a:r>
              <a:rPr lang="en-US" sz="2400" dirty="0" smtClean="0"/>
              <a:t>Revise your procedures, contracts with third parties, evaluation and oversight, etc. to address the shortcomings identified in the “Check” phase.</a:t>
            </a:r>
          </a:p>
          <a:p>
            <a:r>
              <a:rPr lang="en-US" sz="2400" dirty="0" smtClean="0"/>
              <a:t>For the example: changes to contractor training program, revised contract language, periodic QC inspections of line locate jobs.</a:t>
            </a:r>
          </a:p>
          <a:p>
            <a:endParaRPr lang="en-US" dirty="0"/>
          </a:p>
          <a:p>
            <a:endParaRPr lang="en-US" dirty="0"/>
          </a:p>
        </p:txBody>
      </p:sp>
    </p:spTree>
    <p:extLst>
      <p:ext uri="{BB962C8B-B14F-4D97-AF65-F5344CB8AC3E}">
        <p14:creationId xmlns:p14="http://schemas.microsoft.com/office/powerpoint/2010/main" val="10841067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90600" y="0"/>
            <a:ext cx="7236579" cy="7181710"/>
          </a:xfrm>
          <a:prstGeom prst="rect">
            <a:avLst/>
          </a:prstGeom>
        </p:spPr>
      </p:pic>
    </p:spTree>
    <p:extLst>
      <p:ext uri="{BB962C8B-B14F-4D97-AF65-F5344CB8AC3E}">
        <p14:creationId xmlns:p14="http://schemas.microsoft.com/office/powerpoint/2010/main" val="1403786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“Safety Oriented Culture”?</a:t>
            </a:r>
            <a:endParaRPr lang="en-US" dirty="0"/>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www.youtube.com/watch?v=s0RrhkMk2zY</a:t>
            </a:r>
            <a:endParaRPr lang="en-US" dirty="0" smtClean="0"/>
          </a:p>
          <a:p>
            <a:endParaRPr lang="en-US" dirty="0"/>
          </a:p>
        </p:txBody>
      </p:sp>
    </p:spTree>
    <p:extLst>
      <p:ext uri="{BB962C8B-B14F-4D97-AF65-F5344CB8AC3E}">
        <p14:creationId xmlns:p14="http://schemas.microsoft.com/office/powerpoint/2010/main" val="688147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Recent Rule Amendments</a:t>
            </a:r>
            <a:endParaRPr lang="en-US" sz="4000" dirty="0"/>
          </a:p>
        </p:txBody>
      </p:sp>
      <p:sp>
        <p:nvSpPr>
          <p:cNvPr id="3" name="Content Placeholder 2"/>
          <p:cNvSpPr>
            <a:spLocks noGrp="1"/>
          </p:cNvSpPr>
          <p:nvPr>
            <p:ph idx="1"/>
          </p:nvPr>
        </p:nvSpPr>
        <p:spPr>
          <a:xfrm>
            <a:off x="609600" y="2514600"/>
            <a:ext cx="7467600" cy="2743200"/>
          </a:xfrm>
        </p:spPr>
        <p:txBody>
          <a:bodyPr/>
          <a:lstStyle/>
          <a:p>
            <a:r>
              <a:rPr lang="en-US" sz="2400" dirty="0" smtClean="0"/>
              <a:t>1/1/2016 – Excavation Damage Prevention (created 49 CFR 196 – Federal enforcement)</a:t>
            </a:r>
          </a:p>
          <a:p>
            <a:r>
              <a:rPr lang="en-US" sz="2400" dirty="0" smtClean="0"/>
              <a:t>1/18/17 – Underground Natural Gas Storage (interim final rule – current stay of enforcement)</a:t>
            </a:r>
          </a:p>
          <a:p>
            <a:r>
              <a:rPr lang="en-US" sz="2400" dirty="0" smtClean="0"/>
              <a:t>3/24/17 – Operator Qualification, Cost Recovery, Accident and Incident Notification, Misc.</a:t>
            </a:r>
          </a:p>
          <a:p>
            <a:r>
              <a:rPr lang="en-US" sz="2400" dirty="0" smtClean="0"/>
              <a:t>4/14/17 – Excess Flow Valves for Multi-person Dwellings (EFV’s for multi-person dwellings, curb valves or EFV’s for services over 1,000 SCFH, customer notification)</a:t>
            </a:r>
          </a:p>
          <a:p>
            <a:endParaRPr lang="en-US" sz="2400" dirty="0" smtClean="0"/>
          </a:p>
          <a:p>
            <a:endParaRPr lang="en-US" sz="2400" dirty="0" smtClean="0"/>
          </a:p>
          <a:p>
            <a:endParaRPr lang="en-US" sz="2400" dirty="0"/>
          </a:p>
        </p:txBody>
      </p:sp>
    </p:spTree>
    <p:extLst>
      <p:ext uri="{BB962C8B-B14F-4D97-AF65-F5344CB8AC3E}">
        <p14:creationId xmlns:p14="http://schemas.microsoft.com/office/powerpoint/2010/main" val="1535071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a:t>
            </a:r>
            <a:endParaRPr lang="en-US" dirty="0"/>
          </a:p>
        </p:txBody>
      </p:sp>
      <p:sp>
        <p:nvSpPr>
          <p:cNvPr id="3" name="Subtitle 2"/>
          <p:cNvSpPr>
            <a:spLocks noGrp="1"/>
          </p:cNvSpPr>
          <p:nvPr>
            <p:ph type="subTitle" idx="1"/>
          </p:nvPr>
        </p:nvSpPr>
        <p:spPr/>
        <p:txBody>
          <a:bodyPr/>
          <a:lstStyle/>
          <a:p>
            <a:r>
              <a:rPr lang="en-US" dirty="0" smtClean="0"/>
              <a:t>Pete Chace</a:t>
            </a:r>
          </a:p>
          <a:p>
            <a:r>
              <a:rPr lang="en-US" dirty="0" smtClean="0"/>
              <a:t>(614) 644-8983</a:t>
            </a:r>
          </a:p>
          <a:p>
            <a:r>
              <a:rPr lang="en-US" smtClean="0"/>
              <a:t>Peter.chace@puc.state.oh.us</a:t>
            </a:r>
            <a:endParaRPr lang="en-US"/>
          </a:p>
        </p:txBody>
      </p:sp>
    </p:spTree>
    <p:extLst>
      <p:ext uri="{BB962C8B-B14F-4D97-AF65-F5344CB8AC3E}">
        <p14:creationId xmlns:p14="http://schemas.microsoft.com/office/powerpoint/2010/main" val="11158112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stretch>
            <a:fillRect/>
          </a:stretch>
        </p:blipFill>
        <p:spPr>
          <a:xfrm>
            <a:off x="3647" y="457200"/>
            <a:ext cx="9140353" cy="5943600"/>
          </a:xfrm>
          <a:prstGeom prst="rect">
            <a:avLst/>
          </a:prstGeom>
        </p:spPr>
      </p:pic>
    </p:spTree>
    <p:extLst>
      <p:ext uri="{BB962C8B-B14F-4D97-AF65-F5344CB8AC3E}">
        <p14:creationId xmlns:p14="http://schemas.microsoft.com/office/powerpoint/2010/main" val="1017342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71600"/>
            <a:ext cx="6553200" cy="1143000"/>
          </a:xfrm>
        </p:spPr>
        <p:txBody>
          <a:bodyPr/>
          <a:lstStyle/>
          <a:p>
            <a:r>
              <a:rPr lang="en-US" sz="3600" dirty="0" smtClean="0"/>
              <a:t>Operator Qualification, Cost Recovery, Incident Notification</a:t>
            </a:r>
            <a:endParaRPr lang="en-US" sz="3600" dirty="0"/>
          </a:p>
        </p:txBody>
      </p:sp>
      <p:sp>
        <p:nvSpPr>
          <p:cNvPr id="3" name="Content Placeholder 2"/>
          <p:cNvSpPr>
            <a:spLocks noGrp="1"/>
          </p:cNvSpPr>
          <p:nvPr>
            <p:ph idx="1"/>
          </p:nvPr>
        </p:nvSpPr>
        <p:spPr>
          <a:xfrm>
            <a:off x="533400" y="2819400"/>
            <a:ext cx="7239000" cy="2743200"/>
          </a:xfrm>
        </p:spPr>
        <p:txBody>
          <a:bodyPr/>
          <a:lstStyle/>
          <a:p>
            <a:r>
              <a:rPr lang="en-US" sz="2400" dirty="0" smtClean="0"/>
              <a:t>Portion of the rule covering OQ was removed for a future rulemaking (the proposed “two part test”)</a:t>
            </a:r>
          </a:p>
          <a:p>
            <a:r>
              <a:rPr lang="en-US" sz="2400" dirty="0"/>
              <a:t>Incident reporting time of 1 hour after “confirmed </a:t>
            </a:r>
            <a:r>
              <a:rPr lang="en-US" sz="2400" dirty="0" smtClean="0"/>
              <a:t>discovery”.</a:t>
            </a:r>
          </a:p>
          <a:p>
            <a:r>
              <a:rPr lang="en-US" sz="2400" dirty="0" smtClean="0"/>
              <a:t>Within </a:t>
            </a:r>
            <a:r>
              <a:rPr lang="en-US" sz="2400" dirty="0"/>
              <a:t>48 hours of confirmed discovery, revise or confirm the initial telephonic </a:t>
            </a:r>
            <a:r>
              <a:rPr lang="en-US" sz="2400" dirty="0" smtClean="0"/>
              <a:t>notice.</a:t>
            </a:r>
          </a:p>
          <a:p>
            <a:r>
              <a:rPr lang="en-US" sz="2400" dirty="0" smtClean="0"/>
              <a:t>Telephonic notices do not need to be retracted.  Only 30 day reports do.</a:t>
            </a:r>
            <a:endParaRPr lang="en-US" sz="2400" dirty="0"/>
          </a:p>
          <a:p>
            <a:r>
              <a:rPr lang="en-US" sz="2400" dirty="0"/>
              <a:t>1-844-OHCALL1 (1-844-642-2551)</a:t>
            </a:r>
          </a:p>
          <a:p>
            <a:endParaRPr lang="en-US" sz="2800" dirty="0" smtClean="0"/>
          </a:p>
        </p:txBody>
      </p:sp>
    </p:spTree>
    <p:extLst>
      <p:ext uri="{BB962C8B-B14F-4D97-AF65-F5344CB8AC3E}">
        <p14:creationId xmlns:p14="http://schemas.microsoft.com/office/powerpoint/2010/main" val="3069263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71600"/>
            <a:ext cx="6553200" cy="1143000"/>
          </a:xfrm>
        </p:spPr>
        <p:txBody>
          <a:bodyPr/>
          <a:lstStyle/>
          <a:p>
            <a:r>
              <a:rPr lang="en-US" sz="3600" dirty="0" smtClean="0"/>
              <a:t>OQ, Cost Recovery, Incident Notification – Farm Taps</a:t>
            </a:r>
            <a:endParaRPr lang="en-US" sz="3600" dirty="0"/>
          </a:p>
        </p:txBody>
      </p:sp>
      <p:sp>
        <p:nvSpPr>
          <p:cNvPr id="3" name="Content Placeholder 2"/>
          <p:cNvSpPr>
            <a:spLocks noGrp="1"/>
          </p:cNvSpPr>
          <p:nvPr>
            <p:ph idx="1"/>
          </p:nvPr>
        </p:nvSpPr>
        <p:spPr>
          <a:xfrm>
            <a:off x="533400" y="2819400"/>
            <a:ext cx="7239000" cy="2743200"/>
          </a:xfrm>
        </p:spPr>
        <p:txBody>
          <a:bodyPr/>
          <a:lstStyle/>
          <a:p>
            <a:r>
              <a:rPr lang="en-US" sz="2400" dirty="0" smtClean="0"/>
              <a:t>Farm Tap = a service line supplied from a Transmission, Gathering, or Production line</a:t>
            </a:r>
          </a:p>
          <a:p>
            <a:r>
              <a:rPr lang="en-US" sz="2400" dirty="0" smtClean="0"/>
              <a:t>Rule excludes </a:t>
            </a:r>
            <a:r>
              <a:rPr lang="en-US" sz="2400" dirty="0"/>
              <a:t>farm taps from DIMP while requiring regulator inspection and testing at least once every 3 </a:t>
            </a:r>
            <a:r>
              <a:rPr lang="en-US" sz="2400" dirty="0" smtClean="0"/>
              <a:t>years</a:t>
            </a:r>
            <a:r>
              <a:rPr lang="en-US" sz="2400" dirty="0"/>
              <a:t> </a:t>
            </a:r>
            <a:r>
              <a:rPr lang="en-US" sz="2400" dirty="0" smtClean="0"/>
              <a:t>under 192.740.</a:t>
            </a:r>
          </a:p>
          <a:p>
            <a:r>
              <a:rPr lang="en-US" sz="2400" dirty="0" smtClean="0"/>
              <a:t>First inspection and testing cycle 3/23/20.</a:t>
            </a:r>
          </a:p>
          <a:p>
            <a:r>
              <a:rPr lang="en-US" sz="2400" dirty="0" smtClean="0"/>
              <a:t>New 192.740 requirements very similar to 192.739 requirements for district regulators.</a:t>
            </a:r>
          </a:p>
          <a:p>
            <a:r>
              <a:rPr lang="en-US" sz="2400" dirty="0" smtClean="0"/>
              <a:t>PHMSA developing FAQ’s, stay of enforcement?</a:t>
            </a:r>
          </a:p>
        </p:txBody>
      </p:sp>
    </p:spTree>
    <p:extLst>
      <p:ext uri="{BB962C8B-B14F-4D97-AF65-F5344CB8AC3E}">
        <p14:creationId xmlns:p14="http://schemas.microsoft.com/office/powerpoint/2010/main" val="3860308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71600"/>
            <a:ext cx="6553200" cy="1143000"/>
          </a:xfrm>
        </p:spPr>
        <p:txBody>
          <a:bodyPr/>
          <a:lstStyle/>
          <a:p>
            <a:r>
              <a:rPr lang="en-US" sz="3600" dirty="0" smtClean="0"/>
              <a:t>Notes on OQ</a:t>
            </a:r>
            <a:endParaRPr lang="en-US" sz="3600" dirty="0"/>
          </a:p>
        </p:txBody>
      </p:sp>
      <p:sp>
        <p:nvSpPr>
          <p:cNvPr id="3" name="Content Placeholder 2"/>
          <p:cNvSpPr>
            <a:spLocks noGrp="1"/>
          </p:cNvSpPr>
          <p:nvPr>
            <p:ph idx="1"/>
          </p:nvPr>
        </p:nvSpPr>
        <p:spPr>
          <a:xfrm>
            <a:off x="609600" y="2286000"/>
            <a:ext cx="6553200" cy="2743200"/>
          </a:xfrm>
        </p:spPr>
        <p:txBody>
          <a:bodyPr/>
          <a:lstStyle/>
          <a:p>
            <a:r>
              <a:rPr lang="en-US" sz="2400" dirty="0" smtClean="0"/>
              <a:t>How are your contractors qualified?  Do you have confidence in how they are evaluated?</a:t>
            </a:r>
          </a:p>
          <a:p>
            <a:r>
              <a:rPr lang="en-US" sz="2400" dirty="0" smtClean="0"/>
              <a:t>Span of control – non OQ workers can perform a covered task “if directed and observed by an individual who is qualified”.  How many workers are being observed at once?</a:t>
            </a:r>
          </a:p>
          <a:p>
            <a:r>
              <a:rPr lang="en-US" sz="2400" dirty="0" smtClean="0"/>
              <a:t>Management of change – significant changes communicated to individuals and to the state agency [192.805(f), (</a:t>
            </a:r>
            <a:r>
              <a:rPr lang="en-US" sz="2400" dirty="0" err="1" smtClean="0"/>
              <a:t>i</a:t>
            </a:r>
            <a:r>
              <a:rPr lang="en-US" sz="2400" dirty="0" smtClean="0"/>
              <a:t>)].  For GPS you can inform us during inspection</a:t>
            </a:r>
          </a:p>
        </p:txBody>
      </p:sp>
    </p:spTree>
    <p:extLst>
      <p:ext uri="{BB962C8B-B14F-4D97-AF65-F5344CB8AC3E}">
        <p14:creationId xmlns:p14="http://schemas.microsoft.com/office/powerpoint/2010/main" val="14514344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71600"/>
            <a:ext cx="6553200" cy="1143000"/>
          </a:xfrm>
        </p:spPr>
        <p:txBody>
          <a:bodyPr/>
          <a:lstStyle/>
          <a:p>
            <a:r>
              <a:rPr lang="en-US" sz="3600" dirty="0" smtClean="0"/>
              <a:t>What changes to OQ need to be communicated?</a:t>
            </a:r>
            <a:endParaRPr lang="en-US" sz="3600" dirty="0"/>
          </a:p>
        </p:txBody>
      </p:sp>
      <p:sp>
        <p:nvSpPr>
          <p:cNvPr id="3" name="Content Placeholder 2"/>
          <p:cNvSpPr>
            <a:spLocks noGrp="1"/>
          </p:cNvSpPr>
          <p:nvPr>
            <p:ph idx="1"/>
          </p:nvPr>
        </p:nvSpPr>
        <p:spPr>
          <a:xfrm>
            <a:off x="609600" y="2743200"/>
            <a:ext cx="6553200" cy="2743200"/>
          </a:xfrm>
        </p:spPr>
        <p:txBody>
          <a:bodyPr/>
          <a:lstStyle/>
          <a:p>
            <a:r>
              <a:rPr lang="en-US" sz="2400" dirty="0" smtClean="0"/>
              <a:t>Changes </a:t>
            </a:r>
            <a:r>
              <a:rPr lang="en-US" sz="2400" dirty="0"/>
              <a:t>to procedures</a:t>
            </a:r>
          </a:p>
          <a:p>
            <a:r>
              <a:rPr lang="en-US" sz="2400" dirty="0" smtClean="0"/>
              <a:t>Use </a:t>
            </a:r>
            <a:r>
              <a:rPr lang="en-US" sz="2400" dirty="0"/>
              <a:t>of new equipment</a:t>
            </a:r>
          </a:p>
          <a:p>
            <a:r>
              <a:rPr lang="en-US" sz="2400" dirty="0" smtClean="0"/>
              <a:t>Changes </a:t>
            </a:r>
            <a:r>
              <a:rPr lang="en-US" sz="2400" dirty="0"/>
              <a:t>to Regulations (federal or state)</a:t>
            </a:r>
          </a:p>
          <a:p>
            <a:r>
              <a:rPr lang="en-US" sz="2400" dirty="0" smtClean="0"/>
              <a:t>Changes </a:t>
            </a:r>
            <a:r>
              <a:rPr lang="en-US" sz="2400" dirty="0"/>
              <a:t>to </a:t>
            </a:r>
            <a:r>
              <a:rPr lang="en-US" sz="2400" dirty="0" smtClean="0"/>
              <a:t>Standards incorporated by reference</a:t>
            </a:r>
            <a:endParaRPr lang="en-US" sz="2400" dirty="0"/>
          </a:p>
          <a:p>
            <a:r>
              <a:rPr lang="en-US" sz="2400" dirty="0" smtClean="0"/>
              <a:t>New </a:t>
            </a:r>
            <a:r>
              <a:rPr lang="en-US" sz="2400" dirty="0"/>
              <a:t>information from equipment or product manufacturers</a:t>
            </a:r>
          </a:p>
          <a:p>
            <a:r>
              <a:rPr lang="en-US" sz="2400" dirty="0" smtClean="0"/>
              <a:t>Newly identified tasks</a:t>
            </a:r>
            <a:endParaRPr lang="en-US" sz="2400" dirty="0"/>
          </a:p>
          <a:p>
            <a:r>
              <a:rPr lang="en-US" sz="2400" dirty="0" smtClean="0"/>
              <a:t>Findings from incident investigations</a:t>
            </a:r>
            <a:endParaRPr lang="en-US" sz="2400" dirty="0"/>
          </a:p>
          <a:p>
            <a:endParaRPr lang="en-US" sz="2400" dirty="0" smtClean="0"/>
          </a:p>
        </p:txBody>
      </p:sp>
    </p:spTree>
    <p:extLst>
      <p:ext uri="{BB962C8B-B14F-4D97-AF65-F5344CB8AC3E}">
        <p14:creationId xmlns:p14="http://schemas.microsoft.com/office/powerpoint/2010/main" val="212025967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 6">
  <a:themeElements>
    <a:clrScheme name="Template 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 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Template 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 6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 6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 6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 6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 6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 6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 6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 6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 6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 6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 6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18818</TotalTime>
  <Words>1474</Words>
  <Application>Microsoft Office PowerPoint</Application>
  <PresentationFormat>On-screen Show (4:3)</PresentationFormat>
  <Paragraphs>175</Paragraphs>
  <Slides>40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Courier New</vt:lpstr>
      <vt:lpstr>Times New Roman</vt:lpstr>
      <vt:lpstr>Wingdings</vt:lpstr>
      <vt:lpstr>Template 6</vt:lpstr>
      <vt:lpstr>PowerPoint Presentation</vt:lpstr>
      <vt:lpstr>Federal Rulemaking Process</vt:lpstr>
      <vt:lpstr>Federal Rulemaking Process</vt:lpstr>
      <vt:lpstr>Recent Rule Amendments</vt:lpstr>
      <vt:lpstr>PowerPoint Presentation</vt:lpstr>
      <vt:lpstr>Operator Qualification, Cost Recovery, Incident Notification</vt:lpstr>
      <vt:lpstr>OQ, Cost Recovery, Incident Notification – Farm Taps</vt:lpstr>
      <vt:lpstr>Notes on OQ</vt:lpstr>
      <vt:lpstr>What changes to OQ need to be communicated?</vt:lpstr>
      <vt:lpstr>Gas Transmission / Gathering – In Development</vt:lpstr>
      <vt:lpstr>Gas Transmission / Gathering – High Level Summary</vt:lpstr>
      <vt:lpstr>Gas Transmission / Gathering – High Level Summary</vt:lpstr>
      <vt:lpstr>Gas Transmission / Gathering – High Level Summary</vt:lpstr>
      <vt:lpstr>Gas Transmission / Gathering – High Level Summary</vt:lpstr>
      <vt:lpstr>Incident Trends</vt:lpstr>
      <vt:lpstr>PowerPoint Presentation</vt:lpstr>
      <vt:lpstr>PowerPoint Presentation</vt:lpstr>
      <vt:lpstr>PowerPoint Presentation</vt:lpstr>
      <vt:lpstr>PowerPoint Presentation</vt:lpstr>
      <vt:lpstr>PowerPoint Presentation</vt:lpstr>
      <vt:lpstr>Annual Report – Excavation Damages</vt:lpstr>
      <vt:lpstr> </vt:lpstr>
      <vt:lpstr>Mechanical Coupling Failure Reports</vt:lpstr>
      <vt:lpstr>Mechanical Coupling Failure Reports</vt:lpstr>
      <vt:lpstr>Mechanical Fitting Data –leak location</vt:lpstr>
      <vt:lpstr>Mechanical Fitting Data – fitting material</vt:lpstr>
      <vt:lpstr>Mechanical Fitting Data – type of fitting</vt:lpstr>
      <vt:lpstr>Mechanical Fitting Data – fitting construction</vt:lpstr>
      <vt:lpstr>DIMP – Leak Management</vt:lpstr>
      <vt:lpstr>DIMP – Leak Management</vt:lpstr>
      <vt:lpstr>Safety Management Systems (API RP 1173)</vt:lpstr>
      <vt:lpstr>PowerPoint Presentation</vt:lpstr>
      <vt:lpstr>Example</vt:lpstr>
      <vt:lpstr>PLAN Risk Management</vt:lpstr>
      <vt:lpstr>DO Put the plan into action</vt:lpstr>
      <vt:lpstr>CHECK Can we use what we learned to get better?</vt:lpstr>
      <vt:lpstr>ACT Determine how your plan can be improved, and fix it</vt:lpstr>
      <vt:lpstr>PowerPoint Presentation</vt:lpstr>
      <vt:lpstr>What is a “Safety Oriented Culture”?</vt:lpstr>
      <vt:lpstr>Questions?</vt:lpstr>
    </vt:vector>
  </TitlesOfParts>
  <Company>Public Utilities Commission of Ohio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colo</dc:creator>
  <cp:lastModifiedBy>Chace, Peter</cp:lastModifiedBy>
  <cp:revision>386</cp:revision>
  <dcterms:created xsi:type="dcterms:W3CDTF">2005-10-17T16:54:36Z</dcterms:created>
  <dcterms:modified xsi:type="dcterms:W3CDTF">2018-03-13T20:45:40Z</dcterms:modified>
</cp:coreProperties>
</file>