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1"/>
    <p:restoredTop sz="94595"/>
  </p:normalViewPr>
  <p:slideViewPr>
    <p:cSldViewPr snapToGrid="0" snapToObjects="1">
      <p:cViewPr varScale="1">
        <p:scale>
          <a:sx n="141" d="100"/>
          <a:sy n="141" d="100"/>
        </p:scale>
        <p:origin x="1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6256-840A-4A47-8290-22343D3D7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C57AC-7CD3-9048-AD79-BD65DEA5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8B1E7-D4C3-F549-B392-A3F080A7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3B7C7-2CAC-0043-A133-C588AC1A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9D56-4C8A-934C-ACEC-FEE6D3AB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F171A-C5F5-4340-A791-2BAD3BEE2A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3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93E9-4E06-364F-BC86-8305EF1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D27D0-0D9D-8546-8DE0-780340AF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283A9-D314-0C4F-9D16-871C89A9B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7A18-0B6C-BA4F-81FE-BDB0BDEA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CDB7A-5F70-634F-83EA-851EB1C3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EAE07-53E1-6F44-B329-00C3CCE6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0E3D-45B3-4447-BBCA-2BACDA3A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56F03-15A9-D74B-B221-7DE43B7D8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94850-B77D-B246-AE94-26CF58ED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7F76-390C-E74A-BEA4-9D746F7F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66F9-0DA1-BA41-9AB3-4CC68D2A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37C0-3A87-2A4C-B94A-0ABC34853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A0405-EC48-294D-837A-038BC5F0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726B-86CB-044F-8540-1D08435E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195B-7AEB-6E47-B450-F152ABCD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E470-95C3-454B-B217-CD3AC0BC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E4CC-57E9-6E4E-AAB3-90D11A5B2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08737-4EF7-9348-9ABC-FDD301689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A0F2A-4887-5946-A039-1F40832C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C9D4-2423-5E4E-ACED-69645CF0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75F83-1C7F-9046-837A-09DF7C69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ED90-3016-3948-8037-F9257CA6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F05C-2524-1C4F-BB68-C161754D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A103-2BF2-CB44-8A8D-7AFC8A80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4784F-BE9D-7D4C-B176-FE057EC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E76A-A741-2340-88AF-934342D1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A24B-F69A-344D-9069-CE19A3F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E17EE-39D4-154C-BC41-DD6A5740F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BB6B-0FCB-3041-BD65-0EB8301E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2055-4990-7B4F-BF72-D2D912BE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937F0-C95B-C54D-AA78-F83FCD4A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1FFC-B39D-284D-BC1A-6CFDD817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A569-5E12-FE40-B35E-2A0B69C28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DD5A8-A9DF-7C41-9F7E-A4EA95C1F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7F3E3-BF44-CE4B-A094-31C7E417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B7EAE-3DD6-0B4B-B8DA-942B31F0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41B4-97FE-AE45-A552-D041450B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9E80-FF44-A043-B618-B0E9CF8B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45E8A-4F5C-9D4F-ADF2-C38A50AF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81444-C936-B54A-B41D-64AFE6B31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368F2-A4EA-5140-BB82-6B5184423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34C46-B75D-3D42-A389-02FF713F5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3499C-C585-BE46-AA9B-B5CE7F81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1E66A-2EBF-BB43-909A-F25CD359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478B8-B356-A443-8D71-6307FBD2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F4E1-07DB-6345-8888-256147C0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1229D-7A06-7B45-B543-6456DE82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3FA2C-5C9C-5E44-B232-68539B53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137F2-A0B3-E74F-A361-D4425715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4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CD861-35E9-E649-94B7-8BEE5A3B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54831-8FCF-0F4B-91E1-42F4F62D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02217-F158-B542-A657-C30DD2C0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2C05-7DCA-DB43-BD04-73D8200D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1289C-DB21-0344-A06E-ADAA2A65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F6E94-78DB-6940-A9C9-64565861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59E53-33C7-5B4F-9F6B-E21D4E8C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CA5C-4E15-FC4C-AA39-15FC0692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78D5-D7B7-D34D-BC85-1D71923E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8455-F13C-D54C-AD67-FD55A8887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C5F57-8E37-A246-9B47-A75A2833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BB77D-51EF-9941-9617-9BCF5E7A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567E4-4AC0-2D4B-8C9D-5FAD686A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6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41C8-0C2A-0B40-9773-44300249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AE232-ED52-3F4C-B775-4258A7287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AEF6D-ACE5-504C-AA2C-9A28DF746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AB878-B11A-8F4C-A72D-2ED2FA85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94934-D89C-014B-8659-874C670E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6C882-E527-9247-B866-416E741F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33B1-40E4-694F-BAB2-C1E44FC4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D212C-83BD-B240-B086-B619C0A0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D0FC-3EB0-5B4E-8C39-69A5DFC9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968B-27EB-6043-8D37-AE2BD1AE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D2E7E-FBBC-A345-BDF1-814EAFEA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4EE89-DAA4-8341-97DC-12EFB865F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B8644-78E9-2343-A1DF-3EBA24D25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9D3B-C5FC-644C-B757-0736EF76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9A9B8-E6D7-DE4E-8B68-3C2C6A98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B1953-5598-CE42-8219-DAFBD3DC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7F7E-BE64-6642-9E83-5A2596A7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C461-50CF-B74D-A556-DEB0EE67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5689-225F-814D-B7AE-96F1C812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A8FF0-F966-D840-9DDE-3BD1E68A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D26D8-5AAB-7843-8FAD-AB0B0F51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B342-BBF6-5D49-AFBA-9E9344B7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091A-FF1B-2341-B53B-503773169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79FF-ECBE-664A-A002-608D72A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AE255-664D-1A4C-A000-2C116CF4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DE0-AF35-8441-9C16-A2641153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E70E-F1EC-7B45-897D-BE45463F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65EA-B40A-6245-B49D-2E3E75F5D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936C4-4F92-2D4E-B732-763D045C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2ED73-B2A7-454F-8AC7-6A7DBAC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A8D7A-A4A4-8A49-B7AD-0CD1AEC0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E2016-2922-EF4F-9AE2-30F91005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2419-CB5E-1C43-82D2-F4C898F2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078C3-7BB7-EB40-A462-7BE13487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22D13-3944-0E4F-BA1E-1ECDCEEDA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B1EF6-BF36-7048-9B26-5A1203B6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7CEB8-40F3-E14E-BDA4-FA9308119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9056A-D822-F846-8F2E-3E1A1D85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8EFA5-6E08-A64D-BD9D-E5688C0A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322A9-6FF5-9840-8407-1A9572AD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8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B3EC-1A9F-E648-8806-834E1A68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88CAA-EEF2-8341-B95E-6DC22D16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74080-A48E-FF45-87FD-FDBEF2F1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7763C-C89C-6B4E-BD18-EC9632F3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8F213-232F-3C4C-B41F-491A5BBB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F8B04-ED65-354D-BC75-8C6E2B35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10E97-BCCB-6B4D-8956-D51D1991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4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2F31-8BC2-BF4D-91DB-233172DD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1520F-CF3C-0D41-9285-8042AEF1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D08D7-B2AF-AC46-B214-713ADA774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416B9-E061-8B4C-885B-137AB5C9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8029B-E0D0-964D-9E78-80D68D25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70662-585F-FF4A-9496-90A7B636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0AED8-FD47-EF43-9128-3E65A7B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3060B-40C3-814B-B582-5A2A31676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35E6D-3E10-8B43-B318-96091F7A3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44EB-E39F-B14E-BD5E-31911281E71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C223-7384-A74A-8721-C5096147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29E5-2BB4-1D4B-B70B-6123E8553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4635-481B-4646-96D4-61E1E146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91689-49BA-2049-B7E2-C7CE6A4F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A6DC0-C604-8149-8B60-13B9EC2F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A42FE-BC9C-784F-B80D-FD8AE3DC8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FB63-92FF-544E-A17E-7D86A37FE134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F62E3-E985-524C-A146-F49CCC704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8B7D-4F7C-CC43-BF81-8DC501CA8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A426-D7BA-E345-9C4B-A7A437C7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wallace@microsolved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lwallace@microsolved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lwallace@microsolved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EC35-C7AD-634C-9128-2D12D86AA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166" y="986828"/>
            <a:ext cx="9737834" cy="2354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Nexa Bold" panose="02000000000000000000" pitchFamily="2" charset="0"/>
              </a:rPr>
              <a:t>OHIO GAS ASSOCIATION</a:t>
            </a:r>
            <a:br>
              <a:rPr lang="en-US" sz="4400" dirty="0">
                <a:solidFill>
                  <a:schemeClr val="bg1"/>
                </a:solidFill>
                <a:latin typeface="Nexa Bold" panose="02000000000000000000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Nexa Bold" panose="02000000000000000000" pitchFamily="2" charset="0"/>
              </a:rPr>
              <a:t>SECURITY AND THREAT INTELLIGENCE</a:t>
            </a:r>
            <a:br>
              <a:rPr lang="en-US" sz="3200" dirty="0">
                <a:solidFill>
                  <a:schemeClr val="bg1"/>
                </a:solidFill>
                <a:latin typeface="Nexa Bold" panose="02000000000000000000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Nexa Bold" panose="02000000000000000000" pitchFamily="2" charset="0"/>
              </a:rPr>
              <a:t>MARCH 2018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A4D555-BA08-7241-B682-CF35236B9A53}"/>
              </a:ext>
            </a:extLst>
          </p:cNvPr>
          <p:cNvSpPr/>
          <p:nvPr/>
        </p:nvSpPr>
        <p:spPr>
          <a:xfrm>
            <a:off x="8346440" y="-827828"/>
            <a:ext cx="4643120" cy="3879850"/>
          </a:xfrm>
          <a:prstGeom prst="roundRect">
            <a:avLst>
              <a:gd name="adj" fmla="val 32525"/>
            </a:avLst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6" name="Picture 5" descr="C:\Users\TOSHIBA\Desktop\good idea\MSI\highreslogo.png">
            <a:extLst>
              <a:ext uri="{FF2B5EF4-FFF2-40B4-BE49-F238E27FC236}">
                <a16:creationId xmlns:a16="http://schemas.microsoft.com/office/drawing/2014/main" id="{6E976FDD-89E5-D04F-A1FC-DF533E6854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10" y="660062"/>
            <a:ext cx="1795780" cy="1155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405A14C8-9CEE-3F40-8218-93A676B54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534" y="4539912"/>
            <a:ext cx="9144000" cy="15209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Lisa Wallace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Technical Director</a:t>
            </a:r>
          </a:p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lwallace@microsolved.com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Twitter - @</a:t>
            </a:r>
            <a:r>
              <a:rPr lang="en-US" dirty="0" err="1">
                <a:solidFill>
                  <a:schemeClr val="bg1"/>
                </a:solidFill>
              </a:rPr>
              <a:t>TheTokenFemale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988314" y="1484769"/>
            <a:ext cx="5059401" cy="502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 defTabSz="496570">
              <a:spcBef>
                <a:spcPts val="3200"/>
              </a:spcBef>
              <a:defRPr sz="238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D8B6D-7500-694E-8EAF-14188E766704}"/>
              </a:ext>
            </a:extLst>
          </p:cNvPr>
          <p:cNvSpPr txBox="1"/>
          <p:nvPr/>
        </p:nvSpPr>
        <p:spPr>
          <a:xfrm>
            <a:off x="6695781" y="2729009"/>
            <a:ext cx="4633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Lisa Wallace</a:t>
            </a:r>
          </a:p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lwallace@microsolved.com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Twitter - @</a:t>
            </a:r>
            <a:r>
              <a:rPr lang="en-US" sz="2800" dirty="0" err="1">
                <a:solidFill>
                  <a:schemeClr val="bg1"/>
                </a:solidFill>
              </a:rPr>
              <a:t>TheTokenFemale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Stateofsecurity.com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Microsolved.com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llps.jpg" descr="collps.jpg">
            <a:extLst>
              <a:ext uri="{FF2B5EF4-FFF2-40B4-BE49-F238E27FC236}">
                <a16:creationId xmlns:a16="http://schemas.microsoft.com/office/drawing/2014/main" id="{B7FEA340-3F84-4044-866C-36C63418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9408" r="9408"/>
          <a:stretch>
            <a:fillRect/>
          </a:stretch>
        </p:blipFill>
        <p:spPr>
          <a:xfrm>
            <a:off x="1163998" y="2046084"/>
            <a:ext cx="4013612" cy="3262978"/>
          </a:xfrm>
          <a:prstGeom prst="rect">
            <a:avLst/>
          </a:prstGeom>
          <a:effectLst>
            <a:glow rad="635000">
              <a:schemeClr val="accent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076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988314" y="1484769"/>
            <a:ext cx="5059401" cy="502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 defTabSz="496570">
              <a:spcBef>
                <a:spcPts val="3200"/>
              </a:spcBef>
              <a:defRPr sz="238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D8B6D-7500-694E-8EAF-14188E766704}"/>
              </a:ext>
            </a:extLst>
          </p:cNvPr>
          <p:cNvSpPr txBox="1"/>
          <p:nvPr/>
        </p:nvSpPr>
        <p:spPr>
          <a:xfrm>
            <a:off x="6731995" y="3036827"/>
            <a:ext cx="4633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Lisa Wallace</a:t>
            </a:r>
          </a:p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lwallace@microsolved.com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Twitter - @</a:t>
            </a:r>
            <a:r>
              <a:rPr lang="en-US" sz="2800" dirty="0" err="1">
                <a:solidFill>
                  <a:schemeClr val="bg1"/>
                </a:solidFill>
              </a:rPr>
              <a:t>TheTokenFemale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Stateofsecurity.com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Microsolved.com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llps.jpg" descr="collps.jpg">
            <a:extLst>
              <a:ext uri="{FF2B5EF4-FFF2-40B4-BE49-F238E27FC236}">
                <a16:creationId xmlns:a16="http://schemas.microsoft.com/office/drawing/2014/main" id="{B7FEA340-3F84-4044-866C-36C63418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9408" r="9408"/>
          <a:stretch>
            <a:fillRect/>
          </a:stretch>
        </p:blipFill>
        <p:spPr>
          <a:xfrm>
            <a:off x="1375364" y="2451505"/>
            <a:ext cx="4013612" cy="3262978"/>
          </a:xfrm>
          <a:prstGeom prst="rect">
            <a:avLst/>
          </a:prstGeom>
          <a:effectLst>
            <a:glow rad="635000">
              <a:schemeClr val="accent1">
                <a:alpha val="60000"/>
              </a:schemeClr>
            </a:glo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46F61-069E-4749-85E6-E80F1243F6BF}"/>
              </a:ext>
            </a:extLst>
          </p:cNvPr>
          <p:cNvSpPr/>
          <p:nvPr/>
        </p:nvSpPr>
        <p:spPr>
          <a:xfrm>
            <a:off x="8065782" y="-455157"/>
            <a:ext cx="4643120" cy="3879850"/>
          </a:xfrm>
          <a:prstGeom prst="roundRect">
            <a:avLst>
              <a:gd name="adj" fmla="val 32525"/>
            </a:avLst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9" name="Picture 8" descr="C:\Users\TOSHIBA\Desktop\good idea\MSI\highreslogo.png">
            <a:extLst>
              <a:ext uri="{FF2B5EF4-FFF2-40B4-BE49-F238E27FC236}">
                <a16:creationId xmlns:a16="http://schemas.microsoft.com/office/drawing/2014/main" id="{ED1637E7-C0FE-F44F-9729-22575D9A88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03" y="907236"/>
            <a:ext cx="1795780" cy="1155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OSHIBA\Downloads\dan-schiumarini-427777.jpg">
            <a:extLst>
              <a:ext uri="{FF2B5EF4-FFF2-40B4-BE49-F238E27FC236}">
                <a16:creationId xmlns:a16="http://schemas.microsoft.com/office/drawing/2014/main" id="{26E2A040-5E98-BF4C-B43C-470CD58C52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99" y="1765425"/>
            <a:ext cx="4765018" cy="2996697"/>
          </a:xfrm>
          <a:prstGeom prst="rect">
            <a:avLst/>
          </a:prstGeom>
          <a:noFill/>
          <a:ln>
            <a:noFill/>
          </a:ln>
          <a:effectLst>
            <a:glow rad="635000">
              <a:schemeClr val="accent5">
                <a:satMod val="175000"/>
                <a:alpha val="6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BFCE9-F26F-1247-B637-8090EF7C50D0}"/>
              </a:ext>
            </a:extLst>
          </p:cNvPr>
          <p:cNvSpPr txBox="1"/>
          <p:nvPr/>
        </p:nvSpPr>
        <p:spPr>
          <a:xfrm>
            <a:off x="1095469" y="1258432"/>
            <a:ext cx="46896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ABOUT MSI</a:t>
            </a:r>
          </a:p>
          <a:p>
            <a:endParaRPr lang="en-US" dirty="0">
              <a:solidFill>
                <a:schemeClr val="bg1"/>
              </a:solidFill>
              <a:latin typeface="Nexa Bol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Founded in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Security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Threat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Innovation Services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Lisa Wallace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Security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Digital Forensics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Incident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exa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1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ojanCode.jpg" descr="TrojanCode.jpg">
            <a:extLst>
              <a:ext uri="{FF2B5EF4-FFF2-40B4-BE49-F238E27FC236}">
                <a16:creationId xmlns:a16="http://schemas.microsoft.com/office/drawing/2014/main" id="{E55C6DBF-27A6-0F44-A416-667A09ED3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8181" r="18181"/>
          <a:stretch>
            <a:fillRect/>
          </a:stretch>
        </p:blipFill>
        <p:spPr>
          <a:xfrm>
            <a:off x="1223706" y="1898775"/>
            <a:ext cx="3622254" cy="4269085"/>
          </a:xfrm>
          <a:prstGeom prst="rect">
            <a:avLst/>
          </a:prstGeom>
          <a:effectLst>
            <a:glow rad="431800">
              <a:schemeClr val="accent1"/>
            </a:glow>
          </a:effectLst>
        </p:spPr>
      </p:pic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5830431" y="1520982"/>
            <a:ext cx="5432079" cy="5024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In 2016, ICS-CERT Incident Response Team responded to 290 incidents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Spear phishing = 26% of these attacks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Malware disguised as ICS/SCADA software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Bluetooth vulnerabilities – Recent uptick in “plug and play” tools for compromise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RECENT CAMPAIGNS &amp; RESEARCH ISSUES</a:t>
            </a:r>
          </a:p>
        </p:txBody>
      </p:sp>
    </p:spTree>
    <p:extLst>
      <p:ext uri="{BB962C8B-B14F-4D97-AF65-F5344CB8AC3E}">
        <p14:creationId xmlns:p14="http://schemas.microsoft.com/office/powerpoint/2010/main" val="179704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988314" y="1484769"/>
            <a:ext cx="5059401" cy="502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 defTabSz="496570">
              <a:spcBef>
                <a:spcPts val="3200"/>
              </a:spcBef>
              <a:defRPr sz="238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RANSOMWARE</a:t>
            </a:r>
          </a:p>
        </p:txBody>
      </p:sp>
      <p:pic>
        <p:nvPicPr>
          <p:cNvPr id="7" name="Picture 6" descr="C:\Users\TOSHIBA\Desktop\good idea\MSI\computer-1591018_1920.jpg">
            <a:extLst>
              <a:ext uri="{FF2B5EF4-FFF2-40B4-BE49-F238E27FC236}">
                <a16:creationId xmlns:a16="http://schemas.microsoft.com/office/drawing/2014/main" id="{D3EBDA8F-DEC2-B14C-B054-12502685B50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6941"/>
          <a:stretch/>
        </p:blipFill>
        <p:spPr bwMode="auto">
          <a:xfrm>
            <a:off x="6699563" y="2078145"/>
            <a:ext cx="5108167" cy="2991796"/>
          </a:xfrm>
          <a:prstGeom prst="rect">
            <a:avLst/>
          </a:prstGeom>
          <a:noFill/>
          <a:ln>
            <a:noFill/>
          </a:ln>
          <a:effectLst>
            <a:glow rad="635000">
              <a:schemeClr val="accent1">
                <a:alpha val="6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D8B6D-7500-694E-8EAF-14188E766704}"/>
              </a:ext>
            </a:extLst>
          </p:cNvPr>
          <p:cNvSpPr txBox="1"/>
          <p:nvPr/>
        </p:nvSpPr>
        <p:spPr>
          <a:xfrm>
            <a:off x="988314" y="1557195"/>
            <a:ext cx="4633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Peyta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NotPeyta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WannaCry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Primary immediate threat for ICS, Healthcare systems, any perceived “high value” targets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Worldwide – not US-centric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LBWL incapacitated for a month</a:t>
            </a:r>
          </a:p>
        </p:txBody>
      </p:sp>
    </p:spTree>
    <p:extLst>
      <p:ext uri="{BB962C8B-B14F-4D97-AF65-F5344CB8AC3E}">
        <p14:creationId xmlns:p14="http://schemas.microsoft.com/office/powerpoint/2010/main" val="107437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5830431" y="1520982"/>
            <a:ext cx="5432079" cy="5024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Less than 10% of ransom payments result in unlock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If you suspect anything, PULL THE PLUG!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Segment – even corporate networks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Backups, backups – keyword, inaccessible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r>
              <a:rPr lang="en-US" sz="2800" dirty="0">
                <a:solidFill>
                  <a:schemeClr val="bg1"/>
                </a:solidFill>
              </a:rPr>
              <a:t>Protect your most valuable intellectual capital!</a:t>
            </a: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 defTabSz="496570">
              <a:spcBef>
                <a:spcPts val="3200"/>
              </a:spcBef>
              <a:buFont typeface="Arial" panose="020B0604020202020204" pitchFamily="34" charset="0"/>
              <a:buChar char="•"/>
              <a:defRPr sz="2380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REMEDIATION AND PROTECTION</a:t>
            </a:r>
          </a:p>
        </p:txBody>
      </p:sp>
      <p:pic>
        <p:nvPicPr>
          <p:cNvPr id="7" name="matrixfall.jpg" descr="matrixfall.jpg">
            <a:extLst>
              <a:ext uri="{FF2B5EF4-FFF2-40B4-BE49-F238E27FC236}">
                <a16:creationId xmlns:a16="http://schemas.microsoft.com/office/drawing/2014/main" id="{E7C14E96-8F44-0746-9155-0AA26F0C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3807" b="3807"/>
          <a:stretch>
            <a:fillRect/>
          </a:stretch>
        </p:blipFill>
        <p:spPr>
          <a:xfrm>
            <a:off x="1189766" y="1810693"/>
            <a:ext cx="3548958" cy="4182701"/>
          </a:xfrm>
          <a:prstGeom prst="rect">
            <a:avLst/>
          </a:prstGeom>
          <a:effectLst>
            <a:glow rad="635000">
              <a:schemeClr val="accent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278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988314" y="1484769"/>
            <a:ext cx="5059401" cy="502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 defTabSz="496570">
              <a:spcBef>
                <a:spcPts val="3200"/>
              </a:spcBef>
              <a:defRPr sz="238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DARKNET INDICATORS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D8B6D-7500-694E-8EAF-14188E766704}"/>
              </a:ext>
            </a:extLst>
          </p:cNvPr>
          <p:cNvSpPr txBox="1"/>
          <p:nvPr/>
        </p:nvSpPr>
        <p:spPr>
          <a:xfrm>
            <a:off x="1491524" y="1484769"/>
            <a:ext cx="4633888" cy="443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</a:rPr>
              <a:t>AlphaBay</a:t>
            </a:r>
            <a:r>
              <a:rPr lang="en-US" sz="2600" dirty="0">
                <a:solidFill>
                  <a:schemeClr val="bg1"/>
                </a:solidFill>
              </a:rPr>
              <a:t> and </a:t>
            </a:r>
            <a:r>
              <a:rPr lang="en-US" sz="2600" dirty="0" err="1">
                <a:solidFill>
                  <a:schemeClr val="bg1"/>
                </a:solidFill>
              </a:rPr>
              <a:t>Hansa</a:t>
            </a:r>
            <a:r>
              <a:rPr lang="en-US" sz="2600" dirty="0">
                <a:solidFill>
                  <a:schemeClr val="bg1"/>
                </a:solidFill>
              </a:rPr>
              <a:t> shutdown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Fragmentation of markets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Nation state affiliated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</a:rPr>
              <a:t>Hactivists</a:t>
            </a: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Organized 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The endgame shifting from access to data!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9" name="binary-eye.jpg" descr="binary-eye.jpg">
            <a:extLst>
              <a:ext uri="{FF2B5EF4-FFF2-40B4-BE49-F238E27FC236}">
                <a16:creationId xmlns:a16="http://schemas.microsoft.com/office/drawing/2014/main" id="{C4BA8845-21A3-D642-A0CD-362B38490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8181" r="18181"/>
          <a:stretch>
            <a:fillRect/>
          </a:stretch>
        </p:blipFill>
        <p:spPr>
          <a:xfrm>
            <a:off x="7575453" y="1629623"/>
            <a:ext cx="3485848" cy="4108322"/>
          </a:xfrm>
          <a:prstGeom prst="rect">
            <a:avLst/>
          </a:prstGeom>
          <a:effectLst>
            <a:glow rad="635000">
              <a:schemeClr val="accent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46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988314" y="1484769"/>
            <a:ext cx="5059401" cy="502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 defTabSz="496570">
              <a:spcBef>
                <a:spcPts val="3200"/>
              </a:spcBef>
              <a:defRPr sz="238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LET’S GET PHYSICAL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D8B6D-7500-694E-8EAF-14188E766704}"/>
              </a:ext>
            </a:extLst>
          </p:cNvPr>
          <p:cNvSpPr txBox="1"/>
          <p:nvPr/>
        </p:nvSpPr>
        <p:spPr>
          <a:xfrm>
            <a:off x="1491524" y="1756373"/>
            <a:ext cx="4633888" cy="347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Cameras –Evaluate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Defaults – First thing out of the box!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Drones – Strategy?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Brute force alive and well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Remote site challenges</a:t>
            </a:r>
          </a:p>
        </p:txBody>
      </p:sp>
      <p:pic>
        <p:nvPicPr>
          <p:cNvPr id="8" name="Picture 7" descr="C:\Users\TOSHIBA\Desktop\good idea\MSI\alessio-lin-208182.jpg">
            <a:extLst>
              <a:ext uri="{FF2B5EF4-FFF2-40B4-BE49-F238E27FC236}">
                <a16:creationId xmlns:a16="http://schemas.microsoft.com/office/drawing/2014/main" id="{7BF7701D-A2B2-A840-A407-90607C1F967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02" y="1561722"/>
            <a:ext cx="2971800" cy="4474845"/>
          </a:xfrm>
          <a:prstGeom prst="rect">
            <a:avLst/>
          </a:prstGeom>
          <a:noFill/>
          <a:ln>
            <a:noFill/>
          </a:ln>
          <a:effectLst>
            <a:glow rad="635000">
              <a:schemeClr val="accent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792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5830431" y="1520982"/>
            <a:ext cx="5432079" cy="50246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566674">
              <a:spcBef>
                <a:spcPts val="3600"/>
              </a:spcBef>
              <a:buFont typeface="Arial" panose="020B0604020202020204" pitchFamily="34" charset="0"/>
              <a:buChar char="•"/>
              <a:defRPr sz="2716"/>
            </a:pPr>
            <a:r>
              <a:rPr lang="en-US" sz="2800" dirty="0">
                <a:solidFill>
                  <a:schemeClr val="bg1"/>
                </a:solidFill>
              </a:rPr>
              <a:t>Accurate inventory challenges</a:t>
            </a:r>
          </a:p>
          <a:p>
            <a:pPr marL="457200" indent="-457200" algn="l" defTabSz="566674">
              <a:spcBef>
                <a:spcPts val="3600"/>
              </a:spcBef>
              <a:buFont typeface="Arial" panose="020B0604020202020204" pitchFamily="34" charset="0"/>
              <a:buChar char="•"/>
              <a:defRPr sz="2716"/>
            </a:pPr>
            <a:r>
              <a:rPr lang="en-US" sz="2800" dirty="0">
                <a:solidFill>
                  <a:schemeClr val="bg1"/>
                </a:solidFill>
              </a:rPr>
              <a:t>Default configurations &amp; authentication is everywhere</a:t>
            </a:r>
          </a:p>
          <a:p>
            <a:pPr marL="457200" indent="-457200" algn="l" defTabSz="566674">
              <a:spcBef>
                <a:spcPts val="3600"/>
              </a:spcBef>
              <a:buFont typeface="Arial" panose="020B0604020202020204" pitchFamily="34" charset="0"/>
              <a:buChar char="•"/>
              <a:defRPr sz="2716"/>
            </a:pPr>
            <a:r>
              <a:rPr lang="en-US" sz="2800" dirty="0">
                <a:solidFill>
                  <a:schemeClr val="bg1"/>
                </a:solidFill>
              </a:rPr>
              <a:t>Plain text protocols abound, making small access -&gt; HUGE</a:t>
            </a:r>
          </a:p>
          <a:p>
            <a:pPr marL="457200" indent="-457200" algn="l" defTabSz="566674">
              <a:spcBef>
                <a:spcPts val="3600"/>
              </a:spcBef>
              <a:buFont typeface="Arial" panose="020B0604020202020204" pitchFamily="34" charset="0"/>
              <a:buChar char="•"/>
              <a:defRPr sz="2716"/>
            </a:pPr>
            <a:r>
              <a:rPr lang="en-US" sz="2800" dirty="0">
                <a:solidFill>
                  <a:schemeClr val="bg1"/>
                </a:solidFill>
              </a:rPr>
              <a:t>Many organizations pay little attention to relevant intellectual property &amp; focus on control</a:t>
            </a:r>
          </a:p>
          <a:p>
            <a:pPr marL="457200" indent="-457200" algn="l" defTabSz="566674">
              <a:spcBef>
                <a:spcPts val="3600"/>
              </a:spcBef>
              <a:buFont typeface="Arial" panose="020B0604020202020204" pitchFamily="34" charset="0"/>
              <a:buChar char="•"/>
              <a:defRPr sz="2716"/>
            </a:pPr>
            <a:r>
              <a:rPr lang="en-US" sz="2800" dirty="0">
                <a:solidFill>
                  <a:schemeClr val="bg1"/>
                </a:solidFill>
              </a:rPr>
              <a:t>Insider threats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3" y="588474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BACK TO THE BASICS</a:t>
            </a:r>
          </a:p>
        </p:txBody>
      </p:sp>
      <p:pic>
        <p:nvPicPr>
          <p:cNvPr id="8" name="Picture 7" descr="C:\Users\TOSHIBA\Downloads\nathan-oh-426209.jpg">
            <a:extLst>
              <a:ext uri="{FF2B5EF4-FFF2-40B4-BE49-F238E27FC236}">
                <a16:creationId xmlns:a16="http://schemas.microsoft.com/office/drawing/2014/main" id="{92F20FD0-AACF-BD4E-A0FF-25051353FB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91" y="1743764"/>
            <a:ext cx="2971800" cy="4185285"/>
          </a:xfrm>
          <a:prstGeom prst="rect">
            <a:avLst/>
          </a:prstGeom>
          <a:noFill/>
          <a:ln>
            <a:noFill/>
          </a:ln>
          <a:effectLst>
            <a:glow rad="635000">
              <a:schemeClr val="accent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0469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agonfly makes old hotness new again…">
            <a:extLst>
              <a:ext uri="{FF2B5EF4-FFF2-40B4-BE49-F238E27FC236}">
                <a16:creationId xmlns:a16="http://schemas.microsoft.com/office/drawing/2014/main" id="{D0BA66A7-5DFC-E445-88EA-F74C5E12E04E}"/>
              </a:ext>
            </a:extLst>
          </p:cNvPr>
          <p:cNvSpPr txBox="1">
            <a:spLocks/>
          </p:cNvSpPr>
          <p:nvPr/>
        </p:nvSpPr>
        <p:spPr>
          <a:xfrm>
            <a:off x="988314" y="1484769"/>
            <a:ext cx="5059401" cy="502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 defTabSz="496570">
              <a:spcBef>
                <a:spcPts val="3200"/>
              </a:spcBef>
              <a:defRPr sz="238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A7E7B-BFDA-2346-BB81-01D9FB2FB6AB}"/>
              </a:ext>
            </a:extLst>
          </p:cNvPr>
          <p:cNvSpPr txBox="1"/>
          <p:nvPr/>
        </p:nvSpPr>
        <p:spPr>
          <a:xfrm>
            <a:off x="988314" y="615635"/>
            <a:ext cx="1027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exa Bold" panose="02000000000000000000" pitchFamily="2" charset="0"/>
              </a:rPr>
              <a:t>YOUR MOST VALUABLE RESOURCE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D8B6D-7500-694E-8EAF-14188E766704}"/>
              </a:ext>
            </a:extLst>
          </p:cNvPr>
          <p:cNvSpPr txBox="1"/>
          <p:nvPr/>
        </p:nvSpPr>
        <p:spPr>
          <a:xfrm>
            <a:off x="1491524" y="1756373"/>
            <a:ext cx="4633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TRAINING – Widgets can’t replace people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Corporate 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Practice – Phishing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Tabletop exercises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Security in life</a:t>
            </a:r>
          </a:p>
        </p:txBody>
      </p:sp>
      <p:pic>
        <p:nvPicPr>
          <p:cNvPr id="7" name="IsItSafeComputerLock.jpg" descr="IsItSafeComputerLock.jpg">
            <a:extLst>
              <a:ext uri="{FF2B5EF4-FFF2-40B4-BE49-F238E27FC236}">
                <a16:creationId xmlns:a16="http://schemas.microsoft.com/office/drawing/2014/main" id="{838B638C-4A4E-B04B-96D0-94660D031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10748" b="10748"/>
          <a:stretch>
            <a:fillRect/>
          </a:stretch>
        </p:blipFill>
        <p:spPr>
          <a:xfrm>
            <a:off x="7438813" y="1566249"/>
            <a:ext cx="3823698" cy="4506501"/>
          </a:xfrm>
          <a:prstGeom prst="rect">
            <a:avLst/>
          </a:prstGeom>
          <a:effectLst>
            <a:glow rad="635000">
              <a:schemeClr val="accent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800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301</Words>
  <Application>Microsoft Macintosh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Nexa Bold</vt:lpstr>
      <vt:lpstr>Office Theme</vt:lpstr>
      <vt:lpstr>Custom Design</vt:lpstr>
      <vt:lpstr>OHIO GAS ASSOCIATION SECURITY AND THREAT INTELLIGENCE MARCH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Wallace</dc:creator>
  <cp:lastModifiedBy>Lisa Wallace</cp:lastModifiedBy>
  <cp:revision>23</cp:revision>
  <dcterms:created xsi:type="dcterms:W3CDTF">2018-03-01T14:13:34Z</dcterms:created>
  <dcterms:modified xsi:type="dcterms:W3CDTF">2018-03-13T18:50:44Z</dcterms:modified>
</cp:coreProperties>
</file>