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41"/>
  </p:notesMasterIdLst>
  <p:sldIdLst>
    <p:sldId id="302" r:id="rId2"/>
    <p:sldId id="256" r:id="rId3"/>
    <p:sldId id="257" r:id="rId4"/>
    <p:sldId id="331" r:id="rId5"/>
    <p:sldId id="306" r:id="rId6"/>
    <p:sldId id="308" r:id="rId7"/>
    <p:sldId id="258" r:id="rId8"/>
    <p:sldId id="347" r:id="rId9"/>
    <p:sldId id="336" r:id="rId10"/>
    <p:sldId id="337" r:id="rId11"/>
    <p:sldId id="349" r:id="rId12"/>
    <p:sldId id="348" r:id="rId13"/>
    <p:sldId id="350" r:id="rId14"/>
    <p:sldId id="309" r:id="rId15"/>
    <p:sldId id="313" r:id="rId16"/>
    <p:sldId id="346" r:id="rId17"/>
    <p:sldId id="316" r:id="rId18"/>
    <p:sldId id="317" r:id="rId19"/>
    <p:sldId id="318" r:id="rId20"/>
    <p:sldId id="319" r:id="rId21"/>
    <p:sldId id="320" r:id="rId22"/>
    <p:sldId id="322" r:id="rId23"/>
    <p:sldId id="326" r:id="rId24"/>
    <p:sldId id="323" r:id="rId25"/>
    <p:sldId id="338" r:id="rId26"/>
    <p:sldId id="328" r:id="rId27"/>
    <p:sldId id="330" r:id="rId28"/>
    <p:sldId id="353" r:id="rId29"/>
    <p:sldId id="333" r:id="rId30"/>
    <p:sldId id="325" r:id="rId31"/>
    <p:sldId id="297" r:id="rId32"/>
    <p:sldId id="298" r:id="rId33"/>
    <p:sldId id="340" r:id="rId34"/>
    <p:sldId id="351" r:id="rId35"/>
    <p:sldId id="342" r:id="rId36"/>
    <p:sldId id="344" r:id="rId37"/>
    <p:sldId id="345" r:id="rId38"/>
    <p:sldId id="301" r:id="rId39"/>
    <p:sldId id="303"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4590" autoAdjust="0"/>
  </p:normalViewPr>
  <p:slideViewPr>
    <p:cSldViewPr>
      <p:cViewPr>
        <p:scale>
          <a:sx n="100" d="100"/>
          <a:sy n="100" d="100"/>
        </p:scale>
        <p:origin x="-282" y="792"/>
      </p:cViewPr>
      <p:guideLst>
        <p:guide orient="horz" pos="2160"/>
        <p:guide pos="2880"/>
      </p:guideLst>
    </p:cSldViewPr>
  </p:slideViewPr>
  <p:outlineViewPr>
    <p:cViewPr>
      <p:scale>
        <a:sx n="33" d="100"/>
        <a:sy n="33" d="100"/>
      </p:scale>
      <p:origin x="54" y="293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A3183CC-2663-46FA-9A2B-EE092049AE84}" type="datetimeFigureOut">
              <a:rPr lang="en-US" smtClean="0"/>
              <a:t>3/14/2018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55756CD-28BF-4575-AA02-D3FF28FB5563}" type="slidenum">
              <a:rPr lang="en-US" smtClean="0"/>
              <a:t>‹#›</a:t>
            </a:fld>
            <a:endParaRPr lang="en-US" dirty="0"/>
          </a:p>
        </p:txBody>
      </p:sp>
    </p:spTree>
    <p:extLst>
      <p:ext uri="{BB962C8B-B14F-4D97-AF65-F5344CB8AC3E}">
        <p14:creationId xmlns:p14="http://schemas.microsoft.com/office/powerpoint/2010/main" val="33700297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IM program was first introduced, general qualifications were established</a:t>
            </a:r>
            <a:r>
              <a:rPr lang="en-US" baseline="0" dirty="0" smtClean="0"/>
              <a:t> for those who would be responsible for the management of an Integrity Program.</a:t>
            </a:r>
            <a:endParaRPr lang="en-US" dirty="0"/>
          </a:p>
        </p:txBody>
      </p:sp>
      <p:sp>
        <p:nvSpPr>
          <p:cNvPr id="4" name="Slide Number Placeholder 3"/>
          <p:cNvSpPr>
            <a:spLocks noGrp="1"/>
          </p:cNvSpPr>
          <p:nvPr>
            <p:ph type="sldNum" sz="quarter" idx="10"/>
          </p:nvPr>
        </p:nvSpPr>
        <p:spPr/>
        <p:txBody>
          <a:bodyPr/>
          <a:lstStyle/>
          <a:p>
            <a:fld id="{E55756CD-28BF-4575-AA02-D3FF28FB5563}" type="slidenum">
              <a:rPr lang="en-US" smtClean="0"/>
              <a:t>14</a:t>
            </a:fld>
            <a:endParaRPr lang="en-US" dirty="0"/>
          </a:p>
        </p:txBody>
      </p:sp>
    </p:spTree>
    <p:extLst>
      <p:ext uri="{BB962C8B-B14F-4D97-AF65-F5344CB8AC3E}">
        <p14:creationId xmlns:p14="http://schemas.microsoft.com/office/powerpoint/2010/main" val="6496149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5756CD-28BF-4575-AA02-D3FF28FB5563}" type="slidenum">
              <a:rPr lang="en-US" smtClean="0"/>
              <a:t>22</a:t>
            </a:fld>
            <a:endParaRPr lang="en-US" dirty="0"/>
          </a:p>
        </p:txBody>
      </p:sp>
    </p:spTree>
    <p:extLst>
      <p:ext uri="{BB962C8B-B14F-4D97-AF65-F5344CB8AC3E}">
        <p14:creationId xmlns:p14="http://schemas.microsoft.com/office/powerpoint/2010/main" val="25351374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last 3 items are significant to the success</a:t>
            </a:r>
            <a:r>
              <a:rPr lang="en-US" baseline="0" dirty="0" smtClean="0"/>
              <a:t> of an IM program.  Identifying your threats, Preventive and </a:t>
            </a:r>
            <a:r>
              <a:rPr lang="en-US" baseline="0" dirty="0" err="1" smtClean="0"/>
              <a:t>Mitigative</a:t>
            </a:r>
            <a:r>
              <a:rPr lang="en-US" baseline="0" dirty="0" smtClean="0"/>
              <a:t> Measures and Program Improvement or Program Evaluation. Let’s look at these…</a:t>
            </a:r>
            <a:endParaRPr lang="en-US" dirty="0"/>
          </a:p>
        </p:txBody>
      </p:sp>
      <p:sp>
        <p:nvSpPr>
          <p:cNvPr id="4" name="Slide Number Placeholder 3"/>
          <p:cNvSpPr>
            <a:spLocks noGrp="1"/>
          </p:cNvSpPr>
          <p:nvPr>
            <p:ph type="sldNum" sz="quarter" idx="10"/>
          </p:nvPr>
        </p:nvSpPr>
        <p:spPr/>
        <p:txBody>
          <a:bodyPr/>
          <a:lstStyle/>
          <a:p>
            <a:fld id="{E55756CD-28BF-4575-AA02-D3FF28FB5563}" type="slidenum">
              <a:rPr lang="en-US" smtClean="0"/>
              <a:t>23</a:t>
            </a:fld>
            <a:endParaRPr lang="en-US" dirty="0"/>
          </a:p>
        </p:txBody>
      </p:sp>
    </p:spTree>
    <p:extLst>
      <p:ext uri="{BB962C8B-B14F-4D97-AF65-F5344CB8AC3E}">
        <p14:creationId xmlns:p14="http://schemas.microsoft.com/office/powerpoint/2010/main" val="37958995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Gas controller must evaluate whether an apparent anomaly in operating conditions constitutes an incident or emergency, requiring an immediate valve closure, or whether the unusual condition is based on a routine event, such as a high flow condition due to peak cold weather system flow rates, the start-up of a major industrial customer, or simply instrumentation malfunction. </a:t>
            </a:r>
            <a:endParaRPr lang="en-US" dirty="0"/>
          </a:p>
        </p:txBody>
      </p:sp>
      <p:sp>
        <p:nvSpPr>
          <p:cNvPr id="4" name="Slide Number Placeholder 3"/>
          <p:cNvSpPr>
            <a:spLocks noGrp="1"/>
          </p:cNvSpPr>
          <p:nvPr>
            <p:ph type="sldNum" sz="quarter" idx="10"/>
          </p:nvPr>
        </p:nvSpPr>
        <p:spPr/>
        <p:txBody>
          <a:bodyPr/>
          <a:lstStyle/>
          <a:p>
            <a:fld id="{E55756CD-28BF-4575-AA02-D3FF28FB5563}" type="slidenum">
              <a:rPr lang="en-US" smtClean="0"/>
              <a:t>28</a:t>
            </a:fld>
            <a:endParaRPr lang="en-US" dirty="0"/>
          </a:p>
        </p:txBody>
      </p:sp>
    </p:spTree>
    <p:extLst>
      <p:ext uri="{BB962C8B-B14F-4D97-AF65-F5344CB8AC3E}">
        <p14:creationId xmlns:p14="http://schemas.microsoft.com/office/powerpoint/2010/main" val="367886079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B89DAF6F-AE79-4B24-95C3-0539C80372F4}" type="datetimeFigureOut">
              <a:rPr lang="en-US" smtClean="0"/>
              <a:t>3/14/2018</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DC28EA0-BEB2-493D-A58F-B2AF470600C3}"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89DAF6F-AE79-4B24-95C3-0539C80372F4}" type="datetimeFigureOut">
              <a:rPr lang="en-US" smtClean="0"/>
              <a:t>3/14/2018</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FDC28EA0-BEB2-493D-A58F-B2AF470600C3}"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89DAF6F-AE79-4B24-95C3-0539C80372F4}" type="datetimeFigureOut">
              <a:rPr lang="en-US" smtClean="0"/>
              <a:t>3/14/2018</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FDC28EA0-BEB2-493D-A58F-B2AF470600C3}"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89DAF6F-AE79-4B24-95C3-0539C80372F4}" type="datetimeFigureOut">
              <a:rPr lang="en-US" smtClean="0"/>
              <a:t>3/14/2018</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FDC28EA0-BEB2-493D-A58F-B2AF470600C3}" type="slidenum">
              <a:rPr lang="en-US" smtClean="0"/>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89DAF6F-AE79-4B24-95C3-0539C80372F4}" type="datetimeFigureOut">
              <a:rPr lang="en-US" smtClean="0"/>
              <a:t>3/14/2018</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FDC28EA0-BEB2-493D-A58F-B2AF470600C3}" type="slidenum">
              <a:rPr lang="en-US" smtClean="0"/>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89DAF6F-AE79-4B24-95C3-0539C80372F4}" type="datetimeFigureOut">
              <a:rPr lang="en-US" smtClean="0"/>
              <a:t>3/14/2018</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FDC28EA0-BEB2-493D-A58F-B2AF470600C3}" type="slidenum">
              <a:rPr lang="en-US" smtClean="0"/>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89DAF6F-AE79-4B24-95C3-0539C80372F4}" type="datetimeFigureOut">
              <a:rPr lang="en-US" smtClean="0"/>
              <a:t>3/14/2018</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FDC28EA0-BEB2-493D-A58F-B2AF470600C3}"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B89DAF6F-AE79-4B24-95C3-0539C80372F4}" type="datetimeFigureOut">
              <a:rPr lang="en-US" smtClean="0"/>
              <a:t>3/14/2018</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FDC28EA0-BEB2-493D-A58F-B2AF470600C3}" type="slidenum">
              <a:rPr lang="en-US" smtClean="0"/>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89DAF6F-AE79-4B24-95C3-0539C80372F4}" type="datetimeFigureOut">
              <a:rPr lang="en-US" smtClean="0"/>
              <a:t>3/14/2018</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FDC28EA0-BEB2-493D-A58F-B2AF470600C3}"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B89DAF6F-AE79-4B24-95C3-0539C80372F4}" type="datetimeFigureOut">
              <a:rPr lang="en-US" smtClean="0"/>
              <a:t>3/14/2018</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FDC28EA0-BEB2-493D-A58F-B2AF470600C3}"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B89DAF6F-AE79-4B24-95C3-0539C80372F4}" type="datetimeFigureOut">
              <a:rPr lang="en-US" smtClean="0"/>
              <a:t>3/14/2018</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DC28EA0-BEB2-493D-A58F-B2AF470600C3}" type="slidenum">
              <a:rPr lang="en-US" smtClean="0"/>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89DAF6F-AE79-4B24-95C3-0539C80372F4}" type="datetimeFigureOut">
              <a:rPr lang="en-US" smtClean="0"/>
              <a:t>3/14/2018</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DC28EA0-BEB2-493D-A58F-B2AF470600C3}"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mailto:jmaynard@uti-corp.com" TargetMode="External"/><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hyperlink" Target="mailto:nwashington@uti-corp.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UTILogoBlack"/>
          <p:cNvPicPr>
            <a:picLocks noChangeAspect="1" noChangeArrowheads="1"/>
          </p:cNvPicPr>
          <p:nvPr/>
        </p:nvPicPr>
        <p:blipFill>
          <a:blip r:embed="rId2" cstate="print">
            <a:grayscl/>
            <a:extLst>
              <a:ext uri="{28A0092B-C50C-407E-A947-70E740481C1C}">
                <a14:useLocalDpi xmlns:a14="http://schemas.microsoft.com/office/drawing/2010/main" val="0"/>
              </a:ext>
            </a:extLst>
          </a:blip>
          <a:srcRect/>
          <a:stretch>
            <a:fillRect/>
          </a:stretch>
        </p:blipFill>
        <p:spPr bwMode="auto">
          <a:xfrm>
            <a:off x="3276600" y="312651"/>
            <a:ext cx="2286000" cy="998892"/>
          </a:xfrm>
          <a:prstGeom prst="rect">
            <a:avLst/>
          </a:prstGeom>
          <a:gradFill rotWithShape="1">
            <a:gsLst>
              <a:gs pos="0">
                <a:srgbClr val="FFFFFF"/>
              </a:gs>
              <a:gs pos="100000">
                <a:srgbClr val="FFFFFF">
                  <a:gamma/>
                  <a:shade val="46275"/>
                  <a:invGamma/>
                </a:srgbClr>
              </a:gs>
            </a:gsLst>
            <a:path path="rect">
              <a:fillToRect r="100000" b="100000"/>
            </a:path>
          </a:gradFill>
          <a:ln>
            <a:noFill/>
          </a:ln>
          <a:extLst>
            <a:ext uri="{91240B29-F687-4F45-9708-019B960494DF}">
              <a14:hiddenLine xmlns:a14="http://schemas.microsoft.com/office/drawing/2010/main" w="12700">
                <a:solidFill>
                  <a:srgbClr val="000000"/>
                </a:solidFill>
                <a:miter lim="800000"/>
                <a:headEnd/>
                <a:tailEnd/>
              </a14:hiddenLine>
            </a:ext>
          </a:extLst>
        </p:spPr>
      </p:pic>
      <p:sp>
        <p:nvSpPr>
          <p:cNvPr id="5" name="Title 1"/>
          <p:cNvSpPr txBox="1">
            <a:spLocks/>
          </p:cNvSpPr>
          <p:nvPr/>
        </p:nvSpPr>
        <p:spPr>
          <a:xfrm>
            <a:off x="1676400" y="1449444"/>
            <a:ext cx="5791200" cy="685799"/>
          </a:xfrm>
          <a:prstGeom prst="rect">
            <a:avLst/>
          </a:prstGeom>
        </p:spPr>
        <p:txBody>
          <a:bodyPr vert="horz" lIns="0" rIns="0" bIns="0" anchor="b">
            <a:normAutofit fontScale="97500"/>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r>
              <a:rPr lang="en-US" sz="2400" b="1" dirty="0" smtClean="0">
                <a:latin typeface="Calibri" panose="020F0502020204030204" pitchFamily="34" charset="0"/>
              </a:rPr>
              <a:t>TOTAL CAPABILITIES IN THE PIPELINE INDUSTRY</a:t>
            </a:r>
            <a:endParaRPr lang="en-US" sz="2400" b="1" dirty="0">
              <a:latin typeface="Calibri" panose="020F0502020204030204" pitchFamily="34" charset="0"/>
            </a:endParaRPr>
          </a:p>
        </p:txBody>
      </p:sp>
      <p:pic>
        <p:nvPicPr>
          <p:cNvPr id="6" name="Picture 3" descr="100_0046soft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02528" y="2135242"/>
            <a:ext cx="5366624" cy="3550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1981200" y="5562600"/>
            <a:ext cx="4876800" cy="1323439"/>
          </a:xfrm>
          <a:prstGeom prst="rect">
            <a:avLst/>
          </a:prstGeom>
          <a:noFill/>
        </p:spPr>
        <p:txBody>
          <a:bodyPr wrap="square" rtlCol="0">
            <a:spAutoFit/>
          </a:bodyPr>
          <a:lstStyle/>
          <a:p>
            <a:pPr algn="ctr"/>
            <a:r>
              <a:rPr lang="en-US" sz="1600" dirty="0" smtClean="0">
                <a:latin typeface="Calibri" panose="020F0502020204030204" pitchFamily="34" charset="0"/>
                <a:cs typeface="Times New Roman" panose="02020603050405020304" pitchFamily="18" charset="0"/>
              </a:rPr>
              <a:t>Utility Technologies International</a:t>
            </a:r>
          </a:p>
          <a:p>
            <a:pPr algn="ctr"/>
            <a:r>
              <a:rPr lang="en-US" sz="1600" dirty="0" smtClean="0">
                <a:latin typeface="Calibri" panose="020F0502020204030204" pitchFamily="34" charset="0"/>
                <a:cs typeface="Times New Roman" panose="02020603050405020304" pitchFamily="18" charset="0"/>
              </a:rPr>
              <a:t>4700 Homer Ohio Lane</a:t>
            </a:r>
          </a:p>
          <a:p>
            <a:pPr algn="ctr"/>
            <a:r>
              <a:rPr lang="en-US" sz="1600" dirty="0" smtClean="0">
                <a:latin typeface="Calibri" panose="020F0502020204030204" pitchFamily="34" charset="0"/>
                <a:cs typeface="Times New Roman" panose="02020603050405020304" pitchFamily="18" charset="0"/>
              </a:rPr>
              <a:t>Groveport, OH  43125</a:t>
            </a:r>
          </a:p>
          <a:p>
            <a:pPr algn="ctr"/>
            <a:r>
              <a:rPr lang="en-US" sz="1600" dirty="0" smtClean="0">
                <a:latin typeface="Calibri" panose="020F0502020204030204" pitchFamily="34" charset="0"/>
                <a:cs typeface="Times New Roman" panose="02020603050405020304" pitchFamily="18" charset="0"/>
              </a:rPr>
              <a:t>614-482-8080</a:t>
            </a:r>
          </a:p>
          <a:p>
            <a:pPr algn="ctr"/>
            <a:r>
              <a:rPr lang="en-US" sz="1600" dirty="0" smtClean="0">
                <a:latin typeface="Calibri" panose="020F0502020204030204" pitchFamily="34" charset="0"/>
                <a:cs typeface="Times New Roman" panose="02020603050405020304" pitchFamily="18" charset="0"/>
              </a:rPr>
              <a:t>www.uti-corp.com</a:t>
            </a:r>
            <a:endParaRPr lang="en-US" sz="16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684422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 typeface="Wingdings" panose="05000000000000000000" pitchFamily="2" charset="2"/>
              <a:buChar char="Ø"/>
            </a:pPr>
            <a:r>
              <a:rPr lang="en-US" dirty="0" smtClean="0">
                <a:latin typeface="Calibri" panose="020F0502020204030204" pitchFamily="34" charset="0"/>
              </a:rPr>
              <a:t>Audit Trends</a:t>
            </a:r>
          </a:p>
          <a:p>
            <a:pPr lvl="1">
              <a:buFont typeface="Arial" panose="020B0604020202020204" pitchFamily="34" charset="0"/>
              <a:buChar char="•"/>
            </a:pPr>
            <a:r>
              <a:rPr lang="en-US" dirty="0" smtClean="0">
                <a:latin typeface="Calibri" panose="020F0502020204030204" pitchFamily="34" charset="0"/>
              </a:rPr>
              <a:t>More recently, the </a:t>
            </a:r>
            <a:r>
              <a:rPr lang="en-US" dirty="0">
                <a:latin typeface="Calibri" panose="020F0502020204030204" pitchFamily="34" charset="0"/>
              </a:rPr>
              <a:t>audits have focused </a:t>
            </a:r>
            <a:r>
              <a:rPr lang="en-US" dirty="0" smtClean="0">
                <a:latin typeface="Calibri" panose="020F0502020204030204" pitchFamily="34" charset="0"/>
              </a:rPr>
              <a:t>on:</a:t>
            </a:r>
          </a:p>
          <a:p>
            <a:pPr lvl="2">
              <a:buClr>
                <a:srgbClr val="0070C0"/>
              </a:buClr>
              <a:buFont typeface="Courier New" panose="02070309020205020404" pitchFamily="49" charset="0"/>
              <a:buChar char="o"/>
            </a:pPr>
            <a:r>
              <a:rPr lang="en-US" dirty="0" smtClean="0">
                <a:latin typeface="Calibri" panose="020F0502020204030204" pitchFamily="34" charset="0"/>
              </a:rPr>
              <a:t>The </a:t>
            </a:r>
            <a:r>
              <a:rPr lang="en-US" dirty="0">
                <a:latin typeface="Calibri" panose="020F0502020204030204" pitchFamily="34" charset="0"/>
              </a:rPr>
              <a:t>I</a:t>
            </a:r>
            <a:r>
              <a:rPr lang="en-US" dirty="0" smtClean="0">
                <a:latin typeface="Calibri" panose="020F0502020204030204" pitchFamily="34" charset="0"/>
              </a:rPr>
              <a:t>ntegrity </a:t>
            </a:r>
            <a:r>
              <a:rPr lang="en-US" dirty="0">
                <a:latin typeface="Calibri" panose="020F0502020204030204" pitchFamily="34" charset="0"/>
              </a:rPr>
              <a:t>P</a:t>
            </a:r>
            <a:r>
              <a:rPr lang="en-US" dirty="0" smtClean="0">
                <a:latin typeface="Calibri" panose="020F0502020204030204" pitchFamily="34" charset="0"/>
              </a:rPr>
              <a:t>rogram process</a:t>
            </a:r>
          </a:p>
          <a:p>
            <a:pPr lvl="2">
              <a:buClr>
                <a:srgbClr val="0070C0"/>
              </a:buClr>
              <a:buFont typeface="Courier New" panose="02070309020205020404" pitchFamily="49" charset="0"/>
              <a:buChar char="o"/>
            </a:pPr>
            <a:r>
              <a:rPr lang="en-US" dirty="0" smtClean="0">
                <a:latin typeface="Calibri" panose="020F0502020204030204" pitchFamily="34" charset="0"/>
              </a:rPr>
              <a:t>Procedures</a:t>
            </a:r>
          </a:p>
          <a:p>
            <a:pPr lvl="2">
              <a:buClr>
                <a:srgbClr val="0070C0"/>
              </a:buClr>
              <a:buFont typeface="Courier New" panose="02070309020205020404" pitchFamily="49" charset="0"/>
              <a:buChar char="o"/>
            </a:pPr>
            <a:r>
              <a:rPr lang="en-US" dirty="0" smtClean="0">
                <a:latin typeface="Calibri" panose="020F0502020204030204" pitchFamily="34" charset="0"/>
              </a:rPr>
              <a:t>Documentation </a:t>
            </a:r>
          </a:p>
          <a:p>
            <a:pPr lvl="2">
              <a:buClr>
                <a:srgbClr val="0070C0"/>
              </a:buClr>
              <a:buFont typeface="Courier New" panose="02070309020205020404" pitchFamily="49" charset="0"/>
              <a:buChar char="o"/>
            </a:pPr>
            <a:r>
              <a:rPr lang="en-US" dirty="0" smtClean="0">
                <a:latin typeface="Calibri" panose="020F0502020204030204" pitchFamily="34" charset="0"/>
              </a:rPr>
              <a:t>Data </a:t>
            </a:r>
            <a:r>
              <a:rPr lang="en-US" dirty="0">
                <a:latin typeface="Calibri" panose="020F0502020204030204" pitchFamily="34" charset="0"/>
              </a:rPr>
              <a:t>analysis </a:t>
            </a:r>
          </a:p>
          <a:p>
            <a:pPr lvl="1"/>
            <a:endParaRPr lang="en-US" dirty="0"/>
          </a:p>
        </p:txBody>
      </p:sp>
      <p:sp>
        <p:nvSpPr>
          <p:cNvPr id="2" name="Title 1"/>
          <p:cNvSpPr>
            <a:spLocks noGrp="1"/>
          </p:cNvSpPr>
          <p:nvPr>
            <p:ph type="title"/>
          </p:nvPr>
        </p:nvSpPr>
        <p:spPr/>
        <p:txBody>
          <a:bodyPr>
            <a:normAutofit fontScale="90000"/>
          </a:bodyPr>
          <a:lstStyle/>
          <a:p>
            <a:pPr algn="ctr"/>
            <a:r>
              <a:rPr lang="en-US" b="1" dirty="0">
                <a:solidFill>
                  <a:schemeClr val="accent2">
                    <a:lumMod val="50000"/>
                  </a:schemeClr>
                </a:solidFill>
                <a:latin typeface="Calibri" panose="020F0502020204030204" pitchFamily="34" charset="0"/>
              </a:rPr>
              <a:t>Integrity Management Process: </a:t>
            </a:r>
            <a:r>
              <a:rPr lang="en-US" b="1" dirty="0" smtClean="0">
                <a:solidFill>
                  <a:schemeClr val="accent2">
                    <a:lumMod val="50000"/>
                  </a:schemeClr>
                </a:solidFill>
                <a:latin typeface="Calibri" panose="020F0502020204030204" pitchFamily="34" charset="0"/>
              </a:rPr>
              <a:t/>
            </a:r>
            <a:br>
              <a:rPr lang="en-US" b="1" dirty="0" smtClean="0">
                <a:solidFill>
                  <a:schemeClr val="accent2">
                    <a:lumMod val="50000"/>
                  </a:schemeClr>
                </a:solidFill>
                <a:latin typeface="Calibri" panose="020F0502020204030204" pitchFamily="34" charset="0"/>
              </a:rPr>
            </a:br>
            <a:r>
              <a:rPr lang="en-US" b="1" dirty="0" smtClean="0">
                <a:solidFill>
                  <a:schemeClr val="accent2">
                    <a:lumMod val="50000"/>
                  </a:schemeClr>
                </a:solidFill>
                <a:latin typeface="Calibri" panose="020F0502020204030204" pitchFamily="34" charset="0"/>
              </a:rPr>
              <a:t>Lessons </a:t>
            </a:r>
            <a:r>
              <a:rPr lang="en-US" b="1" dirty="0">
                <a:solidFill>
                  <a:schemeClr val="accent2">
                    <a:lumMod val="50000"/>
                  </a:schemeClr>
                </a:solidFill>
                <a:latin typeface="Calibri" panose="020F0502020204030204" pitchFamily="34" charset="0"/>
              </a:rPr>
              <a:t>Learned</a:t>
            </a:r>
          </a:p>
        </p:txBody>
      </p:sp>
    </p:spTree>
    <p:extLst>
      <p:ext uri="{BB962C8B-B14F-4D97-AF65-F5344CB8AC3E}">
        <p14:creationId xmlns:p14="http://schemas.microsoft.com/office/powerpoint/2010/main" val="30816515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Wingdings" panose="05000000000000000000" pitchFamily="2" charset="2"/>
              <a:buChar char="Ø"/>
            </a:pPr>
            <a:r>
              <a:rPr lang="en-US" dirty="0" smtClean="0">
                <a:latin typeface="Calibri" panose="020F0502020204030204" pitchFamily="34" charset="0"/>
              </a:rPr>
              <a:t>Qualifications</a:t>
            </a:r>
          </a:p>
          <a:p>
            <a:pPr>
              <a:buFont typeface="Wingdings" panose="05000000000000000000" pitchFamily="2" charset="2"/>
              <a:buChar char="Ø"/>
            </a:pPr>
            <a:r>
              <a:rPr lang="en-US" dirty="0" smtClean="0">
                <a:latin typeface="Calibri" panose="020F0502020204030204" pitchFamily="34" charset="0"/>
              </a:rPr>
              <a:t>Identifying Threats</a:t>
            </a:r>
          </a:p>
          <a:p>
            <a:pPr>
              <a:buFont typeface="Wingdings" panose="05000000000000000000" pitchFamily="2" charset="2"/>
              <a:buChar char="Ø"/>
            </a:pPr>
            <a:r>
              <a:rPr lang="en-US" dirty="0" smtClean="0">
                <a:latin typeface="Calibri" panose="020F0502020204030204" pitchFamily="34" charset="0"/>
              </a:rPr>
              <a:t>Preventative and </a:t>
            </a:r>
            <a:r>
              <a:rPr lang="en-US" dirty="0" err="1" smtClean="0">
                <a:latin typeface="Calibri" panose="020F0502020204030204" pitchFamily="34" charset="0"/>
              </a:rPr>
              <a:t>Mitigative</a:t>
            </a:r>
            <a:r>
              <a:rPr lang="en-US" dirty="0" smtClean="0">
                <a:latin typeface="Calibri" panose="020F0502020204030204" pitchFamily="34" charset="0"/>
              </a:rPr>
              <a:t> Measures</a:t>
            </a:r>
          </a:p>
          <a:p>
            <a:pPr>
              <a:buFont typeface="Wingdings" panose="05000000000000000000" pitchFamily="2" charset="2"/>
              <a:buChar char="Ø"/>
            </a:pPr>
            <a:r>
              <a:rPr lang="en-US" dirty="0" smtClean="0">
                <a:latin typeface="Calibri" panose="020F0502020204030204" pitchFamily="34" charset="0"/>
              </a:rPr>
              <a:t>Program Evaluation</a:t>
            </a:r>
            <a:endParaRPr lang="en-US" dirty="0">
              <a:latin typeface="Calibri" panose="020F0502020204030204" pitchFamily="34" charset="0"/>
            </a:endParaRPr>
          </a:p>
        </p:txBody>
      </p:sp>
      <p:sp>
        <p:nvSpPr>
          <p:cNvPr id="3" name="Title 2"/>
          <p:cNvSpPr>
            <a:spLocks noGrp="1"/>
          </p:cNvSpPr>
          <p:nvPr>
            <p:ph type="title"/>
          </p:nvPr>
        </p:nvSpPr>
        <p:spPr/>
        <p:txBody>
          <a:bodyPr>
            <a:normAutofit fontScale="90000"/>
          </a:bodyPr>
          <a:lstStyle/>
          <a:p>
            <a:pPr algn="ctr"/>
            <a:r>
              <a:rPr lang="en-US" dirty="0">
                <a:solidFill>
                  <a:schemeClr val="accent2">
                    <a:lumMod val="50000"/>
                  </a:schemeClr>
                </a:solidFill>
                <a:latin typeface="Calibri" panose="020F0502020204030204" pitchFamily="34" charset="0"/>
              </a:rPr>
              <a:t>The Evolution of Integrity Management</a:t>
            </a:r>
            <a:endParaRPr lang="en-US" dirty="0">
              <a:solidFill>
                <a:schemeClr val="accent2">
                  <a:lumMod val="75000"/>
                </a:schemeClr>
              </a:solidFill>
              <a:latin typeface="Calibri" panose="020F0502020204030204" pitchFamily="34" charset="0"/>
            </a:endParaRPr>
          </a:p>
        </p:txBody>
      </p:sp>
    </p:spTree>
    <p:extLst>
      <p:ext uri="{BB962C8B-B14F-4D97-AF65-F5344CB8AC3E}">
        <p14:creationId xmlns:p14="http://schemas.microsoft.com/office/powerpoint/2010/main" val="19125587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525963"/>
          </a:xfrm>
        </p:spPr>
        <p:txBody>
          <a:bodyPr>
            <a:normAutofit/>
          </a:bodyPr>
          <a:lstStyle/>
          <a:p>
            <a:pPr>
              <a:buFont typeface="Wingdings" panose="05000000000000000000" pitchFamily="2" charset="2"/>
              <a:buChar char="Ø"/>
            </a:pPr>
            <a:r>
              <a:rPr lang="en-US" dirty="0" smtClean="0">
                <a:latin typeface="Calibri" panose="020F0502020204030204" pitchFamily="34" charset="0"/>
              </a:rPr>
              <a:t>“</a:t>
            </a:r>
            <a:r>
              <a:rPr lang="en-US" sz="2400" dirty="0" smtClean="0">
                <a:latin typeface="Calibri" panose="020F0502020204030204" pitchFamily="34" charset="0"/>
              </a:rPr>
              <a:t>This </a:t>
            </a:r>
            <a:r>
              <a:rPr lang="en-US" sz="2400" dirty="0">
                <a:latin typeface="Calibri" panose="020F0502020204030204" pitchFamily="34" charset="0"/>
              </a:rPr>
              <a:t>rule, in part, established requirements for supervisory and other personnel with IM program functions. PHMSA has recognized inconsistencies in how the requirements have been implemented by operators and is issuing this Advisory Bulletin to remind operators of their responsibility to include qualification requirements for IM personnel, as required by PHMSA regulations and discussed in the American Society of Mechanical Engineers (ASME) ASME B31.8S–2004</a:t>
            </a:r>
            <a:r>
              <a:rPr lang="en-US" sz="2400" dirty="0" smtClean="0">
                <a:latin typeface="Calibri" panose="020F0502020204030204" pitchFamily="34" charset="0"/>
              </a:rPr>
              <a:t>.” </a:t>
            </a:r>
          </a:p>
          <a:p>
            <a:pPr>
              <a:buFont typeface="Wingdings" panose="05000000000000000000" pitchFamily="2" charset="2"/>
              <a:buChar char="Ø"/>
            </a:pPr>
            <a:r>
              <a:rPr lang="en-US" sz="2400" dirty="0" smtClean="0">
                <a:latin typeface="Calibri" panose="020F0502020204030204" pitchFamily="34" charset="0"/>
              </a:rPr>
              <a:t>DATES</a:t>
            </a:r>
            <a:r>
              <a:rPr lang="en-US" sz="2400" dirty="0">
                <a:latin typeface="Calibri" panose="020F0502020204030204" pitchFamily="34" charset="0"/>
              </a:rPr>
              <a:t>: April 10, 2017</a:t>
            </a:r>
          </a:p>
        </p:txBody>
      </p:sp>
      <p:sp>
        <p:nvSpPr>
          <p:cNvPr id="2" name="Title 1"/>
          <p:cNvSpPr>
            <a:spLocks noGrp="1"/>
          </p:cNvSpPr>
          <p:nvPr>
            <p:ph type="title"/>
          </p:nvPr>
        </p:nvSpPr>
        <p:spPr/>
        <p:txBody>
          <a:bodyPr>
            <a:normAutofit/>
          </a:bodyPr>
          <a:lstStyle/>
          <a:p>
            <a:pPr algn="ctr"/>
            <a:r>
              <a:rPr lang="en-US" sz="4000" b="1" dirty="0" smtClean="0">
                <a:solidFill>
                  <a:schemeClr val="accent2">
                    <a:lumMod val="50000"/>
                  </a:schemeClr>
                </a:solidFill>
                <a:latin typeface="Calibri" panose="020F0502020204030204" pitchFamily="34" charset="0"/>
              </a:rPr>
              <a:t>Qualifications (192.915)</a:t>
            </a:r>
            <a:endParaRPr lang="en-US" sz="4000" b="1" dirty="0">
              <a:solidFill>
                <a:schemeClr val="accent2">
                  <a:lumMod val="50000"/>
                </a:schemeClr>
              </a:solidFill>
              <a:latin typeface="Calibri" panose="020F0502020204030204" pitchFamily="34" charset="0"/>
            </a:endParaRPr>
          </a:p>
        </p:txBody>
      </p:sp>
    </p:spTree>
    <p:extLst>
      <p:ext uri="{BB962C8B-B14F-4D97-AF65-F5344CB8AC3E}">
        <p14:creationId xmlns:p14="http://schemas.microsoft.com/office/powerpoint/2010/main" val="26595449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305800" cy="4648200"/>
          </a:xfrm>
        </p:spPr>
        <p:txBody>
          <a:bodyPr>
            <a:noAutofit/>
          </a:bodyPr>
          <a:lstStyle/>
          <a:p>
            <a:pPr marL="0" indent="0">
              <a:buNone/>
            </a:pPr>
            <a:r>
              <a:rPr lang="en-US" sz="1800" dirty="0" smtClean="0">
                <a:latin typeface="Calibri" panose="020F0502020204030204" pitchFamily="34" charset="0"/>
              </a:rPr>
              <a:t>It requires </a:t>
            </a:r>
            <a:r>
              <a:rPr lang="en-US" sz="1800" dirty="0">
                <a:latin typeface="Calibri" panose="020F0502020204030204" pitchFamily="34" charset="0"/>
              </a:rPr>
              <a:t>operator personnel involved in the IM program to be qualified for their assigned responsibilities, including the following: </a:t>
            </a:r>
            <a:endParaRPr lang="en-US" sz="1800" dirty="0" smtClean="0">
              <a:latin typeface="Calibri" panose="020F0502020204030204" pitchFamily="34" charset="0"/>
            </a:endParaRPr>
          </a:p>
          <a:p>
            <a:pPr marL="285750" indent="-285750">
              <a:buFont typeface="Wingdings" panose="05000000000000000000" pitchFamily="2" charset="2"/>
              <a:buChar char="Ø"/>
            </a:pPr>
            <a:r>
              <a:rPr lang="en-US" sz="1800" dirty="0" smtClean="0">
                <a:latin typeface="Calibri" panose="020F0502020204030204" pitchFamily="34" charset="0"/>
              </a:rPr>
              <a:t>Personnel </a:t>
            </a:r>
            <a:r>
              <a:rPr lang="en-US" sz="1800" dirty="0">
                <a:latin typeface="Calibri" panose="020F0502020204030204" pitchFamily="34" charset="0"/>
              </a:rPr>
              <a:t>qualification requirements must be </a:t>
            </a:r>
            <a:r>
              <a:rPr lang="en-US" sz="1800" dirty="0" smtClean="0">
                <a:latin typeface="Calibri" panose="020F0502020204030204" pitchFamily="34" charset="0"/>
              </a:rPr>
              <a:t>identified </a:t>
            </a:r>
            <a:r>
              <a:rPr lang="en-US" sz="1800" dirty="0">
                <a:latin typeface="Calibri" panose="020F0502020204030204" pitchFamily="34" charset="0"/>
              </a:rPr>
              <a:t>for anyone involved in the IM </a:t>
            </a:r>
            <a:r>
              <a:rPr lang="en-US" sz="1800" dirty="0" smtClean="0">
                <a:latin typeface="Calibri" panose="020F0502020204030204" pitchFamily="34" charset="0"/>
              </a:rPr>
              <a:t>program.</a:t>
            </a:r>
          </a:p>
          <a:p>
            <a:pPr marL="285750" indent="-285750">
              <a:buFont typeface="Wingdings" panose="05000000000000000000" pitchFamily="2" charset="2"/>
              <a:buChar char="Ø"/>
            </a:pPr>
            <a:r>
              <a:rPr lang="en-US" sz="1800" dirty="0" smtClean="0">
                <a:latin typeface="Calibri" panose="020F0502020204030204" pitchFamily="34" charset="0"/>
              </a:rPr>
              <a:t>This </a:t>
            </a:r>
            <a:r>
              <a:rPr lang="en-US" sz="1800" dirty="0">
                <a:latin typeface="Calibri" panose="020F0502020204030204" pitchFamily="34" charset="0"/>
              </a:rPr>
              <a:t>applies to both operator and contractor personnel (contractors, suppliers, vendors, etc</a:t>
            </a:r>
            <a:r>
              <a:rPr lang="en-US" sz="1800" dirty="0" smtClean="0">
                <a:latin typeface="Calibri" panose="020F0502020204030204" pitchFamily="34" charset="0"/>
              </a:rPr>
              <a:t>.)</a:t>
            </a:r>
            <a:endParaRPr lang="en-US" sz="1800" dirty="0" smtClean="0">
              <a:latin typeface="Calibri" panose="020F0502020204030204" pitchFamily="34" charset="0"/>
            </a:endParaRPr>
          </a:p>
          <a:p>
            <a:pPr lvl="1">
              <a:buFont typeface="Arial" panose="020B0604020202020204" pitchFamily="34" charset="0"/>
              <a:buChar char="•"/>
            </a:pPr>
            <a:r>
              <a:rPr lang="en-US" sz="1800" dirty="0" smtClean="0">
                <a:latin typeface="Calibri" panose="020F0502020204030204" pitchFamily="34" charset="0"/>
              </a:rPr>
              <a:t>Qualification </a:t>
            </a:r>
            <a:r>
              <a:rPr lang="en-US" sz="1800" dirty="0">
                <a:latin typeface="Calibri" panose="020F0502020204030204" pitchFamily="34" charset="0"/>
              </a:rPr>
              <a:t>criteria must include minimum requirements for experience or training in order to verify individuals have the knowledge and skills necessary to perform IM-related </a:t>
            </a:r>
            <a:r>
              <a:rPr lang="en-US" sz="1800" dirty="0" smtClean="0">
                <a:latin typeface="Calibri" panose="020F0502020204030204" pitchFamily="34" charset="0"/>
              </a:rPr>
              <a:t>tasks </a:t>
            </a:r>
            <a:endParaRPr lang="en-US" sz="1800" dirty="0" smtClean="0">
              <a:latin typeface="Calibri" panose="020F0502020204030204" pitchFamily="34" charset="0"/>
            </a:endParaRPr>
          </a:p>
          <a:p>
            <a:pPr lvl="1">
              <a:buFont typeface="Arial" panose="020B0604020202020204" pitchFamily="34" charset="0"/>
              <a:buChar char="•"/>
            </a:pPr>
            <a:r>
              <a:rPr lang="en-US" sz="1800" dirty="0" smtClean="0">
                <a:latin typeface="Calibri" panose="020F0502020204030204" pitchFamily="34" charset="0"/>
              </a:rPr>
              <a:t>The </a:t>
            </a:r>
            <a:r>
              <a:rPr lang="en-US" sz="1800" dirty="0">
                <a:latin typeface="Calibri" panose="020F0502020204030204" pitchFamily="34" charset="0"/>
              </a:rPr>
              <a:t>operator must determine whether qualifications are current. </a:t>
            </a:r>
            <a:endParaRPr lang="en-US" sz="1800" dirty="0" smtClean="0">
              <a:latin typeface="Calibri" panose="020F0502020204030204" pitchFamily="34" charset="0"/>
            </a:endParaRPr>
          </a:p>
          <a:p>
            <a:pPr lvl="1">
              <a:buFont typeface="Arial" panose="020B0604020202020204" pitchFamily="34" charset="0"/>
              <a:buChar char="•"/>
            </a:pPr>
            <a:r>
              <a:rPr lang="en-US" sz="1800" dirty="0" smtClean="0">
                <a:latin typeface="Calibri" panose="020F0502020204030204" pitchFamily="34" charset="0"/>
              </a:rPr>
              <a:t>The </a:t>
            </a:r>
            <a:r>
              <a:rPr lang="en-US" sz="1800" dirty="0">
                <a:latin typeface="Calibri" panose="020F0502020204030204" pitchFamily="34" charset="0"/>
              </a:rPr>
              <a:t>rule requires operators to verify that the personnel who execute activities within the IM program are qualified in accordance with the quality assurance process required by § 192.911(l</a:t>
            </a:r>
            <a:r>
              <a:rPr lang="en-US" sz="1800" dirty="0" smtClean="0">
                <a:latin typeface="Calibri" panose="020F0502020204030204" pitchFamily="34" charset="0"/>
              </a:rPr>
              <a:t>).</a:t>
            </a:r>
          </a:p>
          <a:p>
            <a:pPr lvl="1">
              <a:buFont typeface="Arial" panose="020B0604020202020204" pitchFamily="34" charset="0"/>
              <a:buChar char="•"/>
            </a:pPr>
            <a:r>
              <a:rPr lang="en-US" sz="1800" dirty="0" smtClean="0">
                <a:latin typeface="Calibri" panose="020F0502020204030204" pitchFamily="34" charset="0"/>
              </a:rPr>
              <a:t>Documentation </a:t>
            </a:r>
            <a:r>
              <a:rPr lang="en-US" sz="1800" dirty="0">
                <a:latin typeface="Calibri" panose="020F0502020204030204" pitchFamily="34" charset="0"/>
              </a:rPr>
              <a:t>of qualification must be maintained in accordance with the operator’s IM program. </a:t>
            </a:r>
          </a:p>
        </p:txBody>
      </p:sp>
      <p:sp>
        <p:nvSpPr>
          <p:cNvPr id="2" name="Title 1"/>
          <p:cNvSpPr>
            <a:spLocks noGrp="1"/>
          </p:cNvSpPr>
          <p:nvPr>
            <p:ph type="title"/>
          </p:nvPr>
        </p:nvSpPr>
        <p:spPr>
          <a:xfrm>
            <a:off x="457200" y="304800"/>
            <a:ext cx="8229600" cy="1143000"/>
          </a:xfrm>
        </p:spPr>
        <p:txBody>
          <a:bodyPr>
            <a:normAutofit/>
          </a:bodyPr>
          <a:lstStyle/>
          <a:p>
            <a:pPr algn="ctr"/>
            <a:r>
              <a:rPr lang="en-US" sz="4400" b="1" dirty="0" smtClean="0">
                <a:solidFill>
                  <a:schemeClr val="accent2">
                    <a:lumMod val="50000"/>
                  </a:schemeClr>
                </a:solidFill>
                <a:latin typeface="Calibri" panose="020F0502020204030204" pitchFamily="34" charset="0"/>
              </a:rPr>
              <a:t>Qualifications</a:t>
            </a:r>
            <a:endParaRPr lang="en-US" sz="4400" b="1" dirty="0">
              <a:solidFill>
                <a:schemeClr val="accent2">
                  <a:lumMod val="50000"/>
                </a:schemeClr>
              </a:solidFill>
              <a:latin typeface="Calibri" panose="020F0502020204030204" pitchFamily="34" charset="0"/>
            </a:endParaRPr>
          </a:p>
        </p:txBody>
      </p:sp>
    </p:spTree>
    <p:extLst>
      <p:ext uri="{BB962C8B-B14F-4D97-AF65-F5344CB8AC3E}">
        <p14:creationId xmlns:p14="http://schemas.microsoft.com/office/powerpoint/2010/main" val="40400139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525963"/>
          </a:xfrm>
        </p:spPr>
        <p:txBody>
          <a:bodyPr>
            <a:normAutofit/>
          </a:bodyPr>
          <a:lstStyle/>
          <a:p>
            <a:pPr>
              <a:buFont typeface="Wingdings" panose="05000000000000000000" pitchFamily="2" charset="2"/>
              <a:buChar char="Ø"/>
            </a:pPr>
            <a:r>
              <a:rPr lang="en-US" dirty="0" smtClean="0">
                <a:latin typeface="Calibri" panose="020F0502020204030204" pitchFamily="34" charset="0"/>
              </a:rPr>
              <a:t> </a:t>
            </a:r>
            <a:r>
              <a:rPr lang="en-US" sz="3600" dirty="0" smtClean="0">
                <a:latin typeface="Calibri" panose="020F0502020204030204" pitchFamily="34" charset="0"/>
              </a:rPr>
              <a:t>IM Personnel</a:t>
            </a:r>
          </a:p>
          <a:p>
            <a:pPr lvl="1">
              <a:buFont typeface="Arial" panose="020B0604020202020204" pitchFamily="34" charset="0"/>
              <a:buChar char="•"/>
            </a:pPr>
            <a:r>
              <a:rPr lang="en-US" sz="3600" dirty="0" smtClean="0">
                <a:latin typeface="Calibri" panose="020F0502020204030204" pitchFamily="34" charset="0"/>
              </a:rPr>
              <a:t>Supervisory Personnel</a:t>
            </a:r>
          </a:p>
          <a:p>
            <a:pPr lvl="1">
              <a:buFont typeface="Arial" panose="020B0604020202020204" pitchFamily="34" charset="0"/>
              <a:buChar char="•"/>
            </a:pPr>
            <a:r>
              <a:rPr lang="en-US" sz="3600" dirty="0" smtClean="0">
                <a:latin typeface="Calibri" panose="020F0502020204030204" pitchFamily="34" charset="0"/>
              </a:rPr>
              <a:t>Persons who carry out assessments and evaluate assessment results</a:t>
            </a:r>
          </a:p>
          <a:p>
            <a:pPr lvl="1">
              <a:buFont typeface="Arial" panose="020B0604020202020204" pitchFamily="34" charset="0"/>
              <a:buChar char="•"/>
            </a:pPr>
            <a:r>
              <a:rPr lang="en-US" sz="3600" dirty="0" smtClean="0">
                <a:latin typeface="Calibri" panose="020F0502020204030204" pitchFamily="34" charset="0"/>
              </a:rPr>
              <a:t>Persons responsible for preventative  and </a:t>
            </a:r>
            <a:r>
              <a:rPr lang="en-US" sz="3600" dirty="0" err="1" smtClean="0">
                <a:latin typeface="Calibri" panose="020F0502020204030204" pitchFamily="34" charset="0"/>
              </a:rPr>
              <a:t>mitigative</a:t>
            </a:r>
            <a:r>
              <a:rPr lang="en-US" sz="3600" dirty="0" smtClean="0">
                <a:latin typeface="Calibri" panose="020F0502020204030204" pitchFamily="34" charset="0"/>
              </a:rPr>
              <a:t> measures</a:t>
            </a:r>
          </a:p>
          <a:p>
            <a:pPr marL="393192" lvl="1" indent="0">
              <a:buNone/>
            </a:pPr>
            <a:endParaRPr lang="en-US" dirty="0" smtClean="0">
              <a:latin typeface="Calibri" panose="020F0502020204030204" pitchFamily="34" charset="0"/>
            </a:endParaRPr>
          </a:p>
        </p:txBody>
      </p:sp>
      <p:sp>
        <p:nvSpPr>
          <p:cNvPr id="2" name="Title 1"/>
          <p:cNvSpPr>
            <a:spLocks noGrp="1"/>
          </p:cNvSpPr>
          <p:nvPr>
            <p:ph type="title"/>
          </p:nvPr>
        </p:nvSpPr>
        <p:spPr/>
        <p:txBody>
          <a:bodyPr>
            <a:normAutofit/>
          </a:bodyPr>
          <a:lstStyle/>
          <a:p>
            <a:pPr algn="ctr"/>
            <a:r>
              <a:rPr lang="en-US" sz="4400" dirty="0" smtClean="0">
                <a:solidFill>
                  <a:schemeClr val="accent2">
                    <a:lumMod val="50000"/>
                  </a:schemeClr>
                </a:solidFill>
                <a:latin typeface="Calibri" panose="020F0502020204030204" pitchFamily="34" charset="0"/>
              </a:rPr>
              <a:t>Qualifications</a:t>
            </a:r>
            <a:endParaRPr lang="en-US" sz="4800" b="1" dirty="0">
              <a:solidFill>
                <a:schemeClr val="accent2">
                  <a:lumMod val="50000"/>
                </a:schemeClr>
              </a:solidFill>
              <a:latin typeface="Calibri" panose="020F0502020204030204" pitchFamily="34" charset="0"/>
            </a:endParaRPr>
          </a:p>
        </p:txBody>
      </p:sp>
    </p:spTree>
    <p:extLst>
      <p:ext uri="{BB962C8B-B14F-4D97-AF65-F5344CB8AC3E}">
        <p14:creationId xmlns:p14="http://schemas.microsoft.com/office/powerpoint/2010/main" val="2869741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295400"/>
            <a:ext cx="8229600" cy="4525963"/>
          </a:xfrm>
        </p:spPr>
        <p:txBody>
          <a:bodyPr>
            <a:noAutofit/>
          </a:bodyPr>
          <a:lstStyle/>
          <a:p>
            <a:pPr marL="109728" indent="0">
              <a:buNone/>
            </a:pPr>
            <a:r>
              <a:rPr lang="en-US" sz="2800" b="1" dirty="0">
                <a:solidFill>
                  <a:schemeClr val="accent2">
                    <a:lumMod val="50000"/>
                  </a:schemeClr>
                </a:solidFill>
                <a:latin typeface="Calibri" panose="020F0502020204030204" pitchFamily="34" charset="0"/>
              </a:rPr>
              <a:t>Supervisory Personnel</a:t>
            </a:r>
            <a:endParaRPr lang="en-US" sz="2800" b="1" dirty="0" smtClean="0">
              <a:latin typeface="Calibri" panose="020F0502020204030204" pitchFamily="34" charset="0"/>
            </a:endParaRPr>
          </a:p>
          <a:p>
            <a:pPr>
              <a:buFont typeface="Wingdings" panose="05000000000000000000" pitchFamily="2" charset="2"/>
              <a:buChar char="Ø"/>
            </a:pPr>
            <a:r>
              <a:rPr lang="en-US" sz="2000" dirty="0" smtClean="0">
                <a:latin typeface="Calibri" panose="020F0502020204030204" pitchFamily="34" charset="0"/>
              </a:rPr>
              <a:t>Section </a:t>
            </a:r>
            <a:r>
              <a:rPr lang="en-US" sz="2000" dirty="0">
                <a:latin typeface="Calibri" panose="020F0502020204030204" pitchFamily="34" charset="0"/>
              </a:rPr>
              <a:t>192.915(a)—‘‘Supervisory Personnel’’ The regulation covers qualification and training requirements for supervisory personnel with responsibilities in an IM program. </a:t>
            </a:r>
            <a:endParaRPr lang="en-US" sz="2000" dirty="0" smtClean="0">
              <a:latin typeface="Calibri" panose="020F0502020204030204" pitchFamily="34" charset="0"/>
            </a:endParaRPr>
          </a:p>
          <a:p>
            <a:pPr>
              <a:buFont typeface="Wingdings" panose="05000000000000000000" pitchFamily="2" charset="2"/>
              <a:buChar char="Ø"/>
            </a:pPr>
            <a:r>
              <a:rPr lang="en-US" sz="2000" dirty="0" smtClean="0">
                <a:latin typeface="Calibri" panose="020F0502020204030204" pitchFamily="34" charset="0"/>
              </a:rPr>
              <a:t> </a:t>
            </a:r>
            <a:r>
              <a:rPr lang="en-US" sz="2000" dirty="0">
                <a:latin typeface="Calibri" panose="020F0502020204030204" pitchFamily="34" charset="0"/>
              </a:rPr>
              <a:t>This rule requires operators to verify that the IM program requires supervisory personnel to have the appropriate training or experience for their assigned responsibilities, including the following: </a:t>
            </a:r>
            <a:endParaRPr lang="en-US" sz="2000" dirty="0" smtClean="0">
              <a:latin typeface="Calibri" panose="020F0502020204030204" pitchFamily="34" charset="0"/>
            </a:endParaRPr>
          </a:p>
          <a:p>
            <a:pPr lvl="1">
              <a:buFont typeface="Arial" panose="020B0604020202020204" pitchFamily="34" charset="0"/>
              <a:buChar char="•"/>
            </a:pPr>
            <a:r>
              <a:rPr lang="en-US" sz="2000" dirty="0" smtClean="0">
                <a:latin typeface="Calibri" panose="020F0502020204030204" pitchFamily="34" charset="0"/>
              </a:rPr>
              <a:t>Personnel </a:t>
            </a:r>
            <a:r>
              <a:rPr lang="en-US" sz="2000" dirty="0">
                <a:latin typeface="Calibri" panose="020F0502020204030204" pitchFamily="34" charset="0"/>
              </a:rPr>
              <a:t>with supervisory authority that relates to the operator’s IM process must meet documented qualification requirements for the aspects of the IM program that fall under their </a:t>
            </a:r>
            <a:r>
              <a:rPr lang="en-US" sz="2000" dirty="0" smtClean="0">
                <a:latin typeface="Calibri" panose="020F0502020204030204" pitchFamily="34" charset="0"/>
              </a:rPr>
              <a:t>authority</a:t>
            </a:r>
            <a:endParaRPr lang="en-US" sz="2000" dirty="0" smtClean="0">
              <a:latin typeface="Calibri" panose="020F0502020204030204" pitchFamily="34" charset="0"/>
            </a:endParaRPr>
          </a:p>
        </p:txBody>
      </p:sp>
      <p:sp>
        <p:nvSpPr>
          <p:cNvPr id="2" name="Title 1"/>
          <p:cNvSpPr>
            <a:spLocks noGrp="1"/>
          </p:cNvSpPr>
          <p:nvPr>
            <p:ph type="title"/>
          </p:nvPr>
        </p:nvSpPr>
        <p:spPr/>
        <p:txBody>
          <a:bodyPr>
            <a:noAutofit/>
          </a:bodyPr>
          <a:lstStyle/>
          <a:p>
            <a:pPr algn="ctr"/>
            <a:r>
              <a:rPr lang="en-US" sz="4400" b="1" dirty="0" smtClean="0">
                <a:solidFill>
                  <a:schemeClr val="accent2">
                    <a:lumMod val="50000"/>
                  </a:schemeClr>
                </a:solidFill>
                <a:latin typeface="Calibri" panose="020F0502020204030204" pitchFamily="34" charset="0"/>
              </a:rPr>
              <a:t>Qualifications</a:t>
            </a:r>
            <a:endParaRPr lang="en-US" sz="3600" b="1" dirty="0">
              <a:solidFill>
                <a:schemeClr val="accent2">
                  <a:lumMod val="50000"/>
                </a:schemeClr>
              </a:solidFill>
            </a:endParaRPr>
          </a:p>
        </p:txBody>
      </p:sp>
    </p:spTree>
    <p:extLst>
      <p:ext uri="{BB962C8B-B14F-4D97-AF65-F5344CB8AC3E}">
        <p14:creationId xmlns:p14="http://schemas.microsoft.com/office/powerpoint/2010/main" val="20792002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4525963"/>
          </a:xfrm>
        </p:spPr>
        <p:txBody>
          <a:bodyPr/>
          <a:lstStyle/>
          <a:p>
            <a:pPr marL="109728" lvl="1" indent="0">
              <a:spcBef>
                <a:spcPts val="400"/>
              </a:spcBef>
              <a:buSzPct val="68000"/>
              <a:buNone/>
            </a:pPr>
            <a:r>
              <a:rPr lang="en-US" sz="2800" b="1" dirty="0">
                <a:solidFill>
                  <a:schemeClr val="accent2">
                    <a:lumMod val="50000"/>
                  </a:schemeClr>
                </a:solidFill>
                <a:latin typeface="Calibri" panose="020F0502020204030204" pitchFamily="34" charset="0"/>
              </a:rPr>
              <a:t>Supervisory Personnel</a:t>
            </a:r>
            <a:endParaRPr lang="en-US" sz="2800" b="1" dirty="0" smtClean="0">
              <a:latin typeface="Calibri" panose="020F0502020204030204" pitchFamily="34" charset="0"/>
            </a:endParaRPr>
          </a:p>
          <a:p>
            <a:pPr marL="452628" lvl="1" indent="-342900">
              <a:spcBef>
                <a:spcPts val="400"/>
              </a:spcBef>
              <a:buSzPct val="68000"/>
              <a:buFont typeface="Wingdings" panose="05000000000000000000" pitchFamily="2" charset="2"/>
              <a:buChar char="Ø"/>
            </a:pPr>
            <a:r>
              <a:rPr lang="en-US" sz="2000" dirty="0" smtClean="0">
                <a:latin typeface="Calibri" panose="020F0502020204030204" pitchFamily="34" charset="0"/>
              </a:rPr>
              <a:t>Tracking </a:t>
            </a:r>
            <a:r>
              <a:rPr lang="en-US" sz="2000" dirty="0">
                <a:latin typeface="Calibri" panose="020F0502020204030204" pitchFamily="34" charset="0"/>
              </a:rPr>
              <a:t>of qualification deficiencies and requalification requirements is essential to verify that individuals in supervisory positions are qualified. </a:t>
            </a:r>
            <a:endParaRPr lang="en-US" sz="2000" dirty="0" smtClean="0">
              <a:latin typeface="Calibri" panose="020F0502020204030204" pitchFamily="34" charset="0"/>
            </a:endParaRPr>
          </a:p>
          <a:p>
            <a:pPr marL="452628" lvl="1" indent="-342900">
              <a:spcBef>
                <a:spcPts val="400"/>
              </a:spcBef>
              <a:buSzPct val="68000"/>
              <a:buFont typeface="Wingdings" panose="05000000000000000000" pitchFamily="2" charset="2"/>
              <a:buChar char="Ø"/>
            </a:pPr>
            <a:r>
              <a:rPr lang="en-US" sz="2000" dirty="0">
                <a:latin typeface="Calibri" panose="020F0502020204030204" pitchFamily="34" charset="0"/>
              </a:rPr>
              <a:t>Qualification requirements must include minimum requirements for experience or training to verify individuals have the knowledge to perform IM-related </a:t>
            </a:r>
            <a:r>
              <a:rPr lang="en-US" sz="2000" dirty="0" smtClean="0">
                <a:latin typeface="Calibri" panose="020F0502020204030204" pitchFamily="34" charset="0"/>
              </a:rPr>
              <a:t>tasks </a:t>
            </a:r>
            <a:endParaRPr lang="en-US" sz="2000" dirty="0">
              <a:latin typeface="Calibri" panose="020F0502020204030204" pitchFamily="34" charset="0"/>
            </a:endParaRPr>
          </a:p>
          <a:p>
            <a:pPr marL="365760" lvl="1" indent="-256032">
              <a:spcBef>
                <a:spcPts val="400"/>
              </a:spcBef>
              <a:buSzPct val="68000"/>
              <a:buFont typeface="Wingdings 3"/>
              <a:buChar char=""/>
            </a:pPr>
            <a:endParaRPr lang="en-US" sz="2000" dirty="0"/>
          </a:p>
          <a:p>
            <a:endParaRPr lang="en-US" dirty="0"/>
          </a:p>
        </p:txBody>
      </p:sp>
      <p:sp>
        <p:nvSpPr>
          <p:cNvPr id="3" name="Title 2"/>
          <p:cNvSpPr>
            <a:spLocks noGrp="1"/>
          </p:cNvSpPr>
          <p:nvPr>
            <p:ph type="title"/>
          </p:nvPr>
        </p:nvSpPr>
        <p:spPr>
          <a:xfrm>
            <a:off x="457200" y="381000"/>
            <a:ext cx="8229600" cy="1143000"/>
          </a:xfrm>
        </p:spPr>
        <p:txBody>
          <a:bodyPr>
            <a:noAutofit/>
          </a:bodyPr>
          <a:lstStyle/>
          <a:p>
            <a:pPr algn="ctr"/>
            <a:r>
              <a:rPr lang="en-US" sz="4400" dirty="0" smtClean="0">
                <a:solidFill>
                  <a:schemeClr val="accent2">
                    <a:lumMod val="50000"/>
                  </a:schemeClr>
                </a:solidFill>
                <a:latin typeface="Calibri" panose="020F0502020204030204" pitchFamily="34" charset="0"/>
              </a:rPr>
              <a:t>Qualifications</a:t>
            </a:r>
            <a:endParaRPr lang="en-US" sz="3200" dirty="0"/>
          </a:p>
        </p:txBody>
      </p:sp>
    </p:spTree>
    <p:extLst>
      <p:ext uri="{BB962C8B-B14F-4D97-AF65-F5344CB8AC3E}">
        <p14:creationId xmlns:p14="http://schemas.microsoft.com/office/powerpoint/2010/main" val="40845502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4525963"/>
          </a:xfrm>
        </p:spPr>
        <p:txBody>
          <a:bodyPr>
            <a:normAutofit lnSpcReduction="10000"/>
          </a:bodyPr>
          <a:lstStyle/>
          <a:p>
            <a:pPr marL="109728" indent="0">
              <a:buNone/>
            </a:pPr>
            <a:r>
              <a:rPr lang="en-US" sz="2800" b="1" dirty="0">
                <a:solidFill>
                  <a:schemeClr val="accent2">
                    <a:lumMod val="50000"/>
                  </a:schemeClr>
                </a:solidFill>
                <a:latin typeface="Calibri" panose="020F0502020204030204" pitchFamily="34" charset="0"/>
              </a:rPr>
              <a:t>Persons who Carry out Assessments and Evaluate Assessment Results</a:t>
            </a:r>
            <a:endParaRPr lang="en-US" dirty="0" smtClean="0">
              <a:latin typeface="Calibri" panose="020F0502020204030204" pitchFamily="34" charset="0"/>
            </a:endParaRPr>
          </a:p>
          <a:p>
            <a:pPr>
              <a:buFont typeface="Wingdings" panose="05000000000000000000" pitchFamily="2" charset="2"/>
              <a:buChar char="Ø"/>
            </a:pPr>
            <a:r>
              <a:rPr lang="en-US" sz="2200" dirty="0" smtClean="0">
                <a:latin typeface="Calibri" panose="020F0502020204030204" pitchFamily="34" charset="0"/>
              </a:rPr>
              <a:t>Section 192.915(b)</a:t>
            </a:r>
          </a:p>
          <a:p>
            <a:pPr lvl="1">
              <a:buFont typeface="Arial" panose="020B0604020202020204" pitchFamily="34" charset="0"/>
              <a:buChar char="•"/>
            </a:pPr>
            <a:r>
              <a:rPr lang="en-US" sz="2200" dirty="0" smtClean="0">
                <a:latin typeface="Calibri" panose="020F0502020204030204" pitchFamily="34" charset="0"/>
              </a:rPr>
              <a:t>Covers </a:t>
            </a:r>
            <a:r>
              <a:rPr lang="en-US" sz="2200" dirty="0">
                <a:latin typeface="Calibri" panose="020F0502020204030204" pitchFamily="34" charset="0"/>
              </a:rPr>
              <a:t>qualification requirements for personnel performing certain IM tasks related to the conduct of integrity assessments, analysis of integrity assessment results, and the decisions on actions to be taken based on integrity assessments</a:t>
            </a:r>
            <a:r>
              <a:rPr lang="en-US" sz="2200" dirty="0" smtClean="0">
                <a:latin typeface="Calibri" panose="020F0502020204030204" pitchFamily="34" charset="0"/>
              </a:rPr>
              <a:t>.</a:t>
            </a:r>
          </a:p>
          <a:p>
            <a:pPr lvl="1">
              <a:buFont typeface="Arial" panose="020B0604020202020204" pitchFamily="34" charset="0"/>
              <a:buChar char="•"/>
            </a:pPr>
            <a:r>
              <a:rPr lang="en-US" sz="2200" dirty="0">
                <a:latin typeface="Calibri" panose="020F0502020204030204" pitchFamily="34" charset="0"/>
              </a:rPr>
              <a:t>R</a:t>
            </a:r>
            <a:r>
              <a:rPr lang="en-US" sz="2200" dirty="0" smtClean="0">
                <a:latin typeface="Calibri" panose="020F0502020204030204" pitchFamily="34" charset="0"/>
              </a:rPr>
              <a:t>equires </a:t>
            </a:r>
            <a:r>
              <a:rPr lang="en-US" sz="2200" dirty="0">
                <a:latin typeface="Calibri" panose="020F0502020204030204" pitchFamily="34" charset="0"/>
              </a:rPr>
              <a:t>operators to verify the IM program requires qualification of personnel who carry out assessments and evaluate assessment results, including the following: </a:t>
            </a:r>
            <a:endParaRPr lang="en-US" sz="2200" dirty="0" smtClean="0">
              <a:latin typeface="Calibri" panose="020F0502020204030204" pitchFamily="34" charset="0"/>
            </a:endParaRPr>
          </a:p>
          <a:p>
            <a:pPr lvl="2">
              <a:buClr>
                <a:srgbClr val="0070C0"/>
              </a:buClr>
              <a:buFont typeface="Courier New" panose="02070309020205020404" pitchFamily="49" charset="0"/>
              <a:buChar char="o"/>
            </a:pPr>
            <a:r>
              <a:rPr lang="en-US" dirty="0" smtClean="0">
                <a:latin typeface="Calibri" panose="020F0502020204030204" pitchFamily="34" charset="0"/>
              </a:rPr>
              <a:t>Personnel </a:t>
            </a:r>
            <a:r>
              <a:rPr lang="en-US" dirty="0">
                <a:latin typeface="Calibri" panose="020F0502020204030204" pitchFamily="34" charset="0"/>
              </a:rPr>
              <a:t>who carry out or evaluate assessment information must meet documented qualification requirements—this applies to both operator and contractor personnel.</a:t>
            </a:r>
          </a:p>
        </p:txBody>
      </p:sp>
      <p:sp>
        <p:nvSpPr>
          <p:cNvPr id="2" name="Title 1"/>
          <p:cNvSpPr>
            <a:spLocks noGrp="1"/>
          </p:cNvSpPr>
          <p:nvPr>
            <p:ph type="title"/>
          </p:nvPr>
        </p:nvSpPr>
        <p:spPr>
          <a:xfrm>
            <a:off x="533400" y="304800"/>
            <a:ext cx="8229600" cy="1143000"/>
          </a:xfrm>
        </p:spPr>
        <p:txBody>
          <a:bodyPr>
            <a:noAutofit/>
          </a:bodyPr>
          <a:lstStyle/>
          <a:p>
            <a:pPr algn="ctr"/>
            <a:r>
              <a:rPr lang="en-US" sz="4400" b="1" dirty="0" smtClean="0">
                <a:solidFill>
                  <a:schemeClr val="accent2">
                    <a:lumMod val="50000"/>
                  </a:schemeClr>
                </a:solidFill>
                <a:latin typeface="Calibri" panose="020F0502020204030204" pitchFamily="34" charset="0"/>
              </a:rPr>
              <a:t>Qualifications</a:t>
            </a:r>
            <a:r>
              <a:rPr lang="en-US" sz="3200" b="1" dirty="0">
                <a:solidFill>
                  <a:schemeClr val="accent2">
                    <a:lumMod val="50000"/>
                  </a:schemeClr>
                </a:solidFill>
              </a:rPr>
              <a:t/>
            </a:r>
            <a:br>
              <a:rPr lang="en-US" sz="3200" b="1" dirty="0">
                <a:solidFill>
                  <a:schemeClr val="accent2">
                    <a:lumMod val="50000"/>
                  </a:schemeClr>
                </a:solidFill>
              </a:rPr>
            </a:br>
            <a:endParaRPr lang="en-US" sz="3200" b="1" dirty="0">
              <a:solidFill>
                <a:schemeClr val="accent2">
                  <a:lumMod val="50000"/>
                </a:schemeClr>
              </a:solidFill>
            </a:endParaRPr>
          </a:p>
        </p:txBody>
      </p:sp>
    </p:spTree>
    <p:extLst>
      <p:ext uri="{BB962C8B-B14F-4D97-AF65-F5344CB8AC3E}">
        <p14:creationId xmlns:p14="http://schemas.microsoft.com/office/powerpoint/2010/main" val="39811105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371600"/>
            <a:ext cx="8229600" cy="4389120"/>
          </a:xfrm>
        </p:spPr>
        <p:txBody>
          <a:bodyPr>
            <a:normAutofit fontScale="55000" lnSpcReduction="20000"/>
          </a:bodyPr>
          <a:lstStyle/>
          <a:p>
            <a:pPr marL="109728" indent="0">
              <a:buNone/>
            </a:pPr>
            <a:r>
              <a:rPr lang="en-US" sz="5100" b="1" dirty="0">
                <a:solidFill>
                  <a:schemeClr val="accent2">
                    <a:lumMod val="50000"/>
                  </a:schemeClr>
                </a:solidFill>
                <a:latin typeface="Calibri" panose="020F0502020204030204" pitchFamily="34" charset="0"/>
              </a:rPr>
              <a:t>Persons who Carry out Assessments and Evaluate Assessment Results</a:t>
            </a:r>
            <a:endParaRPr lang="en-US" sz="5100" b="1" dirty="0" smtClean="0">
              <a:solidFill>
                <a:schemeClr val="accent2">
                  <a:lumMod val="50000"/>
                </a:schemeClr>
              </a:solidFill>
              <a:latin typeface="Calibri" panose="020F0502020204030204" pitchFamily="34" charset="0"/>
            </a:endParaRPr>
          </a:p>
          <a:p>
            <a:pPr lvl="1">
              <a:buFont typeface="Courier New" panose="02070309020205020404" pitchFamily="49" charset="0"/>
              <a:buChar char="o"/>
            </a:pPr>
            <a:r>
              <a:rPr lang="en-US" sz="3300" dirty="0" smtClean="0">
                <a:latin typeface="Calibri" panose="020F0502020204030204" pitchFamily="34" charset="0"/>
              </a:rPr>
              <a:t>Qualification </a:t>
            </a:r>
            <a:r>
              <a:rPr lang="en-US" sz="3300" dirty="0">
                <a:latin typeface="Calibri" panose="020F0502020204030204" pitchFamily="34" charset="0"/>
              </a:rPr>
              <a:t>requirements must include minimum requirements for experience or training to verify that individuals have the knowledge and skills necessary to perform IM-related tasks, including analysis, data integration, integrity assessments, and assessment results evaluation. </a:t>
            </a:r>
          </a:p>
          <a:p>
            <a:pPr lvl="1">
              <a:buFont typeface="Courier New" panose="02070309020205020404" pitchFamily="49" charset="0"/>
              <a:buChar char="o"/>
            </a:pPr>
            <a:r>
              <a:rPr lang="en-US" sz="3300" dirty="0" smtClean="0">
                <a:latin typeface="Calibri" panose="020F0502020204030204" pitchFamily="34" charset="0"/>
              </a:rPr>
              <a:t>Qualification </a:t>
            </a:r>
            <a:r>
              <a:rPr lang="en-US" sz="3300" dirty="0">
                <a:latin typeface="Calibri" panose="020F0502020204030204" pitchFamily="34" charset="0"/>
              </a:rPr>
              <a:t>requirements must be established for all tasks necessary to carry out integrity assessments and evaluate assessment results, including: </a:t>
            </a:r>
            <a:endParaRPr lang="en-US" sz="3300" dirty="0" smtClean="0">
              <a:latin typeface="Calibri" panose="020F0502020204030204" pitchFamily="34" charset="0"/>
            </a:endParaRPr>
          </a:p>
          <a:p>
            <a:pPr lvl="2">
              <a:buClr>
                <a:srgbClr val="0070C0"/>
              </a:buClr>
            </a:pPr>
            <a:r>
              <a:rPr lang="en-US" sz="3300" dirty="0" smtClean="0">
                <a:latin typeface="Calibri" panose="020F0502020204030204" pitchFamily="34" charset="0"/>
              </a:rPr>
              <a:t>Performing </a:t>
            </a:r>
            <a:r>
              <a:rPr lang="en-US" sz="3300" dirty="0">
                <a:latin typeface="Calibri" panose="020F0502020204030204" pitchFamily="34" charset="0"/>
              </a:rPr>
              <a:t>the integrity assessment; </a:t>
            </a:r>
            <a:endParaRPr lang="en-US" sz="3300" dirty="0" smtClean="0">
              <a:latin typeface="Calibri" panose="020F0502020204030204" pitchFamily="34" charset="0"/>
            </a:endParaRPr>
          </a:p>
          <a:p>
            <a:pPr lvl="2">
              <a:buClr>
                <a:srgbClr val="0070C0"/>
              </a:buClr>
            </a:pPr>
            <a:r>
              <a:rPr lang="en-US" sz="3300" dirty="0" smtClean="0">
                <a:latin typeface="Calibri" panose="020F0502020204030204" pitchFamily="34" charset="0"/>
              </a:rPr>
              <a:t>Evaluating </a:t>
            </a:r>
            <a:r>
              <a:rPr lang="en-US" sz="3300" dirty="0">
                <a:latin typeface="Calibri" panose="020F0502020204030204" pitchFamily="34" charset="0"/>
              </a:rPr>
              <a:t>the results of the integrity assessment; </a:t>
            </a:r>
            <a:endParaRPr lang="en-US" sz="3300" dirty="0" smtClean="0">
              <a:latin typeface="Calibri" panose="020F0502020204030204" pitchFamily="34" charset="0"/>
            </a:endParaRPr>
          </a:p>
          <a:p>
            <a:pPr lvl="2">
              <a:buClr>
                <a:srgbClr val="0070C0"/>
              </a:buClr>
            </a:pPr>
            <a:r>
              <a:rPr lang="en-US" sz="3300" dirty="0" smtClean="0">
                <a:latin typeface="Calibri" panose="020F0502020204030204" pitchFamily="34" charset="0"/>
              </a:rPr>
              <a:t>Integrating </a:t>
            </a:r>
            <a:r>
              <a:rPr lang="en-US" sz="3300" dirty="0">
                <a:latin typeface="Calibri" panose="020F0502020204030204" pitchFamily="34" charset="0"/>
              </a:rPr>
              <a:t>any other available information or data gathered in accordance with § 192.917(b) that is applicable to the covered segment being assessed</a:t>
            </a:r>
            <a:r>
              <a:rPr lang="en-US" sz="3300" dirty="0" smtClean="0">
                <a:latin typeface="Calibri" panose="020F0502020204030204" pitchFamily="34" charset="0"/>
              </a:rPr>
              <a:t>;</a:t>
            </a:r>
          </a:p>
          <a:p>
            <a:pPr lvl="2">
              <a:buClr>
                <a:srgbClr val="0070C0"/>
              </a:buClr>
            </a:pPr>
            <a:r>
              <a:rPr lang="en-US" sz="3300" dirty="0" smtClean="0">
                <a:latin typeface="Calibri" panose="020F0502020204030204" pitchFamily="34" charset="0"/>
              </a:rPr>
              <a:t>Deciding </a:t>
            </a:r>
            <a:r>
              <a:rPr lang="en-US" sz="3300" dirty="0">
                <a:latin typeface="Calibri" panose="020F0502020204030204" pitchFamily="34" charset="0"/>
              </a:rPr>
              <a:t>on actions to be taken based on these assessments. </a:t>
            </a:r>
            <a:endParaRPr lang="en-US" sz="3300" dirty="0" smtClean="0">
              <a:latin typeface="Calibri" panose="020F0502020204030204" pitchFamily="34" charset="0"/>
            </a:endParaRPr>
          </a:p>
          <a:p>
            <a:pPr lvl="1">
              <a:buFont typeface="Courier New" panose="02070309020205020404" pitchFamily="49" charset="0"/>
              <a:buChar char="o"/>
            </a:pPr>
            <a:r>
              <a:rPr lang="en-US" sz="3300" dirty="0" smtClean="0">
                <a:latin typeface="Calibri" panose="020F0502020204030204" pitchFamily="34" charset="0"/>
              </a:rPr>
              <a:t>The </a:t>
            </a:r>
            <a:r>
              <a:rPr lang="en-US" sz="3300" dirty="0">
                <a:latin typeface="Calibri" panose="020F0502020204030204" pitchFamily="34" charset="0"/>
              </a:rPr>
              <a:t>operator is responsible for verifying the qualifications of contractor personnel who conduct essential tasks in performing or evaluating assessments. </a:t>
            </a:r>
          </a:p>
        </p:txBody>
      </p:sp>
      <p:sp>
        <p:nvSpPr>
          <p:cNvPr id="2" name="Title 1"/>
          <p:cNvSpPr>
            <a:spLocks noGrp="1"/>
          </p:cNvSpPr>
          <p:nvPr>
            <p:ph type="title"/>
          </p:nvPr>
        </p:nvSpPr>
        <p:spPr/>
        <p:txBody>
          <a:bodyPr>
            <a:normAutofit/>
          </a:bodyPr>
          <a:lstStyle/>
          <a:p>
            <a:pPr algn="ctr"/>
            <a:r>
              <a:rPr lang="en-US" sz="4400" b="1" dirty="0" smtClean="0">
                <a:solidFill>
                  <a:schemeClr val="accent2">
                    <a:lumMod val="50000"/>
                  </a:schemeClr>
                </a:solidFill>
                <a:latin typeface="Calibri" panose="020F0502020204030204" pitchFamily="34" charset="0"/>
              </a:rPr>
              <a:t>Qualifications</a:t>
            </a:r>
            <a:endParaRPr lang="en-US" dirty="0">
              <a:latin typeface="Calibri" panose="020F0502020204030204" pitchFamily="34" charset="0"/>
            </a:endParaRPr>
          </a:p>
        </p:txBody>
      </p:sp>
    </p:spTree>
    <p:extLst>
      <p:ext uri="{BB962C8B-B14F-4D97-AF65-F5344CB8AC3E}">
        <p14:creationId xmlns:p14="http://schemas.microsoft.com/office/powerpoint/2010/main" val="37730610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371600"/>
            <a:ext cx="8229600" cy="4525963"/>
          </a:xfrm>
        </p:spPr>
        <p:txBody>
          <a:bodyPr/>
          <a:lstStyle/>
          <a:p>
            <a:pPr marL="0" indent="0">
              <a:buNone/>
            </a:pPr>
            <a:r>
              <a:rPr lang="en-US" sz="2800" b="1" dirty="0">
                <a:solidFill>
                  <a:schemeClr val="accent2">
                    <a:lumMod val="50000"/>
                  </a:schemeClr>
                </a:solidFill>
                <a:latin typeface="Calibri" panose="020F0502020204030204" pitchFamily="34" charset="0"/>
              </a:rPr>
              <a:t>Persons Responsible for Preventive and </a:t>
            </a:r>
            <a:r>
              <a:rPr lang="en-US" sz="2800" b="1" dirty="0" err="1">
                <a:solidFill>
                  <a:schemeClr val="accent2">
                    <a:lumMod val="50000"/>
                  </a:schemeClr>
                </a:solidFill>
                <a:latin typeface="Calibri" panose="020F0502020204030204" pitchFamily="34" charset="0"/>
              </a:rPr>
              <a:t>Mitigative</a:t>
            </a:r>
            <a:r>
              <a:rPr lang="en-US" sz="2800" b="1" dirty="0">
                <a:solidFill>
                  <a:schemeClr val="accent2">
                    <a:lumMod val="50000"/>
                  </a:schemeClr>
                </a:solidFill>
                <a:latin typeface="Calibri" panose="020F0502020204030204" pitchFamily="34" charset="0"/>
              </a:rPr>
              <a:t> Measures</a:t>
            </a:r>
            <a:endParaRPr lang="en-US" dirty="0" smtClean="0">
              <a:solidFill>
                <a:schemeClr val="accent2">
                  <a:lumMod val="50000"/>
                </a:schemeClr>
              </a:solidFill>
              <a:latin typeface="Calibri" panose="020F0502020204030204" pitchFamily="34" charset="0"/>
            </a:endParaRPr>
          </a:p>
          <a:p>
            <a:pPr marL="0" indent="0">
              <a:buNone/>
            </a:pPr>
            <a:r>
              <a:rPr lang="en-US" dirty="0" smtClean="0">
                <a:latin typeface="Calibri" panose="020F0502020204030204" pitchFamily="34" charset="0"/>
              </a:rPr>
              <a:t>Section </a:t>
            </a:r>
            <a:r>
              <a:rPr lang="en-US" dirty="0">
                <a:latin typeface="Calibri" panose="020F0502020204030204" pitchFamily="34" charset="0"/>
              </a:rPr>
              <a:t>192.915(c</a:t>
            </a:r>
            <a:r>
              <a:rPr lang="en-US" dirty="0" smtClean="0">
                <a:latin typeface="Calibri" panose="020F0502020204030204" pitchFamily="34" charset="0"/>
              </a:rPr>
              <a:t>)—</a:t>
            </a:r>
          </a:p>
          <a:p>
            <a:pPr>
              <a:buFont typeface="Wingdings" panose="05000000000000000000" pitchFamily="2" charset="2"/>
              <a:buChar char="Ø"/>
            </a:pPr>
            <a:r>
              <a:rPr lang="en-US" dirty="0" smtClean="0">
                <a:latin typeface="Calibri" panose="020F0502020204030204" pitchFamily="34" charset="0"/>
              </a:rPr>
              <a:t>The </a:t>
            </a:r>
            <a:r>
              <a:rPr lang="en-US" dirty="0">
                <a:latin typeface="Calibri" panose="020F0502020204030204" pitchFamily="34" charset="0"/>
              </a:rPr>
              <a:t>regulation covers qualification requirements for personnel who implement preventive and </a:t>
            </a:r>
            <a:r>
              <a:rPr lang="en-US" dirty="0" err="1">
                <a:latin typeface="Calibri" panose="020F0502020204030204" pitchFamily="34" charset="0"/>
              </a:rPr>
              <a:t>mitigative</a:t>
            </a:r>
            <a:r>
              <a:rPr lang="en-US" dirty="0">
                <a:latin typeface="Calibri" panose="020F0502020204030204" pitchFamily="34" charset="0"/>
              </a:rPr>
              <a:t> measures and who supervise excavation work carried out in conjunction with an integrity assessment. </a:t>
            </a:r>
          </a:p>
        </p:txBody>
      </p:sp>
      <p:sp>
        <p:nvSpPr>
          <p:cNvPr id="2" name="Title 1"/>
          <p:cNvSpPr>
            <a:spLocks noGrp="1"/>
          </p:cNvSpPr>
          <p:nvPr>
            <p:ph type="title"/>
          </p:nvPr>
        </p:nvSpPr>
        <p:spPr/>
        <p:txBody>
          <a:bodyPr>
            <a:normAutofit/>
          </a:bodyPr>
          <a:lstStyle/>
          <a:p>
            <a:pPr algn="ctr"/>
            <a:r>
              <a:rPr lang="en-US" sz="4400" b="1" dirty="0" smtClean="0">
                <a:solidFill>
                  <a:schemeClr val="accent2">
                    <a:lumMod val="50000"/>
                  </a:schemeClr>
                </a:solidFill>
                <a:latin typeface="Calibri" panose="020F0502020204030204" pitchFamily="34" charset="0"/>
              </a:rPr>
              <a:t>Qualifications</a:t>
            </a:r>
            <a:endParaRPr lang="en-US" sz="3600" b="1" dirty="0"/>
          </a:p>
        </p:txBody>
      </p:sp>
    </p:spTree>
    <p:extLst>
      <p:ext uri="{BB962C8B-B14F-4D97-AF65-F5344CB8AC3E}">
        <p14:creationId xmlns:p14="http://schemas.microsoft.com/office/powerpoint/2010/main" val="36000628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solidFill>
                  <a:schemeClr val="accent2">
                    <a:lumMod val="50000"/>
                  </a:schemeClr>
                </a:solidFill>
                <a:latin typeface="Calibri" panose="020F0502020204030204" pitchFamily="34" charset="0"/>
              </a:rPr>
              <a:t>The Evolution of Integrity Management</a:t>
            </a:r>
            <a:r>
              <a:rPr lang="en-US" dirty="0" smtClean="0">
                <a:solidFill>
                  <a:schemeClr val="accent2">
                    <a:lumMod val="75000"/>
                  </a:schemeClr>
                </a:solidFill>
                <a:latin typeface="Calibri" panose="020F0502020204030204" pitchFamily="34" charset="0"/>
              </a:rPr>
              <a:t>:</a:t>
            </a:r>
            <a:r>
              <a:rPr lang="en-US" dirty="0" smtClean="0"/>
              <a:t> </a:t>
            </a:r>
            <a:endParaRPr lang="en-US" dirty="0"/>
          </a:p>
        </p:txBody>
      </p:sp>
      <p:sp>
        <p:nvSpPr>
          <p:cNvPr id="3" name="Subtitle 2"/>
          <p:cNvSpPr>
            <a:spLocks noGrp="1"/>
          </p:cNvSpPr>
          <p:nvPr>
            <p:ph type="subTitle" idx="1"/>
          </p:nvPr>
        </p:nvSpPr>
        <p:spPr/>
        <p:txBody>
          <a:bodyPr>
            <a:normAutofit/>
          </a:bodyPr>
          <a:lstStyle/>
          <a:p>
            <a:r>
              <a:rPr lang="en-US" b="1" dirty="0" smtClean="0">
                <a:solidFill>
                  <a:schemeClr val="accent2">
                    <a:lumMod val="50000"/>
                  </a:schemeClr>
                </a:solidFill>
                <a:latin typeface="Calibri" panose="020F0502020204030204" pitchFamily="34" charset="0"/>
              </a:rPr>
              <a:t>Qualifications, Identifying Threats, Preventative &amp; </a:t>
            </a:r>
            <a:r>
              <a:rPr lang="en-US" b="1" dirty="0" err="1" smtClean="0">
                <a:solidFill>
                  <a:schemeClr val="accent2">
                    <a:lumMod val="50000"/>
                  </a:schemeClr>
                </a:solidFill>
                <a:latin typeface="Calibri" panose="020F0502020204030204" pitchFamily="34" charset="0"/>
              </a:rPr>
              <a:t>Mitigative</a:t>
            </a:r>
            <a:r>
              <a:rPr lang="en-US" b="1" dirty="0" smtClean="0">
                <a:solidFill>
                  <a:schemeClr val="accent2">
                    <a:lumMod val="50000"/>
                  </a:schemeClr>
                </a:solidFill>
                <a:latin typeface="Calibri" panose="020F0502020204030204" pitchFamily="34" charset="0"/>
              </a:rPr>
              <a:t> Measures and Program Effectiveness</a:t>
            </a:r>
            <a:endParaRPr lang="en-US" b="1" dirty="0">
              <a:solidFill>
                <a:schemeClr val="accent2">
                  <a:lumMod val="50000"/>
                </a:schemeClr>
              </a:solidFill>
              <a:latin typeface="Calibri" panose="020F0502020204030204" pitchFamily="34" charset="0"/>
            </a:endParaRPr>
          </a:p>
        </p:txBody>
      </p:sp>
    </p:spTree>
    <p:extLst>
      <p:ext uri="{BB962C8B-B14F-4D97-AF65-F5344CB8AC3E}">
        <p14:creationId xmlns:p14="http://schemas.microsoft.com/office/powerpoint/2010/main" val="25279921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4525963"/>
          </a:xfrm>
        </p:spPr>
        <p:txBody>
          <a:bodyPr>
            <a:normAutofit fontScale="92500" lnSpcReduction="20000"/>
          </a:bodyPr>
          <a:lstStyle/>
          <a:p>
            <a:pPr marL="109728" indent="0">
              <a:buNone/>
            </a:pPr>
            <a:r>
              <a:rPr lang="en-US" sz="2800" b="1" dirty="0">
                <a:solidFill>
                  <a:schemeClr val="accent2">
                    <a:lumMod val="50000"/>
                  </a:schemeClr>
                </a:solidFill>
                <a:latin typeface="Calibri" panose="020F0502020204030204" pitchFamily="34" charset="0"/>
              </a:rPr>
              <a:t>Persons Responsible for Preventive and </a:t>
            </a:r>
            <a:r>
              <a:rPr lang="en-US" sz="2800" b="1" dirty="0" err="1">
                <a:solidFill>
                  <a:schemeClr val="accent2">
                    <a:lumMod val="50000"/>
                  </a:schemeClr>
                </a:solidFill>
                <a:latin typeface="Calibri" panose="020F0502020204030204" pitchFamily="34" charset="0"/>
              </a:rPr>
              <a:t>Mitigative</a:t>
            </a:r>
            <a:r>
              <a:rPr lang="en-US" sz="2800" b="1" dirty="0">
                <a:solidFill>
                  <a:schemeClr val="accent2">
                    <a:lumMod val="50000"/>
                  </a:schemeClr>
                </a:solidFill>
                <a:latin typeface="Calibri" panose="020F0502020204030204" pitchFamily="34" charset="0"/>
              </a:rPr>
              <a:t> Measures</a:t>
            </a:r>
            <a:endParaRPr lang="en-US" dirty="0" smtClean="0">
              <a:latin typeface="Calibri" panose="020F0502020204030204" pitchFamily="34" charset="0"/>
            </a:endParaRPr>
          </a:p>
          <a:p>
            <a:pPr>
              <a:buFont typeface="Wingdings" panose="05000000000000000000" pitchFamily="2" charset="2"/>
              <a:buChar char="Ø"/>
            </a:pPr>
            <a:r>
              <a:rPr lang="en-US" dirty="0" smtClean="0">
                <a:latin typeface="Calibri" panose="020F0502020204030204" pitchFamily="34" charset="0"/>
              </a:rPr>
              <a:t>This </a:t>
            </a:r>
            <a:r>
              <a:rPr lang="en-US" dirty="0">
                <a:latin typeface="Calibri" panose="020F0502020204030204" pitchFamily="34" charset="0"/>
              </a:rPr>
              <a:t>rule mandates that operators verify their IM program requires qualification of personnel who participate in implementing preventive measures and </a:t>
            </a:r>
            <a:r>
              <a:rPr lang="en-US" dirty="0" err="1">
                <a:latin typeface="Calibri" panose="020F0502020204030204" pitchFamily="34" charset="0"/>
              </a:rPr>
              <a:t>mitigative</a:t>
            </a:r>
            <a:r>
              <a:rPr lang="en-US" dirty="0">
                <a:latin typeface="Calibri" panose="020F0502020204030204" pitchFamily="34" charset="0"/>
              </a:rPr>
              <a:t> measures, including: </a:t>
            </a:r>
            <a:endParaRPr lang="en-US" dirty="0" smtClean="0">
              <a:latin typeface="Calibri" panose="020F0502020204030204" pitchFamily="34" charset="0"/>
            </a:endParaRPr>
          </a:p>
          <a:p>
            <a:pPr lvl="1">
              <a:buFont typeface="Arial" panose="020B0604020202020204" pitchFamily="34" charset="0"/>
              <a:buChar char="•"/>
            </a:pPr>
            <a:r>
              <a:rPr lang="en-US" dirty="0" smtClean="0">
                <a:latin typeface="Calibri" panose="020F0502020204030204" pitchFamily="34" charset="0"/>
              </a:rPr>
              <a:t>Personnel </a:t>
            </a:r>
            <a:r>
              <a:rPr lang="en-US" dirty="0">
                <a:latin typeface="Calibri" panose="020F0502020204030204" pitchFamily="34" charset="0"/>
              </a:rPr>
              <a:t>who mark and locate buried structures</a:t>
            </a:r>
            <a:r>
              <a:rPr lang="en-US" dirty="0" smtClean="0">
                <a:latin typeface="Calibri" panose="020F0502020204030204" pitchFamily="34" charset="0"/>
              </a:rPr>
              <a:t>,</a:t>
            </a:r>
          </a:p>
          <a:p>
            <a:pPr lvl="1">
              <a:buFont typeface="Arial" panose="020B0604020202020204" pitchFamily="34" charset="0"/>
              <a:buChar char="•"/>
            </a:pPr>
            <a:r>
              <a:rPr lang="en-US" dirty="0" smtClean="0">
                <a:latin typeface="Calibri" panose="020F0502020204030204" pitchFamily="34" charset="0"/>
              </a:rPr>
              <a:t>Personnel </a:t>
            </a:r>
            <a:r>
              <a:rPr lang="en-US" dirty="0">
                <a:latin typeface="Calibri" panose="020F0502020204030204" pitchFamily="34" charset="0"/>
              </a:rPr>
              <a:t>who directly supervise integrity assessment excavation work, </a:t>
            </a:r>
            <a:r>
              <a:rPr lang="en-US" dirty="0" smtClean="0">
                <a:latin typeface="Calibri" panose="020F0502020204030204" pitchFamily="34" charset="0"/>
              </a:rPr>
              <a:t>and</a:t>
            </a:r>
          </a:p>
          <a:p>
            <a:pPr lvl="1">
              <a:buFont typeface="Arial" panose="020B0604020202020204" pitchFamily="34" charset="0"/>
              <a:buChar char="•"/>
            </a:pPr>
            <a:r>
              <a:rPr lang="en-US" dirty="0" smtClean="0">
                <a:latin typeface="Calibri" panose="020F0502020204030204" pitchFamily="34" charset="0"/>
              </a:rPr>
              <a:t>Other </a:t>
            </a:r>
            <a:r>
              <a:rPr lang="en-US" dirty="0">
                <a:latin typeface="Calibri" panose="020F0502020204030204" pitchFamily="34" charset="0"/>
              </a:rPr>
              <a:t>personnel who participate in implementing preventive measures and </a:t>
            </a:r>
            <a:r>
              <a:rPr lang="en-US" dirty="0" err="1">
                <a:latin typeface="Calibri" panose="020F0502020204030204" pitchFamily="34" charset="0"/>
              </a:rPr>
              <a:t>mitigative</a:t>
            </a:r>
            <a:r>
              <a:rPr lang="en-US" dirty="0">
                <a:latin typeface="Calibri" panose="020F0502020204030204" pitchFamily="34" charset="0"/>
              </a:rPr>
              <a:t> measures. </a:t>
            </a:r>
          </a:p>
          <a:p>
            <a:pPr lvl="1">
              <a:buFont typeface="Arial" panose="020B0604020202020204" pitchFamily="34" charset="0"/>
              <a:buChar char="•"/>
            </a:pPr>
            <a:r>
              <a:rPr lang="en-US" dirty="0" smtClean="0">
                <a:latin typeface="Calibri" panose="020F0502020204030204" pitchFamily="34" charset="0"/>
              </a:rPr>
              <a:t>Applying </a:t>
            </a:r>
            <a:r>
              <a:rPr lang="en-US" dirty="0">
                <a:latin typeface="Calibri" panose="020F0502020204030204" pitchFamily="34" charset="0"/>
              </a:rPr>
              <a:t>risk assessment results to determine what additional preventive measures and </a:t>
            </a:r>
            <a:r>
              <a:rPr lang="en-US" dirty="0" err="1">
                <a:latin typeface="Calibri" panose="020F0502020204030204" pitchFamily="34" charset="0"/>
              </a:rPr>
              <a:t>mitigative</a:t>
            </a:r>
            <a:r>
              <a:rPr lang="en-US" dirty="0">
                <a:latin typeface="Calibri" panose="020F0502020204030204" pitchFamily="34" charset="0"/>
              </a:rPr>
              <a:t> measures need to be implemented for the covered segment being assessed in accordance with § 192.917(c).</a:t>
            </a:r>
          </a:p>
          <a:p>
            <a:pPr lvl="1"/>
            <a:endParaRPr lang="en-US" dirty="0" smtClean="0"/>
          </a:p>
        </p:txBody>
      </p:sp>
      <p:sp>
        <p:nvSpPr>
          <p:cNvPr id="2" name="Title 1"/>
          <p:cNvSpPr>
            <a:spLocks noGrp="1"/>
          </p:cNvSpPr>
          <p:nvPr>
            <p:ph type="title"/>
          </p:nvPr>
        </p:nvSpPr>
        <p:spPr/>
        <p:txBody>
          <a:bodyPr>
            <a:noAutofit/>
          </a:bodyPr>
          <a:lstStyle/>
          <a:p>
            <a:pPr algn="ctr"/>
            <a:r>
              <a:rPr lang="en-US" sz="4400" b="1" dirty="0" smtClean="0">
                <a:solidFill>
                  <a:schemeClr val="accent2">
                    <a:lumMod val="50000"/>
                  </a:schemeClr>
                </a:solidFill>
                <a:latin typeface="Calibri" panose="020F0502020204030204" pitchFamily="34" charset="0"/>
              </a:rPr>
              <a:t>Qualifications</a:t>
            </a:r>
            <a:r>
              <a:rPr lang="en-US" sz="3200" dirty="0"/>
              <a:t/>
            </a:r>
            <a:br>
              <a:rPr lang="en-US" sz="3200" dirty="0"/>
            </a:br>
            <a:r>
              <a:rPr lang="en-US" sz="3200" dirty="0"/>
              <a:t> </a:t>
            </a:r>
            <a:endParaRPr lang="en-US" sz="3200" dirty="0">
              <a:solidFill>
                <a:schemeClr val="accent2">
                  <a:lumMod val="50000"/>
                </a:schemeClr>
              </a:solidFill>
            </a:endParaRPr>
          </a:p>
        </p:txBody>
      </p:sp>
    </p:spTree>
    <p:extLst>
      <p:ext uri="{BB962C8B-B14F-4D97-AF65-F5344CB8AC3E}">
        <p14:creationId xmlns:p14="http://schemas.microsoft.com/office/powerpoint/2010/main" val="11403056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143000"/>
            <a:ext cx="8229600" cy="4525963"/>
          </a:xfrm>
        </p:spPr>
        <p:txBody>
          <a:bodyPr>
            <a:normAutofit fontScale="92500"/>
          </a:bodyPr>
          <a:lstStyle/>
          <a:p>
            <a:pPr marL="109728" indent="0">
              <a:buNone/>
            </a:pPr>
            <a:r>
              <a:rPr lang="en-US" sz="2800" b="1" dirty="0">
                <a:solidFill>
                  <a:schemeClr val="accent2">
                    <a:lumMod val="50000"/>
                  </a:schemeClr>
                </a:solidFill>
                <a:latin typeface="Calibri" panose="020F0502020204030204" pitchFamily="34" charset="0"/>
              </a:rPr>
              <a:t>Persons Responsible for Preventive and </a:t>
            </a:r>
            <a:r>
              <a:rPr lang="en-US" sz="2800" b="1" dirty="0" err="1">
                <a:solidFill>
                  <a:schemeClr val="accent2">
                    <a:lumMod val="50000"/>
                  </a:schemeClr>
                </a:solidFill>
                <a:latin typeface="Calibri" panose="020F0502020204030204" pitchFamily="34" charset="0"/>
              </a:rPr>
              <a:t>Mitigative</a:t>
            </a:r>
            <a:r>
              <a:rPr lang="en-US" sz="2800" b="1" dirty="0">
                <a:solidFill>
                  <a:schemeClr val="accent2">
                    <a:lumMod val="50000"/>
                  </a:schemeClr>
                </a:solidFill>
                <a:latin typeface="Calibri" panose="020F0502020204030204" pitchFamily="34" charset="0"/>
              </a:rPr>
              <a:t> Measures</a:t>
            </a:r>
            <a:endParaRPr lang="en-US" dirty="0" smtClean="0">
              <a:solidFill>
                <a:schemeClr val="accent2">
                  <a:lumMod val="50000"/>
                </a:schemeClr>
              </a:solidFill>
              <a:latin typeface="Calibri" panose="020F0502020204030204" pitchFamily="34" charset="0"/>
            </a:endParaRPr>
          </a:p>
          <a:p>
            <a:pPr>
              <a:buFont typeface="Wingdings" panose="05000000000000000000" pitchFamily="2" charset="2"/>
              <a:buChar char="Ø"/>
            </a:pPr>
            <a:r>
              <a:rPr lang="en-US" dirty="0" smtClean="0">
                <a:latin typeface="Calibri" panose="020F0502020204030204" pitchFamily="34" charset="0"/>
              </a:rPr>
              <a:t>Personnel </a:t>
            </a:r>
            <a:r>
              <a:rPr lang="en-US" dirty="0">
                <a:latin typeface="Calibri" panose="020F0502020204030204" pitchFamily="34" charset="0"/>
              </a:rPr>
              <a:t>who implement </a:t>
            </a:r>
            <a:r>
              <a:rPr lang="en-US" dirty="0" smtClean="0">
                <a:latin typeface="Calibri" panose="020F0502020204030204" pitchFamily="34" charset="0"/>
              </a:rPr>
              <a:t>preventive and </a:t>
            </a:r>
            <a:r>
              <a:rPr lang="en-US" dirty="0" err="1">
                <a:latin typeface="Calibri" panose="020F0502020204030204" pitchFamily="34" charset="0"/>
              </a:rPr>
              <a:t>mitigative</a:t>
            </a:r>
            <a:r>
              <a:rPr lang="en-US" dirty="0">
                <a:latin typeface="Calibri" panose="020F0502020204030204" pitchFamily="34" charset="0"/>
              </a:rPr>
              <a:t> measures may hold a range of job positions, including (but not limited to): </a:t>
            </a:r>
            <a:endParaRPr lang="en-US" dirty="0" smtClean="0">
              <a:latin typeface="Calibri" panose="020F0502020204030204" pitchFamily="34" charset="0"/>
            </a:endParaRPr>
          </a:p>
          <a:p>
            <a:pPr lvl="1">
              <a:buFont typeface="Arial" panose="020B0604020202020204" pitchFamily="34" charset="0"/>
              <a:buChar char="•"/>
            </a:pPr>
            <a:r>
              <a:rPr lang="en-US" dirty="0" smtClean="0">
                <a:latin typeface="Calibri" panose="020F0502020204030204" pitchFamily="34" charset="0"/>
              </a:rPr>
              <a:t>Management </a:t>
            </a:r>
            <a:r>
              <a:rPr lang="en-US" dirty="0">
                <a:latin typeface="Calibri" panose="020F0502020204030204" pitchFamily="34" charset="0"/>
              </a:rPr>
              <a:t>and technical personnel, risk evaluators, operators, excavation crews, welders, and pipeline safety engineers. </a:t>
            </a:r>
            <a:endParaRPr lang="en-US" dirty="0" smtClean="0">
              <a:latin typeface="Calibri" panose="020F0502020204030204" pitchFamily="34" charset="0"/>
            </a:endParaRPr>
          </a:p>
          <a:p>
            <a:pPr lvl="1">
              <a:buFont typeface="Arial" panose="020B0604020202020204" pitchFamily="34" charset="0"/>
              <a:buChar char="•"/>
            </a:pPr>
            <a:r>
              <a:rPr lang="en-US" dirty="0" smtClean="0">
                <a:latin typeface="Calibri" panose="020F0502020204030204" pitchFamily="34" charset="0"/>
              </a:rPr>
              <a:t>With </a:t>
            </a:r>
            <a:r>
              <a:rPr lang="en-US" dirty="0">
                <a:latin typeface="Calibri" panose="020F0502020204030204" pitchFamily="34" charset="0"/>
              </a:rPr>
              <a:t>respect to these personnel, the rule requires that operators: </a:t>
            </a:r>
            <a:endParaRPr lang="en-US" dirty="0" smtClean="0">
              <a:latin typeface="Calibri" panose="020F0502020204030204" pitchFamily="34" charset="0"/>
            </a:endParaRPr>
          </a:p>
          <a:p>
            <a:pPr lvl="2">
              <a:buClr>
                <a:srgbClr val="0070C0"/>
              </a:buClr>
              <a:buFont typeface="Courier New" panose="02070309020205020404" pitchFamily="49" charset="0"/>
              <a:buChar char="o"/>
            </a:pPr>
            <a:r>
              <a:rPr lang="en-US" dirty="0" smtClean="0">
                <a:latin typeface="Calibri" panose="020F0502020204030204" pitchFamily="34" charset="0"/>
              </a:rPr>
              <a:t>Define </a:t>
            </a:r>
            <a:r>
              <a:rPr lang="en-US" dirty="0">
                <a:latin typeface="Calibri" panose="020F0502020204030204" pitchFamily="34" charset="0"/>
              </a:rPr>
              <a:t>the roles and responsibilities of personnel implementing </a:t>
            </a:r>
            <a:r>
              <a:rPr lang="en-US" dirty="0" smtClean="0">
                <a:latin typeface="Calibri" panose="020F0502020204030204" pitchFamily="34" charset="0"/>
              </a:rPr>
              <a:t>preventive and </a:t>
            </a:r>
            <a:r>
              <a:rPr lang="en-US" dirty="0" err="1">
                <a:latin typeface="Calibri" panose="020F0502020204030204" pitchFamily="34" charset="0"/>
              </a:rPr>
              <a:t>mitigative</a:t>
            </a:r>
            <a:r>
              <a:rPr lang="en-US" dirty="0">
                <a:latin typeface="Calibri" panose="020F0502020204030204" pitchFamily="34" charset="0"/>
              </a:rPr>
              <a:t> </a:t>
            </a:r>
            <a:r>
              <a:rPr lang="en-US" dirty="0" smtClean="0">
                <a:latin typeface="Calibri" panose="020F0502020204030204" pitchFamily="34" charset="0"/>
              </a:rPr>
              <a:t>measures </a:t>
            </a:r>
            <a:endParaRPr lang="en-US" dirty="0">
              <a:latin typeface="Calibri" panose="020F0502020204030204" pitchFamily="34" charset="0"/>
            </a:endParaRPr>
          </a:p>
          <a:p>
            <a:pPr lvl="2">
              <a:buClr>
                <a:srgbClr val="0070C0"/>
              </a:buClr>
              <a:buFont typeface="Courier New" panose="02070309020205020404" pitchFamily="49" charset="0"/>
              <a:buChar char="o"/>
            </a:pPr>
            <a:r>
              <a:rPr lang="en-US" dirty="0" smtClean="0">
                <a:latin typeface="Calibri" panose="020F0502020204030204" pitchFamily="34" charset="0"/>
              </a:rPr>
              <a:t>Define </a:t>
            </a:r>
            <a:r>
              <a:rPr lang="en-US" dirty="0">
                <a:latin typeface="Calibri" panose="020F0502020204030204" pitchFamily="34" charset="0"/>
              </a:rPr>
              <a:t>the qualification requirements as they relate to implementing </a:t>
            </a:r>
            <a:r>
              <a:rPr lang="en-US" dirty="0" smtClean="0">
                <a:latin typeface="Calibri" panose="020F0502020204030204" pitchFamily="34" charset="0"/>
              </a:rPr>
              <a:t>preventive </a:t>
            </a:r>
            <a:r>
              <a:rPr lang="en-US" dirty="0">
                <a:latin typeface="Calibri" panose="020F0502020204030204" pitchFamily="34" charset="0"/>
              </a:rPr>
              <a:t>and </a:t>
            </a:r>
            <a:r>
              <a:rPr lang="en-US" dirty="0" err="1">
                <a:latin typeface="Calibri" panose="020F0502020204030204" pitchFamily="34" charset="0"/>
              </a:rPr>
              <a:t>mitigative</a:t>
            </a:r>
            <a:r>
              <a:rPr lang="en-US" dirty="0">
                <a:latin typeface="Calibri" panose="020F0502020204030204" pitchFamily="34" charset="0"/>
              </a:rPr>
              <a:t> </a:t>
            </a:r>
            <a:r>
              <a:rPr lang="en-US" dirty="0" smtClean="0">
                <a:latin typeface="Calibri" panose="020F0502020204030204" pitchFamily="34" charset="0"/>
              </a:rPr>
              <a:t>measures</a:t>
            </a:r>
            <a:endParaRPr lang="en-US" dirty="0">
              <a:latin typeface="Calibri" panose="020F0502020204030204" pitchFamily="34" charset="0"/>
            </a:endParaRPr>
          </a:p>
        </p:txBody>
      </p:sp>
      <p:sp>
        <p:nvSpPr>
          <p:cNvPr id="2" name="Title 1"/>
          <p:cNvSpPr>
            <a:spLocks noGrp="1"/>
          </p:cNvSpPr>
          <p:nvPr>
            <p:ph type="title"/>
          </p:nvPr>
        </p:nvSpPr>
        <p:spPr>
          <a:xfrm>
            <a:off x="457200" y="152400"/>
            <a:ext cx="8229600" cy="1143000"/>
          </a:xfrm>
        </p:spPr>
        <p:txBody>
          <a:bodyPr>
            <a:normAutofit/>
          </a:bodyPr>
          <a:lstStyle/>
          <a:p>
            <a:pPr algn="ctr"/>
            <a:r>
              <a:rPr lang="en-US" sz="4900" b="1" dirty="0" smtClean="0">
                <a:solidFill>
                  <a:schemeClr val="accent2">
                    <a:lumMod val="50000"/>
                  </a:schemeClr>
                </a:solidFill>
                <a:latin typeface="Calibri" panose="020F0502020204030204" pitchFamily="34" charset="0"/>
              </a:rPr>
              <a:t>Qualifications</a:t>
            </a:r>
            <a:endParaRPr lang="en-US" sz="3600" dirty="0"/>
          </a:p>
        </p:txBody>
      </p:sp>
    </p:spTree>
    <p:extLst>
      <p:ext uri="{BB962C8B-B14F-4D97-AF65-F5344CB8AC3E}">
        <p14:creationId xmlns:p14="http://schemas.microsoft.com/office/powerpoint/2010/main" val="5222260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90600"/>
            <a:ext cx="8229600" cy="4389120"/>
          </a:xfrm>
        </p:spPr>
        <p:txBody>
          <a:bodyPr>
            <a:normAutofit fontScale="25000" lnSpcReduction="20000"/>
          </a:bodyPr>
          <a:lstStyle/>
          <a:p>
            <a:pPr marL="0" indent="0">
              <a:buNone/>
            </a:pPr>
            <a:r>
              <a:rPr lang="en-US" sz="7200" dirty="0" smtClean="0">
                <a:latin typeface="Calibri" panose="020F0502020204030204" pitchFamily="34" charset="0"/>
              </a:rPr>
              <a:t>UTI has established an Integrity Management Committee </a:t>
            </a:r>
          </a:p>
          <a:p>
            <a:pPr>
              <a:buFont typeface="Wingdings" panose="05000000000000000000" pitchFamily="2" charset="2"/>
              <a:buChar char="Ø"/>
            </a:pPr>
            <a:r>
              <a:rPr lang="en-US" sz="7200" dirty="0">
                <a:latin typeface="Calibri" panose="020F0502020204030204" pitchFamily="34" charset="0"/>
              </a:rPr>
              <a:t>Engineering</a:t>
            </a:r>
          </a:p>
          <a:p>
            <a:pPr lvl="1">
              <a:buFont typeface="Arial" panose="020B0604020202020204" pitchFamily="34" charset="0"/>
              <a:buChar char="•"/>
            </a:pPr>
            <a:r>
              <a:rPr lang="en-US" sz="7200" dirty="0">
                <a:latin typeface="Calibri" panose="020F0502020204030204" pitchFamily="34" charset="0"/>
              </a:rPr>
              <a:t>Chris Lanka (VP  Engineering)</a:t>
            </a:r>
          </a:p>
          <a:p>
            <a:pPr lvl="1">
              <a:buFont typeface="Arial" panose="020B0604020202020204" pitchFamily="34" charset="0"/>
              <a:buChar char="•"/>
            </a:pPr>
            <a:r>
              <a:rPr lang="en-US" sz="7200" dirty="0">
                <a:latin typeface="Calibri" panose="020F0502020204030204" pitchFamily="34" charset="0"/>
              </a:rPr>
              <a:t>Brad Leonard (Integrity Services Manager)</a:t>
            </a:r>
          </a:p>
          <a:p>
            <a:pPr lvl="2">
              <a:buClr>
                <a:srgbClr val="0070C0"/>
              </a:buClr>
              <a:buFont typeface="Courier New" panose="02070309020205020404" pitchFamily="49" charset="0"/>
              <a:buChar char="o"/>
            </a:pPr>
            <a:r>
              <a:rPr lang="en-US" sz="7200" dirty="0">
                <a:latin typeface="Calibri" panose="020F0502020204030204" pitchFamily="34" charset="0"/>
              </a:rPr>
              <a:t>NACE </a:t>
            </a:r>
            <a:r>
              <a:rPr lang="en-US" sz="7200" dirty="0" smtClean="0">
                <a:latin typeface="Calibri" panose="020F0502020204030204" pitchFamily="34" charset="0"/>
              </a:rPr>
              <a:t>CP III</a:t>
            </a:r>
            <a:endParaRPr lang="en-US" sz="7200" dirty="0">
              <a:latin typeface="Calibri" panose="020F0502020204030204" pitchFamily="34" charset="0"/>
            </a:endParaRPr>
          </a:p>
          <a:p>
            <a:pPr>
              <a:buFont typeface="Wingdings" panose="05000000000000000000" pitchFamily="2" charset="2"/>
              <a:buChar char="Ø"/>
            </a:pPr>
            <a:r>
              <a:rPr lang="en-US" sz="7200" dirty="0">
                <a:latin typeface="Calibri" panose="020F0502020204030204" pitchFamily="34" charset="0"/>
              </a:rPr>
              <a:t>Operations Management</a:t>
            </a:r>
          </a:p>
          <a:p>
            <a:pPr lvl="1">
              <a:buFont typeface="Arial" panose="020B0604020202020204" pitchFamily="34" charset="0"/>
              <a:buChar char="•"/>
            </a:pPr>
            <a:r>
              <a:rPr lang="en-US" sz="7200" dirty="0">
                <a:latin typeface="Calibri" panose="020F0502020204030204" pitchFamily="34" charset="0"/>
              </a:rPr>
              <a:t>Jason Julian (VP of Operations)</a:t>
            </a:r>
          </a:p>
          <a:p>
            <a:pPr lvl="1">
              <a:buFont typeface="Arial" panose="020B0604020202020204" pitchFamily="34" charset="0"/>
              <a:buChar char="•"/>
            </a:pPr>
            <a:r>
              <a:rPr lang="en-US" sz="7200" dirty="0">
                <a:latin typeface="Calibri" panose="020F0502020204030204" pitchFamily="34" charset="0"/>
              </a:rPr>
              <a:t>John Johnson (Director of Operations)</a:t>
            </a:r>
          </a:p>
          <a:p>
            <a:pPr lvl="1">
              <a:buFont typeface="Arial" panose="020B0604020202020204" pitchFamily="34" charset="0"/>
              <a:buChar char="•"/>
            </a:pPr>
            <a:r>
              <a:rPr lang="en-US" sz="7200" dirty="0">
                <a:latin typeface="Calibri" panose="020F0502020204030204" pitchFamily="34" charset="0"/>
              </a:rPr>
              <a:t>Jeff Maynard (Project Manager)</a:t>
            </a:r>
          </a:p>
          <a:p>
            <a:pPr lvl="1">
              <a:buFont typeface="Arial" panose="020B0604020202020204" pitchFamily="34" charset="0"/>
              <a:buChar char="•"/>
            </a:pPr>
            <a:r>
              <a:rPr lang="en-US" sz="7200" dirty="0">
                <a:latin typeface="Calibri" panose="020F0502020204030204" pitchFamily="34" charset="0"/>
              </a:rPr>
              <a:t>Nicole Washington (Compliance Manager) </a:t>
            </a:r>
          </a:p>
          <a:p>
            <a:pPr lvl="2">
              <a:buClr>
                <a:srgbClr val="0070C0"/>
              </a:buClr>
              <a:buFont typeface="Courier New" panose="02070309020205020404" pitchFamily="49" charset="0"/>
              <a:buChar char="o"/>
            </a:pPr>
            <a:r>
              <a:rPr lang="en-US" sz="7200" dirty="0">
                <a:latin typeface="Calibri" panose="020F0502020204030204" pitchFamily="34" charset="0"/>
              </a:rPr>
              <a:t>NACE </a:t>
            </a:r>
          </a:p>
          <a:p>
            <a:pPr lvl="3">
              <a:buClr>
                <a:srgbClr val="0070C0"/>
              </a:buClr>
            </a:pPr>
            <a:r>
              <a:rPr lang="en-US" sz="7200" dirty="0">
                <a:latin typeface="Calibri" panose="020F0502020204030204" pitchFamily="34" charset="0"/>
              </a:rPr>
              <a:t>Direct Assessment</a:t>
            </a:r>
          </a:p>
          <a:p>
            <a:pPr lvl="3">
              <a:buClr>
                <a:srgbClr val="0070C0"/>
              </a:buClr>
            </a:pPr>
            <a:r>
              <a:rPr lang="en-US" sz="7200" dirty="0">
                <a:latin typeface="Calibri" panose="020F0502020204030204" pitchFamily="34" charset="0"/>
              </a:rPr>
              <a:t>ILI</a:t>
            </a:r>
          </a:p>
          <a:p>
            <a:pPr lvl="3">
              <a:buClr>
                <a:srgbClr val="0070C0"/>
              </a:buClr>
            </a:pPr>
            <a:r>
              <a:rPr lang="en-US" sz="7200" dirty="0">
                <a:latin typeface="Calibri" panose="020F0502020204030204" pitchFamily="34" charset="0"/>
              </a:rPr>
              <a:t>Pipeline  Integrity Management </a:t>
            </a:r>
          </a:p>
          <a:p>
            <a:pPr lvl="1">
              <a:buFont typeface="Arial" panose="020B0604020202020204" pitchFamily="34" charset="0"/>
              <a:buChar char="•"/>
            </a:pPr>
            <a:r>
              <a:rPr lang="en-US" sz="7200" dirty="0">
                <a:latin typeface="Calibri" panose="020F0502020204030204" pitchFamily="34" charset="0"/>
              </a:rPr>
              <a:t>Field Personnel</a:t>
            </a:r>
          </a:p>
          <a:p>
            <a:pPr>
              <a:buFont typeface="Wingdings" panose="05000000000000000000" pitchFamily="2" charset="2"/>
              <a:buChar char="Ø"/>
            </a:pPr>
            <a:r>
              <a:rPr lang="en-US" sz="7200" dirty="0">
                <a:latin typeface="Calibri" panose="020F0502020204030204" pitchFamily="34" charset="0"/>
              </a:rPr>
              <a:t>OQ</a:t>
            </a:r>
          </a:p>
          <a:p>
            <a:pPr marL="109728" indent="0">
              <a:buNone/>
            </a:pPr>
            <a:endParaRPr lang="en-US" dirty="0">
              <a:latin typeface="+mj-lt"/>
            </a:endParaRPr>
          </a:p>
          <a:p>
            <a:pPr marL="0" indent="0">
              <a:buNone/>
            </a:pPr>
            <a:endParaRPr lang="en-US" dirty="0"/>
          </a:p>
        </p:txBody>
      </p:sp>
      <p:sp>
        <p:nvSpPr>
          <p:cNvPr id="2" name="Title 1"/>
          <p:cNvSpPr>
            <a:spLocks noGrp="1"/>
          </p:cNvSpPr>
          <p:nvPr>
            <p:ph type="title"/>
          </p:nvPr>
        </p:nvSpPr>
        <p:spPr>
          <a:xfrm>
            <a:off x="609600" y="304800"/>
            <a:ext cx="8077200" cy="819912"/>
          </a:xfrm>
        </p:spPr>
        <p:txBody>
          <a:bodyPr>
            <a:normAutofit fontScale="90000"/>
          </a:bodyPr>
          <a:lstStyle/>
          <a:p>
            <a:pPr algn="ctr"/>
            <a:r>
              <a:rPr lang="en-US" sz="4900" b="1" dirty="0" smtClean="0">
                <a:solidFill>
                  <a:schemeClr val="accent2">
                    <a:lumMod val="50000"/>
                  </a:schemeClr>
                </a:solidFill>
                <a:latin typeface="Calibri" panose="020F0502020204030204" pitchFamily="34" charset="0"/>
              </a:rPr>
              <a:t>Qualifications</a:t>
            </a:r>
            <a:r>
              <a:rPr lang="en-US" sz="4400" b="1" dirty="0" smtClean="0">
                <a:solidFill>
                  <a:schemeClr val="accent2">
                    <a:lumMod val="50000"/>
                  </a:schemeClr>
                </a:solidFill>
                <a:latin typeface="Calibri" panose="020F0502020204030204" pitchFamily="34" charset="0"/>
              </a:rPr>
              <a:t>: Lessons Learned</a:t>
            </a:r>
            <a:r>
              <a:rPr lang="en-US" dirty="0" smtClean="0"/>
              <a:t/>
            </a:r>
            <a:br>
              <a:rPr lang="en-US" dirty="0" smtClean="0"/>
            </a:br>
            <a:endParaRPr lang="en-US" sz="3600" b="1" dirty="0"/>
          </a:p>
        </p:txBody>
      </p:sp>
    </p:spTree>
    <p:extLst>
      <p:ext uri="{BB962C8B-B14F-4D97-AF65-F5344CB8AC3E}">
        <p14:creationId xmlns:p14="http://schemas.microsoft.com/office/powerpoint/2010/main" val="177734551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393192" lvl="1" indent="0">
              <a:buNone/>
            </a:pPr>
            <a:r>
              <a:rPr lang="en-US" sz="2200" dirty="0" smtClean="0">
                <a:latin typeface="Calibri" panose="020F0502020204030204" pitchFamily="34" charset="0"/>
              </a:rPr>
              <a:t>Committee meeting discussions </a:t>
            </a:r>
            <a:r>
              <a:rPr lang="en-US" sz="2200" dirty="0">
                <a:latin typeface="Calibri" panose="020F0502020204030204" pitchFamily="34" charset="0"/>
              </a:rPr>
              <a:t>include:</a:t>
            </a:r>
          </a:p>
          <a:p>
            <a:pPr marL="858838" lvl="2" indent="-401638">
              <a:buClr>
                <a:srgbClr val="0070C0"/>
              </a:buClr>
              <a:buFont typeface="Wingdings" panose="05000000000000000000" pitchFamily="2" charset="2"/>
              <a:buChar char="Ø"/>
            </a:pPr>
            <a:r>
              <a:rPr lang="en-US" sz="2000" dirty="0">
                <a:latin typeface="Calibri" panose="020F0502020204030204" pitchFamily="34" charset="0"/>
              </a:rPr>
              <a:t>Processes and procedures that may need to be </a:t>
            </a:r>
            <a:r>
              <a:rPr lang="en-US" sz="2000" dirty="0" smtClean="0">
                <a:latin typeface="Calibri" panose="020F0502020204030204" pitchFamily="34" charset="0"/>
              </a:rPr>
              <a:t>improved</a:t>
            </a:r>
            <a:endParaRPr lang="en-US" sz="2000" dirty="0">
              <a:latin typeface="Calibri" panose="020F0502020204030204" pitchFamily="34" charset="0"/>
            </a:endParaRPr>
          </a:p>
          <a:p>
            <a:pPr marL="858838" lvl="2" indent="-401638">
              <a:buClr>
                <a:srgbClr val="0070C0"/>
              </a:buClr>
              <a:buFont typeface="Wingdings" panose="05000000000000000000" pitchFamily="2" charset="2"/>
              <a:buChar char="Ø"/>
            </a:pPr>
            <a:r>
              <a:rPr lang="en-US" sz="2000" dirty="0">
                <a:latin typeface="Calibri" panose="020F0502020204030204" pitchFamily="34" charset="0"/>
              </a:rPr>
              <a:t>Determination if additional documentation is needed</a:t>
            </a:r>
          </a:p>
          <a:p>
            <a:pPr marL="858838" lvl="2" indent="-401638">
              <a:buClr>
                <a:srgbClr val="0070C0"/>
              </a:buClr>
              <a:buFont typeface="Wingdings" panose="05000000000000000000" pitchFamily="2" charset="2"/>
              <a:buChar char="Ø"/>
            </a:pPr>
            <a:r>
              <a:rPr lang="en-US" sz="2000" dirty="0">
                <a:latin typeface="Calibri" panose="020F0502020204030204" pitchFamily="34" charset="0"/>
              </a:rPr>
              <a:t>Review of  new requirements that may impact the success of the program.  </a:t>
            </a:r>
          </a:p>
          <a:p>
            <a:pPr marL="858838" lvl="2" indent="-401638">
              <a:buClr>
                <a:srgbClr val="0070C0"/>
              </a:buClr>
              <a:buFont typeface="Wingdings" panose="05000000000000000000" pitchFamily="2" charset="2"/>
              <a:buChar char="Ø"/>
            </a:pPr>
            <a:r>
              <a:rPr lang="en-US" sz="2000" dirty="0" smtClean="0">
                <a:latin typeface="Calibri" panose="020F0502020204030204" pitchFamily="34" charset="0"/>
              </a:rPr>
              <a:t>Recommendations from audits that may be pertinent to other pipelines and/or clients</a:t>
            </a:r>
          </a:p>
          <a:p>
            <a:pPr marL="858838" lvl="2" indent="-401638">
              <a:buClr>
                <a:srgbClr val="0070C0"/>
              </a:buClr>
              <a:buFont typeface="Wingdings" panose="05000000000000000000" pitchFamily="2" charset="2"/>
              <a:buChar char="Ø"/>
            </a:pPr>
            <a:r>
              <a:rPr lang="en-US" sz="2000" dirty="0" smtClean="0">
                <a:latin typeface="Calibri" panose="020F0502020204030204" pitchFamily="34" charset="0"/>
              </a:rPr>
              <a:t>Conversations with other operators</a:t>
            </a:r>
          </a:p>
          <a:p>
            <a:pPr marL="858838" lvl="2" indent="-401638">
              <a:buClr>
                <a:srgbClr val="0070C0"/>
              </a:buClr>
              <a:buFont typeface="Wingdings" panose="05000000000000000000" pitchFamily="2" charset="2"/>
              <a:buChar char="Ø"/>
            </a:pPr>
            <a:r>
              <a:rPr lang="en-US" sz="2000" dirty="0" smtClean="0">
                <a:latin typeface="Calibri" panose="020F0502020204030204" pitchFamily="34" charset="0"/>
              </a:rPr>
              <a:t>Lessons </a:t>
            </a:r>
            <a:r>
              <a:rPr lang="en-US" sz="2000" dirty="0" smtClean="0">
                <a:latin typeface="Calibri" panose="020F0502020204030204" pitchFamily="34" charset="0"/>
              </a:rPr>
              <a:t>learned from previous assessments</a:t>
            </a:r>
          </a:p>
          <a:p>
            <a:pPr marL="858838" lvl="2" indent="-401638">
              <a:buClr>
                <a:srgbClr val="0070C0"/>
              </a:buClr>
              <a:buFont typeface="Wingdings" panose="05000000000000000000" pitchFamily="2" charset="2"/>
              <a:buChar char="Ø"/>
            </a:pPr>
            <a:r>
              <a:rPr lang="en-US" sz="2000" dirty="0" smtClean="0">
                <a:latin typeface="Calibri" panose="020F0502020204030204" pitchFamily="34" charset="0"/>
              </a:rPr>
              <a:t>Identifying Threats</a:t>
            </a:r>
          </a:p>
          <a:p>
            <a:pPr marL="858838" lvl="2" indent="-401638">
              <a:buClr>
                <a:srgbClr val="0070C0"/>
              </a:buClr>
              <a:buFont typeface="Wingdings" panose="05000000000000000000" pitchFamily="2" charset="2"/>
              <a:buChar char="Ø"/>
            </a:pPr>
            <a:r>
              <a:rPr lang="en-US" sz="2000" dirty="0" smtClean="0">
                <a:latin typeface="Calibri" panose="020F0502020204030204" pitchFamily="34" charset="0"/>
              </a:rPr>
              <a:t>Preventive and </a:t>
            </a:r>
            <a:r>
              <a:rPr lang="en-US" sz="2000" dirty="0" err="1" smtClean="0">
                <a:latin typeface="Calibri" panose="020F0502020204030204" pitchFamily="34" charset="0"/>
              </a:rPr>
              <a:t>Mitigative</a:t>
            </a:r>
            <a:r>
              <a:rPr lang="en-US" sz="2000" dirty="0" smtClean="0">
                <a:latin typeface="Calibri" panose="020F0502020204030204" pitchFamily="34" charset="0"/>
              </a:rPr>
              <a:t> Measures</a:t>
            </a:r>
          </a:p>
          <a:p>
            <a:pPr marL="858838" lvl="2" indent="-401638">
              <a:buClr>
                <a:srgbClr val="0070C0"/>
              </a:buClr>
              <a:buFont typeface="Wingdings" panose="05000000000000000000" pitchFamily="2" charset="2"/>
              <a:buChar char="Ø"/>
            </a:pPr>
            <a:r>
              <a:rPr lang="en-US" sz="2000" dirty="0" smtClean="0">
                <a:latin typeface="Calibri" panose="020F0502020204030204" pitchFamily="34" charset="0"/>
              </a:rPr>
              <a:t>Program Improvement/Evaluation</a:t>
            </a:r>
          </a:p>
          <a:p>
            <a:pPr lvl="1"/>
            <a:endParaRPr lang="en-US" dirty="0" smtClean="0">
              <a:latin typeface="+mj-lt"/>
            </a:endParaRPr>
          </a:p>
          <a:p>
            <a:pPr lvl="1"/>
            <a:endParaRPr lang="en-US" dirty="0"/>
          </a:p>
        </p:txBody>
      </p:sp>
      <p:sp>
        <p:nvSpPr>
          <p:cNvPr id="2" name="Title 1"/>
          <p:cNvSpPr>
            <a:spLocks noGrp="1"/>
          </p:cNvSpPr>
          <p:nvPr>
            <p:ph type="title"/>
          </p:nvPr>
        </p:nvSpPr>
        <p:spPr/>
        <p:txBody>
          <a:bodyPr>
            <a:normAutofit/>
          </a:bodyPr>
          <a:lstStyle/>
          <a:p>
            <a:pPr algn="ctr"/>
            <a:r>
              <a:rPr lang="en-US" sz="4400" b="1" dirty="0">
                <a:solidFill>
                  <a:schemeClr val="accent2">
                    <a:lumMod val="50000"/>
                  </a:schemeClr>
                </a:solidFill>
                <a:latin typeface="Calibri" panose="020F0502020204030204" pitchFamily="34" charset="0"/>
              </a:rPr>
              <a:t>Qualifications: </a:t>
            </a:r>
            <a:r>
              <a:rPr lang="en-US" sz="4400" b="1" dirty="0" smtClean="0">
                <a:solidFill>
                  <a:schemeClr val="accent2">
                    <a:lumMod val="50000"/>
                  </a:schemeClr>
                </a:solidFill>
                <a:latin typeface="Calibri" panose="020F0502020204030204" pitchFamily="34" charset="0"/>
              </a:rPr>
              <a:t>Lessons  Learned</a:t>
            </a:r>
            <a:endParaRPr lang="en-US" sz="4400" b="1" dirty="0">
              <a:solidFill>
                <a:schemeClr val="accent2">
                  <a:lumMod val="50000"/>
                </a:schemeClr>
              </a:solidFill>
              <a:latin typeface="Calibri" panose="020F0502020204030204" pitchFamily="34" charset="0"/>
            </a:endParaRPr>
          </a:p>
        </p:txBody>
      </p:sp>
    </p:spTree>
    <p:extLst>
      <p:ext uri="{BB962C8B-B14F-4D97-AF65-F5344CB8AC3E}">
        <p14:creationId xmlns:p14="http://schemas.microsoft.com/office/powerpoint/2010/main" val="28408251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US" sz="1900" dirty="0" smtClean="0">
                <a:latin typeface="Calibri" panose="020F0502020204030204" pitchFamily="34" charset="0"/>
              </a:rPr>
              <a:t>Identifying threats to pipeline integrity and use the threat identification in the integrity program.</a:t>
            </a:r>
          </a:p>
          <a:p>
            <a:pPr>
              <a:buFont typeface="Wingdings" panose="05000000000000000000" pitchFamily="2" charset="2"/>
              <a:buChar char="Ø"/>
            </a:pPr>
            <a:r>
              <a:rPr lang="en-US" sz="1900" dirty="0" smtClean="0">
                <a:latin typeface="Calibri" panose="020F0502020204030204" pitchFamily="34" charset="0"/>
              </a:rPr>
              <a:t>Annual review must precede planning of any IM work </a:t>
            </a:r>
          </a:p>
          <a:p>
            <a:pPr lvl="1">
              <a:buFont typeface="Arial" panose="020B0604020202020204" pitchFamily="34" charset="0"/>
              <a:buChar char="•"/>
            </a:pPr>
            <a:r>
              <a:rPr lang="en-US" sz="2000" dirty="0">
                <a:latin typeface="Calibri" panose="020F0502020204030204" pitchFamily="34" charset="0"/>
              </a:rPr>
              <a:t>Review threat identification documentation </a:t>
            </a:r>
            <a:endParaRPr lang="en-US" sz="2000" dirty="0" smtClean="0">
              <a:latin typeface="Calibri" panose="020F0502020204030204" pitchFamily="34" charset="0"/>
            </a:endParaRPr>
          </a:p>
          <a:p>
            <a:pPr lvl="1">
              <a:buFont typeface="Arial" panose="020B0604020202020204" pitchFamily="34" charset="0"/>
              <a:buChar char="•"/>
            </a:pPr>
            <a:r>
              <a:rPr lang="en-US" sz="2000" dirty="0" smtClean="0">
                <a:latin typeface="Calibri" panose="020F0502020204030204" pitchFamily="34" charset="0"/>
              </a:rPr>
              <a:t>Data Gathering and Integration</a:t>
            </a:r>
          </a:p>
          <a:p>
            <a:pPr lvl="1">
              <a:buFont typeface="Arial" panose="020B0604020202020204" pitchFamily="34" charset="0"/>
              <a:buChar char="•"/>
            </a:pPr>
            <a:r>
              <a:rPr lang="en-US" sz="2000" dirty="0" smtClean="0">
                <a:latin typeface="Calibri" panose="020F0502020204030204" pitchFamily="34" charset="0"/>
              </a:rPr>
              <a:t>Review </a:t>
            </a:r>
            <a:r>
              <a:rPr lang="en-US" sz="2000" dirty="0">
                <a:latin typeface="Calibri" panose="020F0502020204030204" pitchFamily="34" charset="0"/>
              </a:rPr>
              <a:t>the risk assessments to verify </a:t>
            </a:r>
            <a:r>
              <a:rPr lang="en-US" sz="2000" dirty="0" smtClean="0">
                <a:latin typeface="Calibri" panose="020F0502020204030204" pitchFamily="34" charset="0"/>
              </a:rPr>
              <a:t>prioritization</a:t>
            </a:r>
          </a:p>
          <a:p>
            <a:pPr lvl="1">
              <a:buFont typeface="Arial" panose="020B0604020202020204" pitchFamily="34" charset="0"/>
              <a:buChar char="•"/>
            </a:pPr>
            <a:r>
              <a:rPr lang="en-US" sz="2000" dirty="0" smtClean="0">
                <a:latin typeface="Calibri" panose="020F0502020204030204" pitchFamily="34" charset="0"/>
              </a:rPr>
              <a:t>Plastic transmission </a:t>
            </a:r>
            <a:r>
              <a:rPr lang="en-US" sz="2000" dirty="0" smtClean="0">
                <a:latin typeface="Calibri" panose="020F0502020204030204" pitchFamily="34" charset="0"/>
              </a:rPr>
              <a:t>pipeline</a:t>
            </a:r>
            <a:endParaRPr lang="en-US" sz="2000" dirty="0">
              <a:latin typeface="Calibri" panose="020F0502020204030204" pitchFamily="34" charset="0"/>
            </a:endParaRPr>
          </a:p>
          <a:p>
            <a:pPr lvl="1">
              <a:buFont typeface="Arial" panose="020B0604020202020204" pitchFamily="34" charset="0"/>
              <a:buChar char="•"/>
            </a:pPr>
            <a:r>
              <a:rPr lang="en-US" sz="1700" dirty="0" smtClean="0">
                <a:latin typeface="Calibri" panose="020F0502020204030204" pitchFamily="34" charset="0"/>
              </a:rPr>
              <a:t>HCA </a:t>
            </a:r>
            <a:r>
              <a:rPr lang="en-US" sz="1700" dirty="0" smtClean="0">
                <a:latin typeface="Calibri" panose="020F0502020204030204" pitchFamily="34" charset="0"/>
              </a:rPr>
              <a:t>Regions </a:t>
            </a:r>
          </a:p>
          <a:p>
            <a:pPr lvl="3">
              <a:buClr>
                <a:srgbClr val="0070C0"/>
              </a:buClr>
              <a:buFont typeface="Courier New" panose="02070309020205020404" pitchFamily="49" charset="0"/>
              <a:buChar char="o"/>
            </a:pPr>
            <a:r>
              <a:rPr lang="en-US" sz="1700" dirty="0" smtClean="0">
                <a:latin typeface="Calibri" panose="020F0502020204030204" pitchFamily="34" charset="0"/>
              </a:rPr>
              <a:t>Verify PIR calculation</a:t>
            </a:r>
          </a:p>
          <a:p>
            <a:pPr lvl="3">
              <a:buClr>
                <a:srgbClr val="0070C0"/>
              </a:buClr>
              <a:buFont typeface="Courier New" panose="02070309020205020404" pitchFamily="49" charset="0"/>
              <a:buChar char="o"/>
            </a:pPr>
            <a:r>
              <a:rPr lang="en-US" sz="1700" dirty="0" smtClean="0">
                <a:latin typeface="Calibri" panose="020F0502020204030204" pitchFamily="34" charset="0"/>
              </a:rPr>
              <a:t>Check the mapping and limits of HCA based on PIR</a:t>
            </a:r>
          </a:p>
          <a:p>
            <a:pPr lvl="3">
              <a:buClr>
                <a:srgbClr val="0070C0"/>
              </a:buClr>
              <a:buFont typeface="Courier New" panose="02070309020205020404" pitchFamily="49" charset="0"/>
              <a:buChar char="o"/>
            </a:pPr>
            <a:r>
              <a:rPr lang="en-US" sz="1700" dirty="0" smtClean="0">
                <a:latin typeface="Calibri" panose="020F0502020204030204" pitchFamily="34" charset="0"/>
              </a:rPr>
              <a:t>Field inspect to determine if </a:t>
            </a:r>
            <a:r>
              <a:rPr lang="en-US" sz="1700" dirty="0" smtClean="0">
                <a:latin typeface="Calibri" panose="020F0502020204030204" pitchFamily="34" charset="0"/>
              </a:rPr>
              <a:t>areas </a:t>
            </a:r>
            <a:r>
              <a:rPr lang="en-US" sz="1700" dirty="0" smtClean="0">
                <a:latin typeface="Calibri" panose="020F0502020204030204" pitchFamily="34" charset="0"/>
              </a:rPr>
              <a:t>still </a:t>
            </a:r>
            <a:r>
              <a:rPr lang="en-US" sz="1700" dirty="0" smtClean="0">
                <a:latin typeface="Calibri" panose="020F0502020204030204" pitchFamily="34" charset="0"/>
              </a:rPr>
              <a:t>meet </a:t>
            </a:r>
            <a:r>
              <a:rPr lang="en-US" sz="1700" dirty="0" smtClean="0">
                <a:latin typeface="Calibri" panose="020F0502020204030204" pitchFamily="34" charset="0"/>
              </a:rPr>
              <a:t>criteria to be an HCA (add/remove</a:t>
            </a:r>
            <a:r>
              <a:rPr lang="en-US" sz="1700" dirty="0">
                <a:latin typeface="Calibri" panose="020F0502020204030204" pitchFamily="34" charset="0"/>
              </a:rPr>
              <a:t>)</a:t>
            </a:r>
          </a:p>
          <a:p>
            <a:pPr>
              <a:buFont typeface="Wingdings" panose="05000000000000000000" pitchFamily="2" charset="2"/>
              <a:buChar char="Ø"/>
            </a:pPr>
            <a:r>
              <a:rPr lang="en-US" sz="1900" dirty="0" smtClean="0">
                <a:latin typeface="Calibri" panose="020F0502020204030204" pitchFamily="34" charset="0"/>
              </a:rPr>
              <a:t>All of this information will be used to determine the appropriate </a:t>
            </a:r>
            <a:r>
              <a:rPr lang="en-US" sz="1900" dirty="0">
                <a:latin typeface="Calibri" panose="020F0502020204030204" pitchFamily="34" charset="0"/>
              </a:rPr>
              <a:t>a</a:t>
            </a:r>
            <a:r>
              <a:rPr lang="en-US" sz="1900" dirty="0" smtClean="0">
                <a:latin typeface="Calibri" panose="020F0502020204030204" pitchFamily="34" charset="0"/>
              </a:rPr>
              <a:t>ssessment  </a:t>
            </a:r>
            <a:r>
              <a:rPr lang="en-US" sz="1900" dirty="0">
                <a:latin typeface="Calibri" panose="020F0502020204030204" pitchFamily="34" charset="0"/>
              </a:rPr>
              <a:t>m</a:t>
            </a:r>
            <a:r>
              <a:rPr lang="en-US" sz="1900" dirty="0" smtClean="0">
                <a:latin typeface="Calibri" panose="020F0502020204030204" pitchFamily="34" charset="0"/>
              </a:rPr>
              <a:t>ethod </a:t>
            </a:r>
            <a:r>
              <a:rPr lang="en-US" sz="1900" dirty="0" smtClean="0">
                <a:latin typeface="Calibri" panose="020F0502020204030204" pitchFamily="34" charset="0"/>
              </a:rPr>
              <a:t>for the integrity of your pipeline</a:t>
            </a:r>
          </a:p>
          <a:p>
            <a:pPr lvl="1"/>
            <a:endParaRPr lang="en-US" dirty="0">
              <a:latin typeface="+mj-lt"/>
            </a:endParaRPr>
          </a:p>
        </p:txBody>
      </p:sp>
      <p:sp>
        <p:nvSpPr>
          <p:cNvPr id="2" name="Title 1"/>
          <p:cNvSpPr>
            <a:spLocks noGrp="1"/>
          </p:cNvSpPr>
          <p:nvPr>
            <p:ph type="title"/>
          </p:nvPr>
        </p:nvSpPr>
        <p:spPr/>
        <p:txBody>
          <a:bodyPr>
            <a:normAutofit/>
          </a:bodyPr>
          <a:lstStyle/>
          <a:p>
            <a:pPr algn="ctr"/>
            <a:r>
              <a:rPr lang="en-US" sz="4400" b="1" dirty="0" smtClean="0">
                <a:solidFill>
                  <a:schemeClr val="accent2">
                    <a:lumMod val="50000"/>
                  </a:schemeClr>
                </a:solidFill>
                <a:latin typeface="Calibri" panose="020F0502020204030204" pitchFamily="34" charset="0"/>
              </a:rPr>
              <a:t>Identify Threats (192.917)</a:t>
            </a:r>
            <a:endParaRPr lang="en-US" sz="4400" b="1" dirty="0">
              <a:solidFill>
                <a:schemeClr val="accent2">
                  <a:lumMod val="50000"/>
                </a:schemeClr>
              </a:solidFill>
              <a:latin typeface="Calibri" panose="020F0502020204030204" pitchFamily="34" charset="0"/>
            </a:endParaRPr>
          </a:p>
        </p:txBody>
      </p:sp>
    </p:spTree>
    <p:extLst>
      <p:ext uri="{BB962C8B-B14F-4D97-AF65-F5344CB8AC3E}">
        <p14:creationId xmlns:p14="http://schemas.microsoft.com/office/powerpoint/2010/main" val="71529893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US" sz="2400" dirty="0" smtClean="0">
                <a:latin typeface="Calibri" panose="020F0502020204030204" pitchFamily="34" charset="0"/>
              </a:rPr>
              <a:t>Review your High Consequence Areas and the Identified sites to make sure  the information is still relevant</a:t>
            </a:r>
          </a:p>
          <a:p>
            <a:pPr lvl="1">
              <a:buFont typeface="Arial" panose="020B0604020202020204" pitchFamily="34" charset="0"/>
              <a:buChar char="•"/>
            </a:pPr>
            <a:r>
              <a:rPr lang="en-US" sz="2400" dirty="0" smtClean="0">
                <a:latin typeface="Calibri" panose="020F0502020204030204" pitchFamily="34" charset="0"/>
              </a:rPr>
              <a:t>Google Maps/Google Earth</a:t>
            </a:r>
          </a:p>
          <a:p>
            <a:pPr lvl="1">
              <a:buFont typeface="Arial" panose="020B0604020202020204" pitchFamily="34" charset="0"/>
              <a:buChar char="•"/>
            </a:pPr>
            <a:r>
              <a:rPr lang="en-US" sz="2400" dirty="0" smtClean="0">
                <a:latin typeface="Calibri" panose="020F0502020204030204" pitchFamily="34" charset="0"/>
              </a:rPr>
              <a:t>Field Visit</a:t>
            </a:r>
          </a:p>
          <a:p>
            <a:pPr lvl="1">
              <a:buFont typeface="Arial" panose="020B0604020202020204" pitchFamily="34" charset="0"/>
              <a:buChar char="•"/>
            </a:pPr>
            <a:r>
              <a:rPr lang="en-US" sz="2400" dirty="0" smtClean="0">
                <a:latin typeface="Calibri" panose="020F0502020204030204" pitchFamily="34" charset="0"/>
              </a:rPr>
              <a:t>Review this info during Leak Surveys and document any changes </a:t>
            </a:r>
          </a:p>
          <a:p>
            <a:pPr lvl="1">
              <a:buFont typeface="Arial" panose="020B0604020202020204" pitchFamily="34" charset="0"/>
              <a:buChar char="•"/>
            </a:pPr>
            <a:r>
              <a:rPr lang="en-US" sz="2400" dirty="0" smtClean="0">
                <a:latin typeface="Calibri" panose="020F0502020204030204" pitchFamily="34" charset="0"/>
              </a:rPr>
              <a:t>Make sure there is a procedure/process in place for accurate determination of what is  an HCA, what constitutes a “change”, and  follow up.</a:t>
            </a:r>
          </a:p>
          <a:p>
            <a:pPr lvl="1">
              <a:buFont typeface="Arial" panose="020B0604020202020204" pitchFamily="34" charset="0"/>
              <a:buChar char="•"/>
            </a:pPr>
            <a:r>
              <a:rPr lang="en-US" sz="2400" dirty="0" smtClean="0">
                <a:latin typeface="Calibri" panose="020F0502020204030204" pitchFamily="34" charset="0"/>
              </a:rPr>
              <a:t>Document </a:t>
            </a:r>
          </a:p>
          <a:p>
            <a:pPr marL="0" indent="0">
              <a:buNone/>
            </a:pPr>
            <a:endParaRPr lang="en-US" dirty="0">
              <a:latin typeface="+mj-lt"/>
            </a:endParaRPr>
          </a:p>
        </p:txBody>
      </p:sp>
      <p:sp>
        <p:nvSpPr>
          <p:cNvPr id="2" name="Title 1"/>
          <p:cNvSpPr>
            <a:spLocks noGrp="1"/>
          </p:cNvSpPr>
          <p:nvPr>
            <p:ph type="title"/>
          </p:nvPr>
        </p:nvSpPr>
        <p:spPr/>
        <p:txBody>
          <a:bodyPr>
            <a:normAutofit/>
          </a:bodyPr>
          <a:lstStyle/>
          <a:p>
            <a:r>
              <a:rPr lang="en-US" sz="4400" b="1" dirty="0" smtClean="0">
                <a:solidFill>
                  <a:schemeClr val="accent2">
                    <a:lumMod val="50000"/>
                  </a:schemeClr>
                </a:solidFill>
                <a:latin typeface="Calibri" panose="020F0502020204030204" pitchFamily="34" charset="0"/>
              </a:rPr>
              <a:t>Identify Threats: Lessons Learned</a:t>
            </a:r>
            <a:endParaRPr lang="en-US" sz="4400" b="1" dirty="0">
              <a:solidFill>
                <a:schemeClr val="accent2">
                  <a:lumMod val="50000"/>
                </a:schemeClr>
              </a:solidFill>
              <a:latin typeface="Calibri" panose="020F0502020204030204" pitchFamily="34" charset="0"/>
            </a:endParaRPr>
          </a:p>
        </p:txBody>
      </p:sp>
    </p:spTree>
    <p:extLst>
      <p:ext uri="{BB962C8B-B14F-4D97-AF65-F5344CB8AC3E}">
        <p14:creationId xmlns:p14="http://schemas.microsoft.com/office/powerpoint/2010/main" val="405324511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US" dirty="0" smtClean="0">
                <a:latin typeface="Calibri" panose="020F0502020204030204" pitchFamily="34" charset="0"/>
              </a:rPr>
              <a:t>192.935 (c) Automatic </a:t>
            </a:r>
            <a:r>
              <a:rPr lang="en-US" dirty="0">
                <a:latin typeface="Calibri" panose="020F0502020204030204" pitchFamily="34" charset="0"/>
              </a:rPr>
              <a:t>Shut-off </a:t>
            </a:r>
            <a:r>
              <a:rPr lang="en-US" dirty="0" smtClean="0">
                <a:latin typeface="Calibri" panose="020F0502020204030204" pitchFamily="34" charset="0"/>
              </a:rPr>
              <a:t>Valves (ASV)/Remote </a:t>
            </a:r>
            <a:r>
              <a:rPr lang="en-US" dirty="0">
                <a:latin typeface="Calibri" panose="020F0502020204030204" pitchFamily="34" charset="0"/>
              </a:rPr>
              <a:t>Control </a:t>
            </a:r>
            <a:r>
              <a:rPr lang="en-US" dirty="0" smtClean="0">
                <a:latin typeface="Calibri" panose="020F0502020204030204" pitchFamily="34" charset="0"/>
              </a:rPr>
              <a:t>Valves (RCV)</a:t>
            </a:r>
          </a:p>
          <a:p>
            <a:pPr lvl="1">
              <a:buFont typeface="Arial" panose="020B0604020202020204" pitchFamily="34" charset="0"/>
              <a:buChar char="•"/>
            </a:pPr>
            <a:r>
              <a:rPr lang="en-US" dirty="0">
                <a:latin typeface="Calibri" panose="020F0502020204030204" pitchFamily="34" charset="0"/>
              </a:rPr>
              <a:t>Federal pipeline safety regulations require operators to install in-line sectionalizing valves (“block valves”) on natural gas transmission pipelines at prescribed intervals in order to completely shut off the flow of gas for both routine maintenance activities and emergency </a:t>
            </a:r>
            <a:r>
              <a:rPr lang="en-US" dirty="0" smtClean="0">
                <a:latin typeface="Calibri" panose="020F0502020204030204" pitchFamily="34" charset="0"/>
              </a:rPr>
              <a:t>response.</a:t>
            </a:r>
          </a:p>
          <a:p>
            <a:pPr lvl="1">
              <a:buFont typeface="Arial" panose="020B0604020202020204" pitchFamily="34" charset="0"/>
              <a:buChar char="•"/>
            </a:pPr>
            <a:r>
              <a:rPr lang="en-US" dirty="0" smtClean="0">
                <a:latin typeface="Calibri" panose="020F0502020204030204" pitchFamily="34" charset="0"/>
              </a:rPr>
              <a:t>One </a:t>
            </a:r>
            <a:r>
              <a:rPr lang="en-US" dirty="0">
                <a:latin typeface="Calibri" panose="020F0502020204030204" pitchFamily="34" charset="0"/>
              </a:rPr>
              <a:t>of the existing provisions of the Transmission Integrity Management Program (TIMP) rule is for operators to evaluate if the use of ASVs or RCVs would be an efficient means to add protection to High Consequence Areas (HCAs) in the event of a natural gas release.</a:t>
            </a:r>
            <a:endParaRPr lang="en-US" dirty="0" smtClean="0">
              <a:latin typeface="Calibri" panose="020F0502020204030204" pitchFamily="34" charset="0"/>
            </a:endParaRPr>
          </a:p>
          <a:p>
            <a:pPr marL="393192" lvl="1" indent="0">
              <a:buNone/>
            </a:pPr>
            <a:endParaRPr lang="en-US" dirty="0" smtClean="0">
              <a:latin typeface="+mj-lt"/>
            </a:endParaRPr>
          </a:p>
          <a:p>
            <a:pPr lvl="2"/>
            <a:endParaRPr lang="en-US" dirty="0">
              <a:latin typeface="+mj-lt"/>
            </a:endParaRPr>
          </a:p>
        </p:txBody>
      </p:sp>
      <p:sp>
        <p:nvSpPr>
          <p:cNvPr id="2" name="Title 1"/>
          <p:cNvSpPr>
            <a:spLocks noGrp="1"/>
          </p:cNvSpPr>
          <p:nvPr>
            <p:ph type="title"/>
          </p:nvPr>
        </p:nvSpPr>
        <p:spPr/>
        <p:txBody>
          <a:bodyPr>
            <a:noAutofit/>
          </a:bodyPr>
          <a:lstStyle/>
          <a:p>
            <a:pPr algn="ctr"/>
            <a:r>
              <a:rPr lang="en-US" sz="4400" b="1" dirty="0" smtClean="0">
                <a:solidFill>
                  <a:schemeClr val="accent2">
                    <a:lumMod val="50000"/>
                  </a:schemeClr>
                </a:solidFill>
                <a:latin typeface="Calibri" panose="020F0502020204030204" pitchFamily="34" charset="0"/>
              </a:rPr>
              <a:t>Additional Preventive </a:t>
            </a:r>
            <a:r>
              <a:rPr lang="en-US" sz="4400" b="1" dirty="0">
                <a:solidFill>
                  <a:schemeClr val="accent2">
                    <a:lumMod val="50000"/>
                  </a:schemeClr>
                </a:solidFill>
                <a:latin typeface="Calibri" panose="020F0502020204030204" pitchFamily="34" charset="0"/>
              </a:rPr>
              <a:t>and </a:t>
            </a:r>
            <a:r>
              <a:rPr lang="en-US" sz="4400" b="1" dirty="0" err="1">
                <a:solidFill>
                  <a:schemeClr val="accent2">
                    <a:lumMod val="50000"/>
                  </a:schemeClr>
                </a:solidFill>
                <a:latin typeface="Calibri" panose="020F0502020204030204" pitchFamily="34" charset="0"/>
              </a:rPr>
              <a:t>Mitigative</a:t>
            </a:r>
            <a:r>
              <a:rPr lang="en-US" sz="4400" b="1" dirty="0">
                <a:solidFill>
                  <a:schemeClr val="accent2">
                    <a:lumMod val="50000"/>
                  </a:schemeClr>
                </a:solidFill>
                <a:latin typeface="Calibri" panose="020F0502020204030204" pitchFamily="34" charset="0"/>
              </a:rPr>
              <a:t> Measures</a:t>
            </a:r>
            <a:endParaRPr lang="en-US" sz="4400" dirty="0">
              <a:solidFill>
                <a:schemeClr val="accent2">
                  <a:lumMod val="50000"/>
                </a:schemeClr>
              </a:solidFill>
              <a:latin typeface="Calibri" panose="020F0502020204030204" pitchFamily="34" charset="0"/>
            </a:endParaRPr>
          </a:p>
        </p:txBody>
      </p:sp>
    </p:spTree>
    <p:extLst>
      <p:ext uri="{BB962C8B-B14F-4D97-AF65-F5344CB8AC3E}">
        <p14:creationId xmlns:p14="http://schemas.microsoft.com/office/powerpoint/2010/main" val="242755925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p:spPr>
        <p:txBody>
          <a:bodyPr>
            <a:normAutofit lnSpcReduction="10000"/>
          </a:bodyPr>
          <a:lstStyle/>
          <a:p>
            <a:pPr marL="0" indent="0">
              <a:buNone/>
            </a:pPr>
            <a:r>
              <a:rPr lang="en-US" dirty="0" smtClean="0">
                <a:latin typeface="Calibri" panose="020F0502020204030204" pitchFamily="34" charset="0"/>
              </a:rPr>
              <a:t>ASV  Benefits</a:t>
            </a:r>
            <a:endParaRPr lang="en-US" sz="1400" dirty="0" smtClean="0">
              <a:latin typeface="Calibri" panose="020F0502020204030204" pitchFamily="34" charset="0"/>
            </a:endParaRPr>
          </a:p>
          <a:p>
            <a:pPr>
              <a:buFont typeface="Wingdings" panose="05000000000000000000" pitchFamily="2" charset="2"/>
              <a:buChar char="Ø"/>
            </a:pPr>
            <a:r>
              <a:rPr lang="en-US" sz="2200" dirty="0" smtClean="0">
                <a:latin typeface="Calibri" panose="020F0502020204030204" pitchFamily="34" charset="0"/>
              </a:rPr>
              <a:t>Will </a:t>
            </a:r>
            <a:r>
              <a:rPr lang="en-US" sz="2200" dirty="0">
                <a:latin typeface="Calibri" panose="020F0502020204030204" pitchFamily="34" charset="0"/>
              </a:rPr>
              <a:t>automatically close when the pressure sensors near the valve detect a pressure drop that meets </a:t>
            </a:r>
            <a:r>
              <a:rPr lang="en-US" sz="2200" dirty="0" smtClean="0">
                <a:latin typeface="Calibri" panose="020F0502020204030204" pitchFamily="34" charset="0"/>
              </a:rPr>
              <a:t>predetermined </a:t>
            </a:r>
            <a:r>
              <a:rPr lang="en-US" sz="2200" dirty="0">
                <a:latin typeface="Calibri" panose="020F0502020204030204" pitchFamily="34" charset="0"/>
              </a:rPr>
              <a:t>operating </a:t>
            </a:r>
            <a:r>
              <a:rPr lang="en-US" sz="2200" dirty="0" smtClean="0">
                <a:latin typeface="Calibri" panose="020F0502020204030204" pitchFamily="34" charset="0"/>
              </a:rPr>
              <a:t>criteria</a:t>
            </a:r>
          </a:p>
          <a:p>
            <a:pPr>
              <a:buFont typeface="Wingdings" panose="05000000000000000000" pitchFamily="2" charset="2"/>
              <a:buChar char="Ø"/>
            </a:pPr>
            <a:r>
              <a:rPr lang="en-US" sz="2200" dirty="0">
                <a:latin typeface="Calibri" panose="020F0502020204030204" pitchFamily="34" charset="0"/>
              </a:rPr>
              <a:t>N</a:t>
            </a:r>
            <a:r>
              <a:rPr lang="en-US" sz="2200" dirty="0" smtClean="0">
                <a:latin typeface="Calibri" panose="020F0502020204030204" pitchFamily="34" charset="0"/>
              </a:rPr>
              <a:t>ormally </a:t>
            </a:r>
            <a:r>
              <a:rPr lang="en-US" sz="2200" dirty="0">
                <a:latin typeface="Calibri" panose="020F0502020204030204" pitchFamily="34" charset="0"/>
              </a:rPr>
              <a:t>closes more rapidly than a manually operated valve that requires operating personnel to travel to the valve </a:t>
            </a:r>
            <a:r>
              <a:rPr lang="en-US" sz="2200" dirty="0" smtClean="0">
                <a:latin typeface="Calibri" panose="020F0502020204030204" pitchFamily="34" charset="0"/>
              </a:rPr>
              <a:t>location</a:t>
            </a:r>
          </a:p>
          <a:p>
            <a:pPr>
              <a:buFont typeface="Wingdings" panose="05000000000000000000" pitchFamily="2" charset="2"/>
              <a:buChar char="Ø"/>
            </a:pPr>
            <a:r>
              <a:rPr lang="en-US" sz="2200" dirty="0" smtClean="0">
                <a:latin typeface="Calibri" panose="020F0502020204030204" pitchFamily="34" charset="0"/>
              </a:rPr>
              <a:t>Response Time</a:t>
            </a:r>
          </a:p>
          <a:p>
            <a:pPr>
              <a:buFont typeface="Arial" panose="020B0604020202020204" pitchFamily="34" charset="0"/>
              <a:buChar char="•"/>
            </a:pPr>
            <a:endParaRPr lang="en-US" sz="1400" dirty="0"/>
          </a:p>
        </p:txBody>
      </p:sp>
      <p:sp>
        <p:nvSpPr>
          <p:cNvPr id="4" name="Content Placeholder 3"/>
          <p:cNvSpPr>
            <a:spLocks noGrp="1"/>
          </p:cNvSpPr>
          <p:nvPr>
            <p:ph sz="half" idx="2"/>
          </p:nvPr>
        </p:nvSpPr>
        <p:spPr>
          <a:xfrm>
            <a:off x="4648200" y="1600200"/>
            <a:ext cx="4038600" cy="4525963"/>
          </a:xfrm>
        </p:spPr>
        <p:txBody>
          <a:bodyPr>
            <a:normAutofit lnSpcReduction="10000"/>
          </a:bodyPr>
          <a:lstStyle/>
          <a:p>
            <a:pPr marL="0" indent="0">
              <a:buNone/>
            </a:pPr>
            <a:r>
              <a:rPr lang="en-US" dirty="0" smtClean="0">
                <a:latin typeface="Calibri" panose="020F0502020204030204" pitchFamily="34" charset="0"/>
              </a:rPr>
              <a:t>ASV Challenges and Issues</a:t>
            </a:r>
          </a:p>
          <a:p>
            <a:pPr>
              <a:buFont typeface="Wingdings" panose="05000000000000000000" pitchFamily="2" charset="2"/>
              <a:buChar char="Ø"/>
            </a:pPr>
            <a:r>
              <a:rPr lang="en-US" sz="2000" dirty="0" smtClean="0">
                <a:latin typeface="Calibri" panose="020F0502020204030204" pitchFamily="34" charset="0"/>
              </a:rPr>
              <a:t>Possibility </a:t>
            </a:r>
            <a:r>
              <a:rPr lang="en-US" sz="2000" dirty="0">
                <a:latin typeface="Calibri" panose="020F0502020204030204" pitchFamily="34" charset="0"/>
              </a:rPr>
              <a:t>of an unintended valve closure </a:t>
            </a:r>
            <a:r>
              <a:rPr lang="en-US" sz="2000" dirty="0" smtClean="0">
                <a:latin typeface="Calibri" panose="020F0502020204030204" pitchFamily="34" charset="0"/>
              </a:rPr>
              <a:t>and related consequences.</a:t>
            </a:r>
            <a:endParaRPr lang="en-US" sz="2000" dirty="0">
              <a:latin typeface="Calibri" panose="020F0502020204030204" pitchFamily="34" charset="0"/>
            </a:endParaRPr>
          </a:p>
          <a:p>
            <a:pPr>
              <a:buFont typeface="Wingdings" panose="05000000000000000000" pitchFamily="2" charset="2"/>
              <a:buChar char="Ø"/>
            </a:pPr>
            <a:r>
              <a:rPr lang="en-US" sz="2000" dirty="0" smtClean="0">
                <a:latin typeface="Calibri" panose="020F0502020204030204" pitchFamily="34" charset="0"/>
              </a:rPr>
              <a:t>False </a:t>
            </a:r>
            <a:r>
              <a:rPr lang="en-US" sz="2000" dirty="0">
                <a:latin typeface="Calibri" panose="020F0502020204030204" pitchFamily="34" charset="0"/>
              </a:rPr>
              <a:t>closure of a transmission block valve </a:t>
            </a:r>
            <a:r>
              <a:rPr lang="en-US" sz="2000" dirty="0" smtClean="0">
                <a:latin typeface="Calibri" panose="020F0502020204030204" pitchFamily="34" charset="0"/>
              </a:rPr>
              <a:t>under </a:t>
            </a:r>
            <a:r>
              <a:rPr lang="en-US" sz="2000" dirty="0">
                <a:latin typeface="Calibri" panose="020F0502020204030204" pitchFamily="34" charset="0"/>
              </a:rPr>
              <a:t>peak load conditions may subject the operator to widespread customer outages, customer product losses and safety </a:t>
            </a:r>
            <a:r>
              <a:rPr lang="en-US" sz="2000" dirty="0" smtClean="0">
                <a:latin typeface="Calibri" panose="020F0502020204030204" pitchFamily="34" charset="0"/>
              </a:rPr>
              <a:t>impacts</a:t>
            </a:r>
          </a:p>
          <a:p>
            <a:pPr>
              <a:buFont typeface="Wingdings" panose="05000000000000000000" pitchFamily="2" charset="2"/>
              <a:buChar char="Ø"/>
            </a:pPr>
            <a:r>
              <a:rPr lang="en-US" sz="2000" dirty="0" smtClean="0">
                <a:latin typeface="Calibri" panose="020F0502020204030204" pitchFamily="34" charset="0"/>
              </a:rPr>
              <a:t>Possible </a:t>
            </a:r>
            <a:r>
              <a:rPr lang="en-US" sz="2000" dirty="0">
                <a:latin typeface="Calibri" panose="020F0502020204030204" pitchFamily="34" charset="0"/>
              </a:rPr>
              <a:t>for an ASV to malfunction and partially or completely </a:t>
            </a:r>
            <a:r>
              <a:rPr lang="en-US" sz="2000" dirty="0" smtClean="0">
                <a:latin typeface="Calibri" panose="020F0502020204030204" pitchFamily="34" charset="0"/>
              </a:rPr>
              <a:t>close</a:t>
            </a:r>
          </a:p>
          <a:p>
            <a:pPr>
              <a:buFont typeface="Wingdings" panose="05000000000000000000" pitchFamily="2" charset="2"/>
              <a:buChar char="Ø"/>
            </a:pPr>
            <a:r>
              <a:rPr lang="en-US" sz="2000" dirty="0" smtClean="0">
                <a:latin typeface="Calibri" panose="020F0502020204030204" pitchFamily="34" charset="0"/>
              </a:rPr>
              <a:t>Cost</a:t>
            </a:r>
            <a:endParaRPr lang="en-US" sz="2000" dirty="0">
              <a:latin typeface="Calibri" panose="020F0502020204030204" pitchFamily="34" charset="0"/>
            </a:endParaRPr>
          </a:p>
        </p:txBody>
      </p:sp>
      <p:sp>
        <p:nvSpPr>
          <p:cNvPr id="2" name="Title 1"/>
          <p:cNvSpPr>
            <a:spLocks noGrp="1"/>
          </p:cNvSpPr>
          <p:nvPr>
            <p:ph type="title"/>
          </p:nvPr>
        </p:nvSpPr>
        <p:spPr/>
        <p:txBody>
          <a:bodyPr>
            <a:noAutofit/>
          </a:bodyPr>
          <a:lstStyle/>
          <a:p>
            <a:pPr algn="ctr"/>
            <a:r>
              <a:rPr lang="en-US" sz="4400" b="1" dirty="0" smtClean="0">
                <a:solidFill>
                  <a:schemeClr val="accent2">
                    <a:lumMod val="50000"/>
                  </a:schemeClr>
                </a:solidFill>
                <a:latin typeface="Calibri" panose="020F0502020204030204" pitchFamily="34" charset="0"/>
              </a:rPr>
              <a:t>Additional Preventive </a:t>
            </a:r>
            <a:r>
              <a:rPr lang="en-US" sz="4400" b="1" dirty="0">
                <a:solidFill>
                  <a:schemeClr val="accent2">
                    <a:lumMod val="50000"/>
                  </a:schemeClr>
                </a:solidFill>
                <a:latin typeface="Calibri" panose="020F0502020204030204" pitchFamily="34" charset="0"/>
              </a:rPr>
              <a:t>and </a:t>
            </a:r>
            <a:r>
              <a:rPr lang="en-US" sz="4400" b="1" dirty="0" err="1">
                <a:solidFill>
                  <a:schemeClr val="accent2">
                    <a:lumMod val="50000"/>
                  </a:schemeClr>
                </a:solidFill>
                <a:latin typeface="Calibri" panose="020F0502020204030204" pitchFamily="34" charset="0"/>
              </a:rPr>
              <a:t>Mitigative</a:t>
            </a:r>
            <a:r>
              <a:rPr lang="en-US" sz="4400" b="1" dirty="0">
                <a:solidFill>
                  <a:schemeClr val="accent2">
                    <a:lumMod val="50000"/>
                  </a:schemeClr>
                </a:solidFill>
                <a:latin typeface="Calibri" panose="020F0502020204030204" pitchFamily="34" charset="0"/>
              </a:rPr>
              <a:t> Measures</a:t>
            </a:r>
            <a:endParaRPr lang="en-US" sz="4400" dirty="0">
              <a:solidFill>
                <a:schemeClr val="accent2">
                  <a:lumMod val="50000"/>
                </a:schemeClr>
              </a:solidFill>
              <a:latin typeface="Calibri" panose="020F0502020204030204" pitchFamily="34" charset="0"/>
            </a:endParaRPr>
          </a:p>
        </p:txBody>
      </p:sp>
    </p:spTree>
    <p:extLst>
      <p:ext uri="{BB962C8B-B14F-4D97-AF65-F5344CB8AC3E}">
        <p14:creationId xmlns:p14="http://schemas.microsoft.com/office/powerpoint/2010/main" val="483109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457200" y="1600200"/>
            <a:ext cx="4038600" cy="4525963"/>
          </a:xfrm>
        </p:spPr>
        <p:txBody>
          <a:bodyPr/>
          <a:lstStyle/>
          <a:p>
            <a:pPr marL="0" indent="0">
              <a:buNone/>
            </a:pPr>
            <a:r>
              <a:rPr lang="en-US" sz="2400" dirty="0" smtClean="0">
                <a:latin typeface="Calibri" panose="020F0502020204030204" pitchFamily="34" charset="0"/>
              </a:rPr>
              <a:t>RCV </a:t>
            </a:r>
            <a:r>
              <a:rPr lang="en-US" sz="2400" dirty="0" smtClean="0">
                <a:latin typeface="Calibri" panose="020F0502020204030204" pitchFamily="34" charset="0"/>
              </a:rPr>
              <a:t>Benefits</a:t>
            </a:r>
          </a:p>
          <a:p>
            <a:pPr>
              <a:buFont typeface="Wingdings" panose="05000000000000000000" pitchFamily="2" charset="2"/>
              <a:buChar char="Ø"/>
            </a:pPr>
            <a:r>
              <a:rPr lang="en-US" sz="2000" dirty="0" smtClean="0">
                <a:latin typeface="Calibri" panose="020F0502020204030204" pitchFamily="34" charset="0"/>
              </a:rPr>
              <a:t>Allows </a:t>
            </a:r>
            <a:r>
              <a:rPr lang="en-US" sz="2000" dirty="0">
                <a:latin typeface="Calibri" panose="020F0502020204030204" pitchFamily="34" charset="0"/>
              </a:rPr>
              <a:t>a control room operator to execute a signal to close a line valve when an incident </a:t>
            </a:r>
            <a:r>
              <a:rPr lang="en-US" sz="2000" dirty="0" smtClean="0">
                <a:latin typeface="Calibri" panose="020F0502020204030204" pitchFamily="34" charset="0"/>
              </a:rPr>
              <a:t>occurs</a:t>
            </a:r>
          </a:p>
          <a:p>
            <a:pPr>
              <a:buFont typeface="Wingdings" panose="05000000000000000000" pitchFamily="2" charset="2"/>
              <a:buChar char="Ø"/>
            </a:pPr>
            <a:r>
              <a:rPr lang="en-US" sz="2000" dirty="0" smtClean="0">
                <a:latin typeface="Calibri" panose="020F0502020204030204" pitchFamily="34" charset="0"/>
              </a:rPr>
              <a:t>Allows </a:t>
            </a:r>
            <a:r>
              <a:rPr lang="en-US" sz="2000" dirty="0">
                <a:latin typeface="Calibri" panose="020F0502020204030204" pitchFamily="34" charset="0"/>
              </a:rPr>
              <a:t>a line valve to be operated sooner than a manually operated </a:t>
            </a:r>
            <a:r>
              <a:rPr lang="en-US" sz="2000" dirty="0" smtClean="0">
                <a:latin typeface="Calibri" panose="020F0502020204030204" pitchFamily="34" charset="0"/>
              </a:rPr>
              <a:t>valve</a:t>
            </a:r>
          </a:p>
          <a:p>
            <a:pPr>
              <a:buFont typeface="Wingdings" panose="05000000000000000000" pitchFamily="2" charset="2"/>
              <a:buChar char="Ø"/>
            </a:pPr>
            <a:r>
              <a:rPr lang="en-US" sz="2000" dirty="0" smtClean="0">
                <a:latin typeface="Calibri" panose="020F0502020204030204" pitchFamily="34" charset="0"/>
              </a:rPr>
              <a:t>Potential </a:t>
            </a:r>
            <a:r>
              <a:rPr lang="en-US" sz="2000" dirty="0">
                <a:latin typeface="Calibri" panose="020F0502020204030204" pitchFamily="34" charset="0"/>
              </a:rPr>
              <a:t>time </a:t>
            </a:r>
            <a:r>
              <a:rPr lang="en-US" sz="2000" dirty="0" smtClean="0">
                <a:latin typeface="Calibri" panose="020F0502020204030204" pitchFamily="34" charset="0"/>
              </a:rPr>
              <a:t>savings</a:t>
            </a:r>
          </a:p>
          <a:p>
            <a:pPr>
              <a:buFont typeface="Wingdings" panose="05000000000000000000" pitchFamily="2" charset="2"/>
              <a:buChar char="Ø"/>
            </a:pPr>
            <a:r>
              <a:rPr lang="en-US" sz="2000" dirty="0" smtClean="0">
                <a:latin typeface="Calibri" panose="020F0502020204030204" pitchFamily="34" charset="0"/>
              </a:rPr>
              <a:t>Provides </a:t>
            </a:r>
            <a:r>
              <a:rPr lang="en-US" sz="2000" dirty="0">
                <a:latin typeface="Calibri" panose="020F0502020204030204" pitchFamily="34" charset="0"/>
              </a:rPr>
              <a:t>added protection to an HCA or in certain remote locations</a:t>
            </a:r>
            <a:r>
              <a:rPr lang="en-US" sz="1600" dirty="0">
                <a:latin typeface="+mj-lt"/>
              </a:rPr>
              <a:t/>
            </a:r>
            <a:br>
              <a:rPr lang="en-US" sz="1600" dirty="0">
                <a:latin typeface="+mj-lt"/>
              </a:rPr>
            </a:br>
            <a:endParaRPr lang="en-US" sz="1600" dirty="0" smtClean="0">
              <a:latin typeface="+mj-lt"/>
            </a:endParaRPr>
          </a:p>
          <a:p>
            <a:pPr marL="393192" lvl="1" indent="0">
              <a:buNone/>
            </a:pPr>
            <a:endParaRPr lang="en-US" sz="1400" dirty="0"/>
          </a:p>
        </p:txBody>
      </p:sp>
      <p:sp>
        <p:nvSpPr>
          <p:cNvPr id="7" name="Content Placeholder 6"/>
          <p:cNvSpPr>
            <a:spLocks noGrp="1"/>
          </p:cNvSpPr>
          <p:nvPr>
            <p:ph sz="half" idx="2"/>
          </p:nvPr>
        </p:nvSpPr>
        <p:spPr>
          <a:xfrm>
            <a:off x="4648200" y="1600200"/>
            <a:ext cx="4038600" cy="4525963"/>
          </a:xfrm>
        </p:spPr>
        <p:txBody>
          <a:bodyPr>
            <a:normAutofit/>
          </a:bodyPr>
          <a:lstStyle/>
          <a:p>
            <a:pPr marL="0" indent="0">
              <a:buNone/>
            </a:pPr>
            <a:r>
              <a:rPr lang="en-US" sz="2400" dirty="0" smtClean="0">
                <a:latin typeface="Calibri" panose="020F0502020204030204" pitchFamily="34" charset="0"/>
              </a:rPr>
              <a:t>RCV </a:t>
            </a:r>
            <a:r>
              <a:rPr lang="en-US" sz="2400" dirty="0" smtClean="0">
                <a:latin typeface="Calibri" panose="020F0502020204030204" pitchFamily="34" charset="0"/>
              </a:rPr>
              <a:t>Challenges and Issues</a:t>
            </a:r>
          </a:p>
          <a:p>
            <a:pPr>
              <a:buFont typeface="Wingdings" panose="05000000000000000000" pitchFamily="2" charset="2"/>
              <a:buChar char="Ø"/>
            </a:pPr>
            <a:r>
              <a:rPr lang="en-US" sz="2000" dirty="0" smtClean="0">
                <a:latin typeface="Calibri" panose="020F0502020204030204" pitchFamily="34" charset="0"/>
              </a:rPr>
              <a:t>Does </a:t>
            </a:r>
            <a:r>
              <a:rPr lang="en-US" sz="2000" dirty="0">
                <a:latin typeface="Calibri" panose="020F0502020204030204" pitchFamily="34" charset="0"/>
              </a:rPr>
              <a:t>not ensure immediate valve </a:t>
            </a:r>
            <a:r>
              <a:rPr lang="en-US" sz="2000" dirty="0" smtClean="0">
                <a:latin typeface="Calibri" panose="020F0502020204030204" pitchFamily="34" charset="0"/>
              </a:rPr>
              <a:t>closure </a:t>
            </a:r>
            <a:r>
              <a:rPr lang="en-US" sz="2000" dirty="0">
                <a:latin typeface="Calibri" panose="020F0502020204030204" pitchFamily="34" charset="0"/>
              </a:rPr>
              <a:t>during an </a:t>
            </a:r>
            <a:r>
              <a:rPr lang="en-US" sz="2000" dirty="0" smtClean="0">
                <a:latin typeface="Calibri" panose="020F0502020204030204" pitchFamily="34" charset="0"/>
              </a:rPr>
              <a:t>incident</a:t>
            </a:r>
          </a:p>
          <a:p>
            <a:pPr>
              <a:buFont typeface="Wingdings" panose="05000000000000000000" pitchFamily="2" charset="2"/>
              <a:buChar char="Ø"/>
            </a:pPr>
            <a:r>
              <a:rPr lang="en-US" sz="2000" dirty="0">
                <a:latin typeface="Calibri" panose="020F0502020204030204" pitchFamily="34" charset="0"/>
              </a:rPr>
              <a:t>Requires personnel to evaluate system conditions </a:t>
            </a:r>
          </a:p>
          <a:p>
            <a:pPr lvl="1">
              <a:buFont typeface="Wingdings" panose="05000000000000000000" pitchFamily="2" charset="2"/>
              <a:buChar char="Ø"/>
            </a:pPr>
            <a:r>
              <a:rPr lang="en-US" sz="2000" dirty="0">
                <a:latin typeface="Calibri" panose="020F0502020204030204" pitchFamily="34" charset="0"/>
              </a:rPr>
              <a:t>Anomaly?</a:t>
            </a:r>
          </a:p>
          <a:p>
            <a:pPr lvl="1">
              <a:buFont typeface="Wingdings" panose="05000000000000000000" pitchFamily="2" charset="2"/>
              <a:buChar char="Ø"/>
            </a:pPr>
            <a:r>
              <a:rPr lang="en-US" sz="2000" dirty="0">
                <a:latin typeface="Calibri" panose="020F0502020204030204" pitchFamily="34" charset="0"/>
              </a:rPr>
              <a:t>Routine event</a:t>
            </a:r>
          </a:p>
          <a:p>
            <a:pPr>
              <a:buFont typeface="Wingdings" panose="05000000000000000000" pitchFamily="2" charset="2"/>
              <a:buChar char="Ø"/>
            </a:pPr>
            <a:r>
              <a:rPr lang="en-US" sz="2000" dirty="0" smtClean="0">
                <a:latin typeface="Calibri" panose="020F0502020204030204" pitchFamily="34" charset="0"/>
              </a:rPr>
              <a:t>Any </a:t>
            </a:r>
            <a:r>
              <a:rPr lang="en-US" sz="2000" dirty="0">
                <a:latin typeface="Calibri" panose="020F0502020204030204" pitchFamily="34" charset="0"/>
              </a:rPr>
              <a:t>equipment failure could have severe adverse consequences to the </a:t>
            </a:r>
            <a:r>
              <a:rPr lang="en-US" sz="2000" dirty="0" smtClean="0">
                <a:latin typeface="Calibri" panose="020F0502020204030204" pitchFamily="34" charset="0"/>
              </a:rPr>
              <a:t>public</a:t>
            </a:r>
          </a:p>
          <a:p>
            <a:pPr>
              <a:buFont typeface="Wingdings" panose="05000000000000000000" pitchFamily="2" charset="2"/>
              <a:buChar char="Ø"/>
            </a:pPr>
            <a:r>
              <a:rPr lang="en-US" sz="2000" dirty="0" smtClean="0">
                <a:latin typeface="Calibri" panose="020F0502020204030204" pitchFamily="34" charset="0"/>
              </a:rPr>
              <a:t>Cost</a:t>
            </a:r>
          </a:p>
          <a:p>
            <a:pPr marL="393192" lvl="1" indent="0">
              <a:buNone/>
            </a:pPr>
            <a:endParaRPr lang="en-US" sz="1600" dirty="0" smtClean="0"/>
          </a:p>
        </p:txBody>
      </p:sp>
      <p:sp>
        <p:nvSpPr>
          <p:cNvPr id="5" name="Title 4"/>
          <p:cNvSpPr>
            <a:spLocks noGrp="1"/>
          </p:cNvSpPr>
          <p:nvPr>
            <p:ph type="title"/>
          </p:nvPr>
        </p:nvSpPr>
        <p:spPr/>
        <p:txBody>
          <a:bodyPr>
            <a:noAutofit/>
          </a:bodyPr>
          <a:lstStyle/>
          <a:p>
            <a:pPr algn="ctr"/>
            <a:r>
              <a:rPr lang="en-US" sz="4400" b="1" dirty="0" smtClean="0">
                <a:solidFill>
                  <a:schemeClr val="accent2">
                    <a:lumMod val="50000"/>
                  </a:schemeClr>
                </a:solidFill>
                <a:latin typeface="Calibri" panose="020F0502020204030204" pitchFamily="34" charset="0"/>
              </a:rPr>
              <a:t>Additional Preventive </a:t>
            </a:r>
            <a:r>
              <a:rPr lang="en-US" sz="4400" b="1" dirty="0">
                <a:solidFill>
                  <a:schemeClr val="accent2">
                    <a:lumMod val="50000"/>
                  </a:schemeClr>
                </a:solidFill>
                <a:latin typeface="Calibri" panose="020F0502020204030204" pitchFamily="34" charset="0"/>
              </a:rPr>
              <a:t>and </a:t>
            </a:r>
            <a:r>
              <a:rPr lang="en-US" sz="4400" b="1" dirty="0" err="1">
                <a:solidFill>
                  <a:schemeClr val="accent2">
                    <a:lumMod val="50000"/>
                  </a:schemeClr>
                </a:solidFill>
                <a:latin typeface="Calibri" panose="020F0502020204030204" pitchFamily="34" charset="0"/>
              </a:rPr>
              <a:t>Mitigative</a:t>
            </a:r>
            <a:r>
              <a:rPr lang="en-US" sz="4400" b="1" dirty="0">
                <a:solidFill>
                  <a:schemeClr val="accent2">
                    <a:lumMod val="50000"/>
                  </a:schemeClr>
                </a:solidFill>
                <a:latin typeface="Calibri" panose="020F0502020204030204" pitchFamily="34" charset="0"/>
              </a:rPr>
              <a:t> Measures</a:t>
            </a:r>
            <a:endParaRPr lang="en-US" sz="4400" dirty="0">
              <a:solidFill>
                <a:schemeClr val="accent2">
                  <a:lumMod val="50000"/>
                </a:schemeClr>
              </a:solidFill>
              <a:latin typeface="Calibri" panose="020F0502020204030204" pitchFamily="34" charset="0"/>
            </a:endParaRPr>
          </a:p>
        </p:txBody>
      </p:sp>
    </p:spTree>
    <p:extLst>
      <p:ext uri="{BB962C8B-B14F-4D97-AF65-F5344CB8AC3E}">
        <p14:creationId xmlns:p14="http://schemas.microsoft.com/office/powerpoint/2010/main" val="411882937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2000" dirty="0" smtClean="0">
                <a:latin typeface="Calibri" panose="020F0502020204030204" pitchFamily="34" charset="0"/>
              </a:rPr>
              <a:t>System risk analysis for  ASV/RCV</a:t>
            </a:r>
          </a:p>
          <a:p>
            <a:pPr marL="457200" indent="-457200">
              <a:buFont typeface="Wingdings" panose="05000000000000000000" pitchFamily="2" charset="2"/>
              <a:buChar char="Ø"/>
            </a:pPr>
            <a:r>
              <a:rPr lang="en-US" sz="2000" dirty="0" smtClean="0">
                <a:latin typeface="Calibri" panose="020F0502020204030204" pitchFamily="34" charset="0"/>
              </a:rPr>
              <a:t>Conduct a risk assessment that provides a thorough investigation into the need of added protection using ASV or RCV’s</a:t>
            </a:r>
            <a:endParaRPr lang="en-US" sz="2000" dirty="0">
              <a:latin typeface="Calibri" panose="020F0502020204030204" pitchFamily="34" charset="0"/>
            </a:endParaRPr>
          </a:p>
          <a:p>
            <a:pPr marL="457200" indent="-457200">
              <a:buFont typeface="Wingdings" panose="05000000000000000000" pitchFamily="2" charset="2"/>
              <a:buChar char="Ø"/>
            </a:pPr>
            <a:r>
              <a:rPr lang="en-US" sz="2000" dirty="0" smtClean="0">
                <a:latin typeface="Calibri" panose="020F0502020204030204" pitchFamily="34" charset="0"/>
              </a:rPr>
              <a:t>Things to consider and include in risk assessment:</a:t>
            </a:r>
          </a:p>
          <a:p>
            <a:pPr lvl="1">
              <a:buFont typeface="Arial" panose="020B0604020202020204" pitchFamily="34" charset="0"/>
              <a:buChar char="•"/>
            </a:pPr>
            <a:r>
              <a:rPr lang="en-US" sz="2000" dirty="0" smtClean="0">
                <a:latin typeface="Calibri" panose="020F0502020204030204" pitchFamily="34" charset="0"/>
              </a:rPr>
              <a:t>Swiftness of leak detection</a:t>
            </a:r>
          </a:p>
          <a:p>
            <a:pPr lvl="1">
              <a:buFont typeface="Arial" panose="020B0604020202020204" pitchFamily="34" charset="0"/>
              <a:buChar char="•"/>
            </a:pPr>
            <a:r>
              <a:rPr lang="en-US" sz="2000" dirty="0" smtClean="0">
                <a:latin typeface="Calibri" panose="020F0502020204030204" pitchFamily="34" charset="0"/>
              </a:rPr>
              <a:t>Pipe shutdown capabilities</a:t>
            </a:r>
          </a:p>
          <a:p>
            <a:pPr lvl="1">
              <a:buFont typeface="Arial" panose="020B0604020202020204" pitchFamily="34" charset="0"/>
              <a:buChar char="•"/>
            </a:pPr>
            <a:r>
              <a:rPr lang="en-US" sz="2000" dirty="0" smtClean="0">
                <a:latin typeface="Calibri" panose="020F0502020204030204" pitchFamily="34" charset="0"/>
              </a:rPr>
              <a:t>Type of gas being transported</a:t>
            </a:r>
          </a:p>
          <a:p>
            <a:pPr lvl="1">
              <a:buFont typeface="Arial" panose="020B0604020202020204" pitchFamily="34" charset="0"/>
              <a:buChar char="•"/>
            </a:pPr>
            <a:r>
              <a:rPr lang="en-US" sz="2000" dirty="0" smtClean="0">
                <a:latin typeface="Calibri" panose="020F0502020204030204" pitchFamily="34" charset="0"/>
              </a:rPr>
              <a:t>Operating  pressure</a:t>
            </a:r>
          </a:p>
          <a:p>
            <a:pPr lvl="1">
              <a:buFont typeface="Arial" panose="020B0604020202020204" pitchFamily="34" charset="0"/>
              <a:buChar char="•"/>
            </a:pPr>
            <a:r>
              <a:rPr lang="en-US" sz="2000" dirty="0" smtClean="0">
                <a:latin typeface="Calibri" panose="020F0502020204030204" pitchFamily="34" charset="0"/>
              </a:rPr>
              <a:t>Rate of potential release</a:t>
            </a:r>
          </a:p>
          <a:p>
            <a:pPr lvl="1">
              <a:buFont typeface="Arial" panose="020B0604020202020204" pitchFamily="34" charset="0"/>
              <a:buChar char="•"/>
            </a:pPr>
            <a:r>
              <a:rPr lang="en-US" sz="2000" dirty="0" smtClean="0">
                <a:latin typeface="Calibri" panose="020F0502020204030204" pitchFamily="34" charset="0"/>
              </a:rPr>
              <a:t>Pipeline profile</a:t>
            </a:r>
          </a:p>
          <a:p>
            <a:pPr lvl="1">
              <a:buFont typeface="Arial" panose="020B0604020202020204" pitchFamily="34" charset="0"/>
              <a:buChar char="•"/>
            </a:pPr>
            <a:r>
              <a:rPr lang="en-US" sz="2000" dirty="0" smtClean="0">
                <a:latin typeface="Calibri" panose="020F0502020204030204" pitchFamily="34" charset="0"/>
              </a:rPr>
              <a:t>Potential for  ignition</a:t>
            </a:r>
          </a:p>
          <a:p>
            <a:pPr lvl="1">
              <a:buFont typeface="Arial" panose="020B0604020202020204" pitchFamily="34" charset="0"/>
              <a:buChar char="•"/>
            </a:pPr>
            <a:r>
              <a:rPr lang="en-US" sz="2000" dirty="0" smtClean="0">
                <a:latin typeface="Calibri" panose="020F0502020204030204" pitchFamily="34" charset="0"/>
              </a:rPr>
              <a:t>Location of nearest response  personnel</a:t>
            </a:r>
          </a:p>
          <a:p>
            <a:pPr lvl="1">
              <a:buFont typeface="Arial" panose="020B0604020202020204" pitchFamily="34" charset="0"/>
              <a:buChar char="•"/>
            </a:pPr>
            <a:r>
              <a:rPr lang="en-US" sz="2000" dirty="0" smtClean="0">
                <a:latin typeface="Calibri" panose="020F0502020204030204" pitchFamily="34" charset="0"/>
              </a:rPr>
              <a:t>All of these must be documented</a:t>
            </a:r>
          </a:p>
          <a:p>
            <a:pPr marL="0" indent="0">
              <a:buNone/>
            </a:pPr>
            <a:endParaRPr lang="en-US" dirty="0">
              <a:latin typeface="+mj-lt"/>
            </a:endParaRPr>
          </a:p>
        </p:txBody>
      </p:sp>
      <p:sp>
        <p:nvSpPr>
          <p:cNvPr id="2" name="Title 1"/>
          <p:cNvSpPr>
            <a:spLocks noGrp="1"/>
          </p:cNvSpPr>
          <p:nvPr>
            <p:ph type="title"/>
          </p:nvPr>
        </p:nvSpPr>
        <p:spPr/>
        <p:txBody>
          <a:bodyPr>
            <a:noAutofit/>
          </a:bodyPr>
          <a:lstStyle/>
          <a:p>
            <a:pPr algn="ctr"/>
            <a:r>
              <a:rPr lang="en-US" sz="4000" dirty="0" smtClean="0">
                <a:solidFill>
                  <a:schemeClr val="accent2">
                    <a:lumMod val="50000"/>
                  </a:schemeClr>
                </a:solidFill>
                <a:latin typeface="Calibri" panose="020F0502020204030204" pitchFamily="34" charset="0"/>
              </a:rPr>
              <a:t>Additional </a:t>
            </a:r>
            <a:r>
              <a:rPr lang="en-US" sz="4000" b="1" dirty="0" smtClean="0">
                <a:solidFill>
                  <a:schemeClr val="accent2">
                    <a:lumMod val="50000"/>
                  </a:schemeClr>
                </a:solidFill>
                <a:latin typeface="Calibri" panose="020F0502020204030204" pitchFamily="34" charset="0"/>
              </a:rPr>
              <a:t>Preventive </a:t>
            </a:r>
            <a:r>
              <a:rPr lang="en-US" sz="4000" b="1" dirty="0">
                <a:solidFill>
                  <a:schemeClr val="accent2">
                    <a:lumMod val="50000"/>
                  </a:schemeClr>
                </a:solidFill>
                <a:latin typeface="Calibri" panose="020F0502020204030204" pitchFamily="34" charset="0"/>
              </a:rPr>
              <a:t>and </a:t>
            </a:r>
            <a:r>
              <a:rPr lang="en-US" sz="4000" b="1" dirty="0" err="1">
                <a:solidFill>
                  <a:schemeClr val="accent2">
                    <a:lumMod val="50000"/>
                  </a:schemeClr>
                </a:solidFill>
                <a:latin typeface="Calibri" panose="020F0502020204030204" pitchFamily="34" charset="0"/>
              </a:rPr>
              <a:t>Mitigative</a:t>
            </a:r>
            <a:r>
              <a:rPr lang="en-US" sz="4000" b="1" dirty="0">
                <a:solidFill>
                  <a:schemeClr val="accent2">
                    <a:lumMod val="50000"/>
                  </a:schemeClr>
                </a:solidFill>
                <a:latin typeface="Calibri" panose="020F0502020204030204" pitchFamily="34" charset="0"/>
              </a:rPr>
              <a:t> </a:t>
            </a:r>
            <a:r>
              <a:rPr lang="en-US" sz="4000" b="1" dirty="0" smtClean="0">
                <a:solidFill>
                  <a:schemeClr val="accent2">
                    <a:lumMod val="50000"/>
                  </a:schemeClr>
                </a:solidFill>
                <a:latin typeface="Calibri" panose="020F0502020204030204" pitchFamily="34" charset="0"/>
              </a:rPr>
              <a:t>Measures: Lessons Learned</a:t>
            </a:r>
            <a:endParaRPr lang="en-US" sz="4000" dirty="0">
              <a:solidFill>
                <a:schemeClr val="accent2">
                  <a:lumMod val="50000"/>
                </a:schemeClr>
              </a:solidFill>
              <a:latin typeface="Calibri" panose="020F0502020204030204" pitchFamily="34" charset="0"/>
            </a:endParaRPr>
          </a:p>
        </p:txBody>
      </p:sp>
    </p:spTree>
    <p:extLst>
      <p:ext uri="{BB962C8B-B14F-4D97-AF65-F5344CB8AC3E}">
        <p14:creationId xmlns:p14="http://schemas.microsoft.com/office/powerpoint/2010/main" val="19551121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389120"/>
          </a:xfrm>
        </p:spPr>
        <p:txBody>
          <a:bodyPr>
            <a:normAutofit/>
          </a:bodyPr>
          <a:lstStyle/>
          <a:p>
            <a:pPr marL="0" indent="0">
              <a:buNone/>
            </a:pPr>
            <a:r>
              <a:rPr lang="en-US" b="1" dirty="0" smtClean="0">
                <a:latin typeface="Calibri" panose="020F0502020204030204" pitchFamily="34" charset="0"/>
              </a:rPr>
              <a:t>Gas </a:t>
            </a:r>
            <a:r>
              <a:rPr lang="en-US" b="1" dirty="0">
                <a:latin typeface="Calibri" panose="020F0502020204030204" pitchFamily="34" charset="0"/>
              </a:rPr>
              <a:t>Transmission Integrity Management (GT IM</a:t>
            </a:r>
            <a:r>
              <a:rPr lang="en-US" b="1" dirty="0" smtClean="0">
                <a:latin typeface="Calibri" panose="020F0502020204030204" pitchFamily="34" charset="0"/>
              </a:rPr>
              <a:t>)</a:t>
            </a:r>
          </a:p>
          <a:p>
            <a:pPr marL="0" indent="0">
              <a:buNone/>
            </a:pPr>
            <a:r>
              <a:rPr lang="en-US" dirty="0" smtClean="0">
                <a:latin typeface="Calibri" panose="020F0502020204030204" pitchFamily="34" charset="0"/>
              </a:rPr>
              <a:t>49 </a:t>
            </a:r>
            <a:r>
              <a:rPr lang="en-US" dirty="0">
                <a:latin typeface="Calibri" panose="020F0502020204030204" pitchFamily="34" charset="0"/>
              </a:rPr>
              <a:t>CFR Part 192, Subpart </a:t>
            </a:r>
            <a:r>
              <a:rPr lang="en-US" dirty="0" smtClean="0">
                <a:latin typeface="Calibri" panose="020F0502020204030204" pitchFamily="34" charset="0"/>
              </a:rPr>
              <a:t>O-specifies </a:t>
            </a:r>
            <a:r>
              <a:rPr lang="en-US" dirty="0">
                <a:latin typeface="Calibri" panose="020F0502020204030204" pitchFamily="34" charset="0"/>
              </a:rPr>
              <a:t>how pipeline operators must identify, prioritize, assess, evaluate, repair and validate the integrity of gas transmission pipelines that could, in the event of a leak or failure, affect High Consequence Areas (HCAs</a:t>
            </a:r>
            <a:r>
              <a:rPr lang="en-US" dirty="0" smtClean="0">
                <a:latin typeface="Calibri" panose="020F0502020204030204" pitchFamily="34" charset="0"/>
              </a:rPr>
              <a:t>). </a:t>
            </a:r>
            <a:r>
              <a:rPr lang="en-US" dirty="0">
                <a:latin typeface="Calibri" panose="020F0502020204030204" pitchFamily="34" charset="0"/>
              </a:rPr>
              <a:t>Operators were given until December 17, 2004 to write and implement their IM programs.</a:t>
            </a:r>
            <a:endParaRPr lang="en-US" b="1" dirty="0">
              <a:latin typeface="Calibri" panose="020F0502020204030204" pitchFamily="34" charset="0"/>
            </a:endParaRPr>
          </a:p>
        </p:txBody>
      </p:sp>
      <p:sp>
        <p:nvSpPr>
          <p:cNvPr id="2" name="Title 1"/>
          <p:cNvSpPr>
            <a:spLocks noGrp="1"/>
          </p:cNvSpPr>
          <p:nvPr>
            <p:ph type="title"/>
          </p:nvPr>
        </p:nvSpPr>
        <p:spPr/>
        <p:txBody>
          <a:bodyPr>
            <a:normAutofit fontScale="90000"/>
          </a:bodyPr>
          <a:lstStyle/>
          <a:p>
            <a:pPr algn="ctr"/>
            <a:r>
              <a:rPr lang="en-US" b="1" dirty="0" smtClean="0">
                <a:solidFill>
                  <a:schemeClr val="accent2">
                    <a:lumMod val="50000"/>
                  </a:schemeClr>
                </a:solidFill>
                <a:latin typeface="Calibri" panose="020F0502020204030204" pitchFamily="34" charset="0"/>
              </a:rPr>
              <a:t>Integrity Management Process Review</a:t>
            </a:r>
            <a:endParaRPr lang="en-US" b="1" dirty="0">
              <a:solidFill>
                <a:schemeClr val="accent2">
                  <a:lumMod val="50000"/>
                </a:schemeClr>
              </a:solidFill>
              <a:latin typeface="Calibri" panose="020F0502020204030204" pitchFamily="34" charset="0"/>
            </a:endParaRPr>
          </a:p>
        </p:txBody>
      </p:sp>
    </p:spTree>
    <p:extLst>
      <p:ext uri="{BB962C8B-B14F-4D97-AF65-F5344CB8AC3E}">
        <p14:creationId xmlns:p14="http://schemas.microsoft.com/office/powerpoint/2010/main" val="117060233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05000"/>
            <a:ext cx="8229600" cy="4525963"/>
          </a:xfrm>
        </p:spPr>
        <p:txBody>
          <a:bodyPr>
            <a:normAutofit/>
          </a:bodyPr>
          <a:lstStyle/>
          <a:p>
            <a:pPr marL="0" indent="0">
              <a:buNone/>
            </a:pPr>
            <a:r>
              <a:rPr lang="en-US" dirty="0" smtClean="0">
                <a:latin typeface="Calibri" panose="020F0502020204030204" pitchFamily="34" charset="0"/>
              </a:rPr>
              <a:t>Areas of consideration for the evaluation and evolution of your Integrity Management Program</a:t>
            </a:r>
          </a:p>
          <a:p>
            <a:pPr marL="457200" indent="-457200">
              <a:buFont typeface="Wingdings" panose="05000000000000000000" pitchFamily="2" charset="2"/>
              <a:buChar char="Ø"/>
            </a:pPr>
            <a:r>
              <a:rPr lang="en-US" dirty="0" smtClean="0">
                <a:latin typeface="Calibri" panose="020F0502020204030204" pitchFamily="34" charset="0"/>
              </a:rPr>
              <a:t>Internal Audits</a:t>
            </a:r>
          </a:p>
          <a:p>
            <a:pPr marL="457200" indent="-457200">
              <a:buFont typeface="Wingdings" panose="05000000000000000000" pitchFamily="2" charset="2"/>
              <a:buChar char="Ø"/>
            </a:pPr>
            <a:r>
              <a:rPr lang="en-US" dirty="0" smtClean="0">
                <a:latin typeface="Calibri" panose="020F0502020204030204" pitchFamily="34" charset="0"/>
              </a:rPr>
              <a:t>Continuous Improvement</a:t>
            </a:r>
            <a:endParaRPr lang="en-US" dirty="0">
              <a:latin typeface="Calibri" panose="020F0502020204030204" pitchFamily="34" charset="0"/>
            </a:endParaRPr>
          </a:p>
          <a:p>
            <a:pPr marL="457200" indent="-457200">
              <a:buFont typeface="Wingdings" panose="05000000000000000000" pitchFamily="2" charset="2"/>
              <a:buChar char="Ø"/>
            </a:pPr>
            <a:r>
              <a:rPr lang="en-US" dirty="0" smtClean="0">
                <a:latin typeface="Calibri" panose="020F0502020204030204" pitchFamily="34" charset="0"/>
              </a:rPr>
              <a:t>Data Evaluation, Tracking/Trends</a:t>
            </a:r>
          </a:p>
          <a:p>
            <a:pPr lvl="1">
              <a:buFont typeface="Arial" panose="020B0604020202020204" pitchFamily="34" charset="0"/>
              <a:buChar char="•"/>
            </a:pPr>
            <a:r>
              <a:rPr lang="en-US" dirty="0">
                <a:latin typeface="Calibri" panose="020F0502020204030204" pitchFamily="34" charset="0"/>
              </a:rPr>
              <a:t>Number of miles of pipeline inspected</a:t>
            </a:r>
          </a:p>
          <a:p>
            <a:pPr lvl="1">
              <a:buFont typeface="Arial" panose="020B0604020202020204" pitchFamily="34" charset="0"/>
              <a:buChar char="•"/>
            </a:pPr>
            <a:r>
              <a:rPr lang="en-US" dirty="0">
                <a:latin typeface="Calibri" panose="020F0502020204030204" pitchFamily="34" charset="0"/>
              </a:rPr>
              <a:t>Number of immediate repairs completed</a:t>
            </a:r>
          </a:p>
          <a:p>
            <a:pPr lvl="1">
              <a:buFont typeface="Arial" panose="020B0604020202020204" pitchFamily="34" charset="0"/>
              <a:buChar char="•"/>
            </a:pPr>
            <a:r>
              <a:rPr lang="en-US" dirty="0">
                <a:latin typeface="Calibri" panose="020F0502020204030204" pitchFamily="34" charset="0"/>
              </a:rPr>
              <a:t>Number of Scheduled repairs</a:t>
            </a:r>
          </a:p>
          <a:p>
            <a:pPr lvl="1">
              <a:buFont typeface="Arial" panose="020B0604020202020204" pitchFamily="34" charset="0"/>
              <a:buChar char="•"/>
            </a:pPr>
            <a:r>
              <a:rPr lang="en-US" dirty="0">
                <a:latin typeface="Calibri" panose="020F0502020204030204" pitchFamily="34" charset="0"/>
              </a:rPr>
              <a:t>Number of leaks, failures and inspections</a:t>
            </a:r>
          </a:p>
          <a:p>
            <a:pPr lvl="1">
              <a:buFont typeface="Arial" panose="020B0604020202020204" pitchFamily="34" charset="0"/>
              <a:buChar char="•"/>
            </a:pPr>
            <a:endParaRPr lang="en-US" dirty="0" smtClean="0"/>
          </a:p>
        </p:txBody>
      </p:sp>
      <p:sp>
        <p:nvSpPr>
          <p:cNvPr id="2" name="Title 1"/>
          <p:cNvSpPr>
            <a:spLocks noGrp="1"/>
          </p:cNvSpPr>
          <p:nvPr>
            <p:ph type="title"/>
          </p:nvPr>
        </p:nvSpPr>
        <p:spPr>
          <a:xfrm>
            <a:off x="381000" y="533400"/>
            <a:ext cx="8229600" cy="1143000"/>
          </a:xfrm>
        </p:spPr>
        <p:txBody>
          <a:bodyPr>
            <a:noAutofit/>
          </a:bodyPr>
          <a:lstStyle/>
          <a:p>
            <a:pPr algn="ctr"/>
            <a:r>
              <a:rPr lang="en-US" sz="4000" b="1" dirty="0" smtClean="0">
                <a:solidFill>
                  <a:schemeClr val="accent2">
                    <a:lumMod val="50000"/>
                  </a:schemeClr>
                </a:solidFill>
                <a:latin typeface="Calibri" panose="020F0502020204030204" pitchFamily="34" charset="0"/>
              </a:rPr>
              <a:t>Integrity Management Program Evaluation and Effectiveness (192.945)</a:t>
            </a:r>
            <a:endParaRPr lang="en-US" sz="4000" b="1" dirty="0">
              <a:solidFill>
                <a:schemeClr val="accent2">
                  <a:lumMod val="50000"/>
                </a:schemeClr>
              </a:solidFill>
              <a:latin typeface="Calibri" panose="020F0502020204030204" pitchFamily="34" charset="0"/>
            </a:endParaRPr>
          </a:p>
        </p:txBody>
      </p:sp>
    </p:spTree>
    <p:extLst>
      <p:ext uri="{BB962C8B-B14F-4D97-AF65-F5344CB8AC3E}">
        <p14:creationId xmlns:p14="http://schemas.microsoft.com/office/powerpoint/2010/main" val="66044671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idx="1"/>
          </p:nvPr>
        </p:nvSpPr>
        <p:spPr>
          <a:xfrm>
            <a:off x="304800" y="1905000"/>
            <a:ext cx="8229600" cy="4389120"/>
          </a:xfrm>
        </p:spPr>
        <p:txBody>
          <a:bodyPr>
            <a:normAutofit fontScale="97500"/>
          </a:bodyPr>
          <a:lstStyle/>
          <a:p>
            <a:pPr marL="0" indent="0">
              <a:buNone/>
            </a:pPr>
            <a:r>
              <a:rPr lang="en-US" sz="2000" dirty="0" smtClean="0">
                <a:latin typeface="Calibri" panose="020F0502020204030204" pitchFamily="34" charset="0"/>
              </a:rPr>
              <a:t>Records (</a:t>
            </a:r>
            <a:r>
              <a:rPr lang="en-US" sz="2000" dirty="0">
                <a:latin typeface="Calibri" panose="020F0502020204030204" pitchFamily="34" charset="0"/>
              </a:rPr>
              <a:t>192.947</a:t>
            </a:r>
            <a:r>
              <a:rPr lang="en-US" sz="2000" dirty="0" smtClean="0">
                <a:latin typeface="Calibri" panose="020F0502020204030204" pitchFamily="34" charset="0"/>
              </a:rPr>
              <a:t>)</a:t>
            </a:r>
            <a:endParaRPr lang="en-US" sz="2000" dirty="0">
              <a:latin typeface="Calibri" panose="020F0502020204030204" pitchFamily="34" charset="0"/>
            </a:endParaRPr>
          </a:p>
          <a:p>
            <a:pPr>
              <a:buFont typeface="Wingdings" panose="05000000000000000000" pitchFamily="2" charset="2"/>
              <a:buChar char="Ø"/>
            </a:pPr>
            <a:r>
              <a:rPr lang="en-US" sz="2000" dirty="0" smtClean="0">
                <a:latin typeface="Calibri" panose="020F0502020204030204" pitchFamily="34" charset="0"/>
              </a:rPr>
              <a:t>Management </a:t>
            </a:r>
            <a:r>
              <a:rPr lang="en-US" sz="2000" dirty="0">
                <a:latin typeface="Calibri" panose="020F0502020204030204" pitchFamily="34" charset="0"/>
              </a:rPr>
              <a:t>of </a:t>
            </a:r>
            <a:r>
              <a:rPr lang="en-US" sz="2000" dirty="0" smtClean="0">
                <a:latin typeface="Calibri" panose="020F0502020204030204" pitchFamily="34" charset="0"/>
              </a:rPr>
              <a:t>Change</a:t>
            </a:r>
          </a:p>
          <a:p>
            <a:pPr lvl="1">
              <a:buFont typeface="Arial" panose="020B0604020202020204" pitchFamily="34" charset="0"/>
              <a:buChar char="•"/>
            </a:pPr>
            <a:r>
              <a:rPr lang="en-US" sz="1600" dirty="0" smtClean="0">
                <a:latin typeface="Calibri" panose="020F0502020204030204" pitchFamily="34" charset="0"/>
              </a:rPr>
              <a:t>Thorough documentation using proper form to notify the appropriate entities of significant changes to the program or plan</a:t>
            </a:r>
          </a:p>
          <a:p>
            <a:pPr lvl="1">
              <a:buFont typeface="Arial" panose="020B0604020202020204" pitchFamily="34" charset="0"/>
              <a:buChar char="•"/>
            </a:pPr>
            <a:r>
              <a:rPr lang="en-US" sz="1600" dirty="0" smtClean="0">
                <a:latin typeface="Calibri" panose="020F0502020204030204" pitchFamily="34" charset="0"/>
              </a:rPr>
              <a:t>Appropriate communication of the change to those impacted and other stakeholders</a:t>
            </a:r>
          </a:p>
          <a:p>
            <a:pPr>
              <a:buFont typeface="Wingdings" panose="05000000000000000000" pitchFamily="2" charset="2"/>
              <a:buChar char="Ø"/>
            </a:pPr>
            <a:r>
              <a:rPr lang="en-US" sz="2000" dirty="0" smtClean="0">
                <a:latin typeface="Calibri" panose="020F0502020204030204" pitchFamily="34" charset="0"/>
              </a:rPr>
              <a:t>Annual </a:t>
            </a:r>
            <a:r>
              <a:rPr lang="en-US" sz="2000" dirty="0">
                <a:latin typeface="Calibri" panose="020F0502020204030204" pitchFamily="34" charset="0"/>
              </a:rPr>
              <a:t>Records </a:t>
            </a:r>
            <a:r>
              <a:rPr lang="en-US" sz="2000" dirty="0" smtClean="0">
                <a:latin typeface="Calibri" panose="020F0502020204030204" pitchFamily="34" charset="0"/>
              </a:rPr>
              <a:t>Review</a:t>
            </a:r>
          </a:p>
          <a:p>
            <a:pPr lvl="1">
              <a:buFont typeface="Arial" panose="020B0604020202020204" pitchFamily="34" charset="0"/>
              <a:buChar char="•"/>
            </a:pPr>
            <a:r>
              <a:rPr lang="en-US" sz="1600" dirty="0" smtClean="0">
                <a:latin typeface="Calibri" panose="020F0502020204030204" pitchFamily="34" charset="0"/>
              </a:rPr>
              <a:t>Compliance deadlines</a:t>
            </a:r>
          </a:p>
          <a:p>
            <a:pPr lvl="1">
              <a:buFont typeface="Arial" panose="020B0604020202020204" pitchFamily="34" charset="0"/>
              <a:buChar char="•"/>
            </a:pPr>
            <a:r>
              <a:rPr lang="en-US" sz="1600" dirty="0" smtClean="0">
                <a:latin typeface="Calibri" panose="020F0502020204030204" pitchFamily="34" charset="0"/>
              </a:rPr>
              <a:t>Review recommendations to ensure that all suggested time lines for </a:t>
            </a:r>
            <a:r>
              <a:rPr lang="en-US" sz="1600" dirty="0" smtClean="0">
                <a:latin typeface="Calibri" panose="020F0502020204030204" pitchFamily="34" charset="0"/>
              </a:rPr>
              <a:t>follow-up </a:t>
            </a:r>
            <a:r>
              <a:rPr lang="en-US" sz="1600" dirty="0" smtClean="0">
                <a:latin typeface="Calibri" panose="020F0502020204030204" pitchFamily="34" charset="0"/>
              </a:rPr>
              <a:t>are completed prior to expiration of the timeframe.</a:t>
            </a:r>
          </a:p>
          <a:p>
            <a:pPr>
              <a:buFont typeface="Wingdings" panose="05000000000000000000" pitchFamily="2" charset="2"/>
              <a:buChar char="Ø"/>
            </a:pPr>
            <a:r>
              <a:rPr lang="en-US" sz="2000" dirty="0" smtClean="0">
                <a:latin typeface="Calibri" panose="020F0502020204030204" pitchFamily="34" charset="0"/>
              </a:rPr>
              <a:t>Procedures</a:t>
            </a:r>
          </a:p>
          <a:p>
            <a:pPr lvl="1">
              <a:buFont typeface="Arial" panose="020B0604020202020204" pitchFamily="34" charset="0"/>
              <a:buChar char="•"/>
            </a:pPr>
            <a:r>
              <a:rPr lang="en-US" sz="1600" dirty="0" smtClean="0">
                <a:latin typeface="Calibri" panose="020F0502020204030204" pitchFamily="34" charset="0"/>
              </a:rPr>
              <a:t>Review procedures </a:t>
            </a:r>
            <a:r>
              <a:rPr lang="en-US" sz="1600" dirty="0" smtClean="0">
                <a:latin typeface="Calibri" panose="020F0502020204030204" pitchFamily="34" charset="0"/>
              </a:rPr>
              <a:t>to </a:t>
            </a:r>
            <a:r>
              <a:rPr lang="en-US" sz="1600" dirty="0" smtClean="0">
                <a:latin typeface="Calibri" panose="020F0502020204030204" pitchFamily="34" charset="0"/>
              </a:rPr>
              <a:t>ensure this documentation is in </a:t>
            </a:r>
            <a:r>
              <a:rPr lang="en-US" sz="1600" dirty="0" smtClean="0">
                <a:latin typeface="Calibri" panose="020F0502020204030204" pitchFamily="34" charset="0"/>
              </a:rPr>
              <a:t>alignment </a:t>
            </a:r>
            <a:r>
              <a:rPr lang="en-US" sz="1600" dirty="0" smtClean="0">
                <a:latin typeface="Calibri" panose="020F0502020204030204" pitchFamily="34" charset="0"/>
              </a:rPr>
              <a:t>with current equipment, qualification criteria, tools and technology.</a:t>
            </a:r>
          </a:p>
          <a:p>
            <a:pPr lvl="1">
              <a:buFont typeface="Arial" panose="020B0604020202020204" pitchFamily="34" charset="0"/>
              <a:buChar char="•"/>
            </a:pPr>
            <a:r>
              <a:rPr lang="en-US" sz="1600" dirty="0" smtClean="0">
                <a:latin typeface="Calibri" panose="020F0502020204030204" pitchFamily="34" charset="0"/>
              </a:rPr>
              <a:t>Review to ensure all assessment techniques that require procedures have them.</a:t>
            </a:r>
            <a:endParaRPr lang="en-US" sz="1600" dirty="0">
              <a:latin typeface="Calibri" panose="020F0502020204030204" pitchFamily="34" charset="0"/>
            </a:endParaRPr>
          </a:p>
        </p:txBody>
      </p:sp>
      <p:sp>
        <p:nvSpPr>
          <p:cNvPr id="4" name="Title 3"/>
          <p:cNvSpPr>
            <a:spLocks noGrp="1"/>
          </p:cNvSpPr>
          <p:nvPr>
            <p:ph type="title"/>
          </p:nvPr>
        </p:nvSpPr>
        <p:spPr>
          <a:xfrm>
            <a:off x="533400" y="533400"/>
            <a:ext cx="8229600" cy="1143000"/>
          </a:xfrm>
        </p:spPr>
        <p:txBody>
          <a:bodyPr>
            <a:noAutofit/>
          </a:bodyPr>
          <a:lstStyle/>
          <a:p>
            <a:pPr algn="ctr"/>
            <a:r>
              <a:rPr lang="en-US" sz="3600" b="1" dirty="0">
                <a:solidFill>
                  <a:schemeClr val="accent2">
                    <a:lumMod val="50000"/>
                  </a:schemeClr>
                </a:solidFill>
                <a:latin typeface="Calibri" panose="020F0502020204030204" pitchFamily="34" charset="0"/>
              </a:rPr>
              <a:t>Integrity Management Program </a:t>
            </a:r>
            <a:r>
              <a:rPr lang="en-US" sz="4000" b="1" dirty="0">
                <a:solidFill>
                  <a:schemeClr val="accent2">
                    <a:lumMod val="50000"/>
                  </a:schemeClr>
                </a:solidFill>
                <a:latin typeface="Calibri" panose="020F0502020204030204" pitchFamily="34" charset="0"/>
              </a:rPr>
              <a:t>Evaluation and </a:t>
            </a:r>
            <a:r>
              <a:rPr lang="en-US" sz="4000" b="1" dirty="0" smtClean="0">
                <a:solidFill>
                  <a:schemeClr val="accent2">
                    <a:lumMod val="50000"/>
                  </a:schemeClr>
                </a:solidFill>
                <a:latin typeface="Calibri" panose="020F0502020204030204" pitchFamily="34" charset="0"/>
              </a:rPr>
              <a:t>Effectiveness: </a:t>
            </a:r>
            <a:br>
              <a:rPr lang="en-US" sz="4000" b="1" dirty="0" smtClean="0">
                <a:solidFill>
                  <a:schemeClr val="accent2">
                    <a:lumMod val="50000"/>
                  </a:schemeClr>
                </a:solidFill>
                <a:latin typeface="Calibri" panose="020F0502020204030204" pitchFamily="34" charset="0"/>
              </a:rPr>
            </a:br>
            <a:r>
              <a:rPr lang="en-US" sz="4000" b="1" dirty="0" smtClean="0">
                <a:solidFill>
                  <a:schemeClr val="accent2">
                    <a:lumMod val="50000"/>
                  </a:schemeClr>
                </a:solidFill>
                <a:latin typeface="Calibri" panose="020F0502020204030204" pitchFamily="34" charset="0"/>
              </a:rPr>
              <a:t>Lessons Learned</a:t>
            </a:r>
            <a:endParaRPr lang="en-US" sz="4000" b="1" dirty="0">
              <a:solidFill>
                <a:schemeClr val="accent2">
                  <a:lumMod val="50000"/>
                </a:schemeClr>
              </a:solidFill>
              <a:latin typeface="Calibri" panose="020F0502020204030204" pitchFamily="34" charset="0"/>
            </a:endParaRPr>
          </a:p>
        </p:txBody>
      </p:sp>
    </p:spTree>
    <p:extLst>
      <p:ext uri="{BB962C8B-B14F-4D97-AF65-F5344CB8AC3E}">
        <p14:creationId xmlns:p14="http://schemas.microsoft.com/office/powerpoint/2010/main" val="299805357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Ø"/>
            </a:pPr>
            <a:r>
              <a:rPr lang="en-US" sz="2400" dirty="0">
                <a:latin typeface="Calibri" panose="020F0502020204030204" pitchFamily="34" charset="0"/>
              </a:rPr>
              <a:t>Initial Audits focused </a:t>
            </a:r>
            <a:r>
              <a:rPr lang="en-US" sz="2400" dirty="0" smtClean="0">
                <a:latin typeface="Calibri" panose="020F0502020204030204" pitchFamily="34" charset="0"/>
              </a:rPr>
              <a:t>on</a:t>
            </a:r>
            <a:endParaRPr lang="en-US" sz="2400" dirty="0">
              <a:latin typeface="Calibri" panose="020F0502020204030204" pitchFamily="34" charset="0"/>
            </a:endParaRPr>
          </a:p>
          <a:p>
            <a:pPr lvl="2">
              <a:buClr>
                <a:srgbClr val="0070C0"/>
              </a:buClr>
              <a:buFont typeface="Arial" panose="020B0604020202020204" pitchFamily="34" charset="0"/>
              <a:buChar char="•"/>
            </a:pPr>
            <a:r>
              <a:rPr lang="en-US" dirty="0">
                <a:latin typeface="Calibri" panose="020F0502020204030204" pitchFamily="34" charset="0"/>
              </a:rPr>
              <a:t>Interpretation of the regulatory requirements and their application</a:t>
            </a:r>
          </a:p>
          <a:p>
            <a:pPr lvl="2">
              <a:buClr>
                <a:srgbClr val="0070C0"/>
              </a:buClr>
              <a:buFont typeface="Arial" panose="020B0604020202020204" pitchFamily="34" charset="0"/>
              <a:buChar char="•"/>
            </a:pPr>
            <a:r>
              <a:rPr lang="en-US" dirty="0">
                <a:latin typeface="Calibri" panose="020F0502020204030204" pitchFamily="34" charset="0"/>
              </a:rPr>
              <a:t>Assessments</a:t>
            </a:r>
          </a:p>
          <a:p>
            <a:pPr lvl="3">
              <a:buClr>
                <a:srgbClr val="0070C0"/>
              </a:buClr>
              <a:buFont typeface="Courier New" panose="02070309020205020404" pitchFamily="49" charset="0"/>
              <a:buChar char="o"/>
            </a:pPr>
            <a:r>
              <a:rPr lang="en-US" dirty="0">
                <a:latin typeface="Calibri" panose="020F0502020204030204" pitchFamily="34" charset="0"/>
              </a:rPr>
              <a:t>Information used to determine best assessment method for pipeline</a:t>
            </a:r>
          </a:p>
          <a:p>
            <a:pPr lvl="2">
              <a:buClr>
                <a:srgbClr val="0070C0"/>
              </a:buClr>
              <a:buFont typeface="Arial" panose="020B0604020202020204" pitchFamily="34" charset="0"/>
              <a:buChar char="•"/>
            </a:pPr>
            <a:r>
              <a:rPr lang="en-US" dirty="0">
                <a:latin typeface="Calibri" panose="020F0502020204030204" pitchFamily="34" charset="0"/>
              </a:rPr>
              <a:t>Intervals</a:t>
            </a:r>
          </a:p>
          <a:p>
            <a:pPr lvl="3">
              <a:buClr>
                <a:srgbClr val="0070C0"/>
              </a:buClr>
              <a:buFont typeface="Courier New" panose="02070309020205020404" pitchFamily="49" charset="0"/>
              <a:buChar char="o"/>
            </a:pPr>
            <a:r>
              <a:rPr lang="en-US" dirty="0">
                <a:latin typeface="Calibri" panose="020F0502020204030204" pitchFamily="34" charset="0"/>
              </a:rPr>
              <a:t>Proper reassessment intervals met and  timeline for next reassessment based on type of assessment </a:t>
            </a:r>
            <a:r>
              <a:rPr lang="en-US" dirty="0" smtClean="0">
                <a:latin typeface="Calibri" panose="020F0502020204030204" pitchFamily="34" charset="0"/>
              </a:rPr>
              <a:t>selected</a:t>
            </a:r>
            <a:endParaRPr lang="en-US" dirty="0">
              <a:latin typeface="Calibri" panose="020F0502020204030204" pitchFamily="34" charset="0"/>
            </a:endParaRPr>
          </a:p>
          <a:p>
            <a:pPr lvl="3">
              <a:buClr>
                <a:srgbClr val="0070C0"/>
              </a:buClr>
              <a:buFont typeface="Courier New" panose="02070309020205020404" pitchFamily="49" charset="0"/>
              <a:buChar char="o"/>
            </a:pPr>
            <a:r>
              <a:rPr lang="en-US" dirty="0">
                <a:latin typeface="Calibri" panose="020F0502020204030204" pitchFamily="34" charset="0"/>
              </a:rPr>
              <a:t>Confirmatory</a:t>
            </a:r>
          </a:p>
          <a:p>
            <a:pPr lvl="3">
              <a:buClr>
                <a:srgbClr val="0070C0"/>
              </a:buClr>
              <a:buFont typeface="Courier New" panose="02070309020205020404" pitchFamily="49" charset="0"/>
              <a:buChar char="o"/>
            </a:pPr>
            <a:r>
              <a:rPr lang="en-US" dirty="0">
                <a:latin typeface="Calibri" panose="020F0502020204030204" pitchFamily="34" charset="0"/>
              </a:rPr>
              <a:t>Full reassessment</a:t>
            </a:r>
          </a:p>
          <a:p>
            <a:pPr lvl="2">
              <a:buClr>
                <a:srgbClr val="0070C0"/>
              </a:buClr>
              <a:buFont typeface="Arial" panose="020B0604020202020204" pitchFamily="34" charset="0"/>
              <a:buChar char="•"/>
            </a:pPr>
            <a:r>
              <a:rPr lang="en-US" dirty="0">
                <a:latin typeface="Calibri" panose="020F0502020204030204" pitchFamily="34" charset="0"/>
              </a:rPr>
              <a:t>Data Interpretation</a:t>
            </a:r>
          </a:p>
          <a:p>
            <a:pPr lvl="3">
              <a:buClr>
                <a:srgbClr val="0070C0"/>
              </a:buClr>
              <a:buFont typeface="Courier New" panose="02070309020205020404" pitchFamily="49" charset="0"/>
              <a:buChar char="o"/>
            </a:pPr>
            <a:r>
              <a:rPr lang="en-US" dirty="0">
                <a:latin typeface="Calibri" panose="020F0502020204030204" pitchFamily="34" charset="0"/>
              </a:rPr>
              <a:t>From electrical survey to dig site selection to discovered condition of pipe based on survey</a:t>
            </a:r>
          </a:p>
          <a:p>
            <a:pPr lvl="2">
              <a:buClr>
                <a:srgbClr val="0070C0"/>
              </a:buClr>
              <a:buFont typeface="Arial" panose="020B0604020202020204" pitchFamily="34" charset="0"/>
              <a:buChar char="•"/>
            </a:pPr>
            <a:r>
              <a:rPr lang="en-US" dirty="0">
                <a:latin typeface="Calibri" panose="020F0502020204030204" pitchFamily="34" charset="0"/>
              </a:rPr>
              <a:t>Remediation</a:t>
            </a:r>
          </a:p>
          <a:p>
            <a:pPr marL="0" indent="0">
              <a:buNone/>
            </a:pPr>
            <a:endParaRPr lang="en-US" dirty="0" smtClean="0">
              <a:latin typeface="+mj-lt"/>
            </a:endParaRPr>
          </a:p>
        </p:txBody>
      </p:sp>
      <p:sp>
        <p:nvSpPr>
          <p:cNvPr id="2" name="Title 1"/>
          <p:cNvSpPr>
            <a:spLocks noGrp="1"/>
          </p:cNvSpPr>
          <p:nvPr>
            <p:ph type="title"/>
          </p:nvPr>
        </p:nvSpPr>
        <p:spPr/>
        <p:txBody>
          <a:bodyPr>
            <a:normAutofit/>
          </a:bodyPr>
          <a:lstStyle/>
          <a:p>
            <a:r>
              <a:rPr lang="en-US" sz="4000" b="1" dirty="0" smtClean="0">
                <a:solidFill>
                  <a:schemeClr val="accent2">
                    <a:lumMod val="50000"/>
                  </a:schemeClr>
                </a:solidFill>
                <a:latin typeface="Calibri" panose="020F0502020204030204" pitchFamily="34" charset="0"/>
              </a:rPr>
              <a:t>Summary</a:t>
            </a:r>
            <a:br>
              <a:rPr lang="en-US" sz="4000" b="1" dirty="0" smtClean="0">
                <a:solidFill>
                  <a:schemeClr val="accent2">
                    <a:lumMod val="50000"/>
                  </a:schemeClr>
                </a:solidFill>
                <a:latin typeface="Calibri" panose="020F0502020204030204" pitchFamily="34" charset="0"/>
              </a:rPr>
            </a:br>
            <a:r>
              <a:rPr lang="en-US" sz="2400" dirty="0" smtClean="0">
                <a:solidFill>
                  <a:schemeClr val="accent2">
                    <a:lumMod val="50000"/>
                  </a:schemeClr>
                </a:solidFill>
                <a:effectLst/>
                <a:latin typeface="Calibri" panose="020F0502020204030204" pitchFamily="34" charset="0"/>
              </a:rPr>
              <a:t>Integrity Management Process</a:t>
            </a:r>
            <a:endParaRPr lang="en-US" sz="2400" b="1" dirty="0">
              <a:solidFill>
                <a:schemeClr val="accent2">
                  <a:lumMod val="50000"/>
                </a:schemeClr>
              </a:solidFill>
              <a:effectLst/>
              <a:latin typeface="Calibri" panose="020F0502020204030204" pitchFamily="34" charset="0"/>
            </a:endParaRPr>
          </a:p>
        </p:txBody>
      </p:sp>
    </p:spTree>
    <p:extLst>
      <p:ext uri="{BB962C8B-B14F-4D97-AF65-F5344CB8AC3E}">
        <p14:creationId xmlns:p14="http://schemas.microsoft.com/office/powerpoint/2010/main" val="388227244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 typeface="Wingdings" panose="05000000000000000000" pitchFamily="2" charset="2"/>
              <a:buChar char="Ø"/>
            </a:pPr>
            <a:r>
              <a:rPr lang="en-US" sz="2400" dirty="0">
                <a:latin typeface="Calibri" panose="020F0502020204030204" pitchFamily="34" charset="0"/>
              </a:rPr>
              <a:t>Audit Trends</a:t>
            </a:r>
          </a:p>
          <a:p>
            <a:pPr lvl="1">
              <a:buFont typeface="Arial" panose="020B0604020202020204" pitchFamily="34" charset="0"/>
              <a:buChar char="•"/>
            </a:pPr>
            <a:r>
              <a:rPr lang="en-US" sz="2400" dirty="0">
                <a:latin typeface="Calibri" panose="020F0502020204030204" pitchFamily="34" charset="0"/>
              </a:rPr>
              <a:t>More recently, the audits have focused on:</a:t>
            </a:r>
          </a:p>
          <a:p>
            <a:pPr lvl="2">
              <a:buClr>
                <a:srgbClr val="0070C0"/>
              </a:buClr>
              <a:buFont typeface="Courier New" panose="02070309020205020404" pitchFamily="49" charset="0"/>
              <a:buChar char="o"/>
            </a:pPr>
            <a:r>
              <a:rPr lang="en-US" sz="2400" dirty="0">
                <a:latin typeface="Calibri" panose="020F0502020204030204" pitchFamily="34" charset="0"/>
              </a:rPr>
              <a:t>The Integrity Program process</a:t>
            </a:r>
          </a:p>
          <a:p>
            <a:pPr lvl="2">
              <a:buClr>
                <a:srgbClr val="0070C0"/>
              </a:buClr>
              <a:buFont typeface="Courier New" panose="02070309020205020404" pitchFamily="49" charset="0"/>
              <a:buChar char="o"/>
            </a:pPr>
            <a:r>
              <a:rPr lang="en-US" sz="2400" dirty="0">
                <a:latin typeface="Calibri" panose="020F0502020204030204" pitchFamily="34" charset="0"/>
              </a:rPr>
              <a:t>Procedures</a:t>
            </a:r>
          </a:p>
          <a:p>
            <a:pPr lvl="2">
              <a:buClr>
                <a:srgbClr val="0070C0"/>
              </a:buClr>
              <a:buFont typeface="Courier New" panose="02070309020205020404" pitchFamily="49" charset="0"/>
              <a:buChar char="o"/>
            </a:pPr>
            <a:r>
              <a:rPr lang="en-US" sz="2400" dirty="0">
                <a:latin typeface="Calibri" panose="020F0502020204030204" pitchFamily="34" charset="0"/>
              </a:rPr>
              <a:t>Documentation </a:t>
            </a:r>
          </a:p>
          <a:p>
            <a:pPr lvl="2">
              <a:buClr>
                <a:srgbClr val="0070C0"/>
              </a:buClr>
              <a:buFont typeface="Courier New" panose="02070309020205020404" pitchFamily="49" charset="0"/>
              <a:buChar char="o"/>
            </a:pPr>
            <a:r>
              <a:rPr lang="en-US" sz="2400" dirty="0">
                <a:latin typeface="Calibri" panose="020F0502020204030204" pitchFamily="34" charset="0"/>
              </a:rPr>
              <a:t>Data analysis </a:t>
            </a:r>
          </a:p>
          <a:p>
            <a:pPr marL="109728" indent="0">
              <a:buNone/>
            </a:pPr>
            <a:endParaRPr lang="en-US" dirty="0"/>
          </a:p>
        </p:txBody>
      </p:sp>
      <p:sp>
        <p:nvSpPr>
          <p:cNvPr id="2" name="Title 1"/>
          <p:cNvSpPr>
            <a:spLocks noGrp="1"/>
          </p:cNvSpPr>
          <p:nvPr>
            <p:ph type="title"/>
          </p:nvPr>
        </p:nvSpPr>
        <p:spPr/>
        <p:txBody>
          <a:bodyPr>
            <a:normAutofit fontScale="90000"/>
          </a:bodyPr>
          <a:lstStyle/>
          <a:p>
            <a:r>
              <a:rPr lang="en-US" sz="4400" b="1" dirty="0" smtClean="0">
                <a:solidFill>
                  <a:schemeClr val="accent2">
                    <a:lumMod val="50000"/>
                  </a:schemeClr>
                </a:solidFill>
                <a:latin typeface="Calibri" panose="020F0502020204030204" pitchFamily="34" charset="0"/>
              </a:rPr>
              <a:t>Summary</a:t>
            </a:r>
            <a:r>
              <a:rPr lang="en-US" sz="4000" b="1" dirty="0" smtClean="0">
                <a:solidFill>
                  <a:schemeClr val="accent2">
                    <a:lumMod val="50000"/>
                  </a:schemeClr>
                </a:solidFill>
              </a:rPr>
              <a:t/>
            </a:r>
            <a:br>
              <a:rPr lang="en-US" sz="4000" b="1" dirty="0" smtClean="0">
                <a:solidFill>
                  <a:schemeClr val="accent2">
                    <a:lumMod val="50000"/>
                  </a:schemeClr>
                </a:solidFill>
              </a:rPr>
            </a:br>
            <a:r>
              <a:rPr lang="en-US" sz="2700" dirty="0">
                <a:solidFill>
                  <a:schemeClr val="accent2">
                    <a:lumMod val="50000"/>
                  </a:schemeClr>
                </a:solidFill>
                <a:effectLst/>
                <a:latin typeface="Calibri" panose="020F0502020204030204" pitchFamily="34" charset="0"/>
              </a:rPr>
              <a:t>Integrity Management Process</a:t>
            </a:r>
            <a:endParaRPr lang="en-US" sz="3600" b="1" dirty="0">
              <a:solidFill>
                <a:schemeClr val="accent2">
                  <a:lumMod val="50000"/>
                </a:schemeClr>
              </a:solidFill>
            </a:endParaRPr>
          </a:p>
        </p:txBody>
      </p:sp>
    </p:spTree>
    <p:extLst>
      <p:ext uri="{BB962C8B-B14F-4D97-AF65-F5344CB8AC3E}">
        <p14:creationId xmlns:p14="http://schemas.microsoft.com/office/powerpoint/2010/main" val="161233864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71600"/>
            <a:ext cx="8229600" cy="4525963"/>
          </a:xfrm>
        </p:spPr>
        <p:txBody>
          <a:bodyPr>
            <a:normAutofit fontScale="25000" lnSpcReduction="20000"/>
          </a:bodyPr>
          <a:lstStyle/>
          <a:p>
            <a:pPr marL="0" indent="0">
              <a:buNone/>
            </a:pPr>
            <a:r>
              <a:rPr lang="en-US" sz="7200" dirty="0" smtClean="0">
                <a:latin typeface="Calibri" panose="020F0502020204030204" pitchFamily="34" charset="0"/>
              </a:rPr>
              <a:t>UTI </a:t>
            </a:r>
            <a:r>
              <a:rPr lang="en-US" sz="7200" dirty="0">
                <a:latin typeface="Calibri" panose="020F0502020204030204" pitchFamily="34" charset="0"/>
              </a:rPr>
              <a:t>has established an Integrity Management Committee </a:t>
            </a:r>
          </a:p>
          <a:p>
            <a:pPr>
              <a:buFont typeface="Wingdings" panose="05000000000000000000" pitchFamily="2" charset="2"/>
              <a:buChar char="Ø"/>
            </a:pPr>
            <a:r>
              <a:rPr lang="en-US" sz="7200" dirty="0">
                <a:latin typeface="Calibri" panose="020F0502020204030204" pitchFamily="34" charset="0"/>
              </a:rPr>
              <a:t>Engineering</a:t>
            </a:r>
          </a:p>
          <a:p>
            <a:pPr lvl="1">
              <a:buFont typeface="Arial" panose="020B0604020202020204" pitchFamily="34" charset="0"/>
              <a:buChar char="•"/>
            </a:pPr>
            <a:r>
              <a:rPr lang="en-US" sz="7200" dirty="0">
                <a:latin typeface="Calibri" panose="020F0502020204030204" pitchFamily="34" charset="0"/>
              </a:rPr>
              <a:t>Chris Lanka (VP  Engineering)</a:t>
            </a:r>
          </a:p>
          <a:p>
            <a:pPr lvl="1">
              <a:buClr>
                <a:srgbClr val="0070C0"/>
              </a:buClr>
              <a:buFont typeface="Arial" panose="020B0604020202020204" pitchFamily="34" charset="0"/>
              <a:buChar char="•"/>
            </a:pPr>
            <a:r>
              <a:rPr lang="en-US" sz="7200" dirty="0">
                <a:latin typeface="Calibri" panose="020F0502020204030204" pitchFamily="34" charset="0"/>
              </a:rPr>
              <a:t>Brad Leonard (Integrity Services Manager)</a:t>
            </a:r>
          </a:p>
          <a:p>
            <a:pPr lvl="2">
              <a:buClr>
                <a:srgbClr val="0070C0"/>
              </a:buClr>
              <a:buFont typeface="Courier New" panose="02070309020205020404" pitchFamily="49" charset="0"/>
              <a:buChar char="o"/>
            </a:pPr>
            <a:r>
              <a:rPr lang="en-US" sz="7200" dirty="0">
                <a:latin typeface="Calibri" panose="020F0502020204030204" pitchFamily="34" charset="0"/>
              </a:rPr>
              <a:t>NACE </a:t>
            </a:r>
            <a:r>
              <a:rPr lang="en-US" sz="7200" dirty="0" smtClean="0">
                <a:latin typeface="Calibri" panose="020F0502020204030204" pitchFamily="34" charset="0"/>
              </a:rPr>
              <a:t>CP III</a:t>
            </a:r>
            <a:endParaRPr lang="en-US" sz="7200" dirty="0">
              <a:latin typeface="Calibri" panose="020F0502020204030204" pitchFamily="34" charset="0"/>
            </a:endParaRPr>
          </a:p>
          <a:p>
            <a:pPr>
              <a:buClr>
                <a:srgbClr val="0070C0"/>
              </a:buClr>
              <a:buFont typeface="Wingdings" panose="05000000000000000000" pitchFamily="2" charset="2"/>
              <a:buChar char="Ø"/>
            </a:pPr>
            <a:r>
              <a:rPr lang="en-US" sz="7200" dirty="0">
                <a:latin typeface="Calibri" panose="020F0502020204030204" pitchFamily="34" charset="0"/>
              </a:rPr>
              <a:t>Operations Management</a:t>
            </a:r>
          </a:p>
          <a:p>
            <a:pPr lvl="1">
              <a:buClr>
                <a:srgbClr val="0070C0"/>
              </a:buClr>
              <a:buFont typeface="Arial" panose="020B0604020202020204" pitchFamily="34" charset="0"/>
              <a:buChar char="•"/>
            </a:pPr>
            <a:r>
              <a:rPr lang="en-US" sz="7200" dirty="0">
                <a:latin typeface="Calibri" panose="020F0502020204030204" pitchFamily="34" charset="0"/>
              </a:rPr>
              <a:t>Jason Julian (VP of Operations)</a:t>
            </a:r>
          </a:p>
          <a:p>
            <a:pPr lvl="1">
              <a:buClr>
                <a:srgbClr val="0070C0"/>
              </a:buClr>
              <a:buFont typeface="Arial" panose="020B0604020202020204" pitchFamily="34" charset="0"/>
              <a:buChar char="•"/>
            </a:pPr>
            <a:r>
              <a:rPr lang="en-US" sz="7200" dirty="0">
                <a:latin typeface="Calibri" panose="020F0502020204030204" pitchFamily="34" charset="0"/>
              </a:rPr>
              <a:t>John Johnson (Director of Operations)</a:t>
            </a:r>
          </a:p>
          <a:p>
            <a:pPr lvl="1">
              <a:buClr>
                <a:srgbClr val="0070C0"/>
              </a:buClr>
              <a:buFont typeface="Arial" panose="020B0604020202020204" pitchFamily="34" charset="0"/>
              <a:buChar char="•"/>
            </a:pPr>
            <a:r>
              <a:rPr lang="en-US" sz="7200" dirty="0">
                <a:latin typeface="Calibri" panose="020F0502020204030204" pitchFamily="34" charset="0"/>
              </a:rPr>
              <a:t>Jeff Maynard (Project Manager)</a:t>
            </a:r>
          </a:p>
          <a:p>
            <a:pPr lvl="1">
              <a:buClr>
                <a:srgbClr val="0070C0"/>
              </a:buClr>
              <a:buFont typeface="Arial" panose="020B0604020202020204" pitchFamily="34" charset="0"/>
              <a:buChar char="•"/>
            </a:pPr>
            <a:r>
              <a:rPr lang="en-US" sz="7200" dirty="0">
                <a:latin typeface="Calibri" panose="020F0502020204030204" pitchFamily="34" charset="0"/>
              </a:rPr>
              <a:t>Nicole Washington (Compliance Manager) </a:t>
            </a:r>
          </a:p>
          <a:p>
            <a:pPr lvl="2">
              <a:buClr>
                <a:srgbClr val="0070C0"/>
              </a:buClr>
              <a:buFont typeface="Courier New" panose="02070309020205020404" pitchFamily="49" charset="0"/>
              <a:buChar char="o"/>
            </a:pPr>
            <a:r>
              <a:rPr lang="en-US" sz="7200" dirty="0">
                <a:latin typeface="Calibri" panose="020F0502020204030204" pitchFamily="34" charset="0"/>
              </a:rPr>
              <a:t>NACE </a:t>
            </a:r>
          </a:p>
          <a:p>
            <a:pPr lvl="3">
              <a:buClr>
                <a:srgbClr val="0070C0"/>
              </a:buClr>
            </a:pPr>
            <a:r>
              <a:rPr lang="en-US" sz="7200" dirty="0">
                <a:latin typeface="Calibri" panose="020F0502020204030204" pitchFamily="34" charset="0"/>
              </a:rPr>
              <a:t>Direct Assessment</a:t>
            </a:r>
          </a:p>
          <a:p>
            <a:pPr lvl="3">
              <a:buClr>
                <a:srgbClr val="0070C0"/>
              </a:buClr>
            </a:pPr>
            <a:r>
              <a:rPr lang="en-US" sz="7200" dirty="0">
                <a:latin typeface="Calibri" panose="020F0502020204030204" pitchFamily="34" charset="0"/>
              </a:rPr>
              <a:t>ILI</a:t>
            </a:r>
          </a:p>
          <a:p>
            <a:pPr lvl="3">
              <a:buClr>
                <a:srgbClr val="0070C0"/>
              </a:buClr>
            </a:pPr>
            <a:r>
              <a:rPr lang="en-US" sz="7200" dirty="0">
                <a:latin typeface="Calibri" panose="020F0502020204030204" pitchFamily="34" charset="0"/>
              </a:rPr>
              <a:t>Pipeline  Integrity Management </a:t>
            </a:r>
          </a:p>
          <a:p>
            <a:pPr lvl="1">
              <a:buClr>
                <a:srgbClr val="0070C0"/>
              </a:buClr>
              <a:buFont typeface="Arial" panose="020B0604020202020204" pitchFamily="34" charset="0"/>
              <a:buChar char="•"/>
            </a:pPr>
            <a:r>
              <a:rPr lang="en-US" sz="7200" dirty="0">
                <a:latin typeface="Calibri" panose="020F0502020204030204" pitchFamily="34" charset="0"/>
              </a:rPr>
              <a:t>Field Personnel</a:t>
            </a:r>
          </a:p>
          <a:p>
            <a:pPr>
              <a:buFont typeface="Wingdings" panose="05000000000000000000" pitchFamily="2" charset="2"/>
              <a:buChar char="Ø"/>
            </a:pPr>
            <a:r>
              <a:rPr lang="en-US" sz="7200" dirty="0">
                <a:latin typeface="Calibri" panose="020F0502020204030204" pitchFamily="34" charset="0"/>
              </a:rPr>
              <a:t>OQ</a:t>
            </a:r>
          </a:p>
          <a:p>
            <a:pPr marL="109728" indent="0">
              <a:buNone/>
            </a:pPr>
            <a:endParaRPr lang="en-US" dirty="0"/>
          </a:p>
          <a:p>
            <a:pPr marL="0" indent="0">
              <a:buNone/>
            </a:pPr>
            <a:endParaRPr lang="en-US" dirty="0"/>
          </a:p>
          <a:p>
            <a:endParaRPr lang="en-US" dirty="0"/>
          </a:p>
        </p:txBody>
      </p:sp>
      <p:sp>
        <p:nvSpPr>
          <p:cNvPr id="3" name="Title 2"/>
          <p:cNvSpPr>
            <a:spLocks noGrp="1"/>
          </p:cNvSpPr>
          <p:nvPr>
            <p:ph type="title"/>
          </p:nvPr>
        </p:nvSpPr>
        <p:spPr/>
        <p:txBody>
          <a:bodyPr>
            <a:normAutofit fontScale="90000"/>
          </a:bodyPr>
          <a:lstStyle/>
          <a:p>
            <a:r>
              <a:rPr lang="en-US" sz="4900" dirty="0" smtClean="0">
                <a:solidFill>
                  <a:schemeClr val="accent2">
                    <a:lumMod val="50000"/>
                  </a:schemeClr>
                </a:solidFill>
                <a:latin typeface="Calibri" panose="020F0502020204030204" pitchFamily="34" charset="0"/>
              </a:rPr>
              <a:t>Summary</a:t>
            </a:r>
            <a:r>
              <a:rPr lang="en-US" sz="2800" dirty="0" smtClean="0">
                <a:solidFill>
                  <a:schemeClr val="accent2">
                    <a:lumMod val="50000"/>
                  </a:schemeClr>
                </a:solidFill>
                <a:latin typeface="Calibri" panose="020F0502020204030204" pitchFamily="34" charset="0"/>
              </a:rPr>
              <a:t/>
            </a:r>
            <a:br>
              <a:rPr lang="en-US" sz="2800" dirty="0" smtClean="0">
                <a:solidFill>
                  <a:schemeClr val="accent2">
                    <a:lumMod val="50000"/>
                  </a:schemeClr>
                </a:solidFill>
                <a:latin typeface="Calibri" panose="020F0502020204030204" pitchFamily="34" charset="0"/>
              </a:rPr>
            </a:br>
            <a:r>
              <a:rPr lang="en-US" sz="2700" dirty="0" smtClean="0">
                <a:solidFill>
                  <a:schemeClr val="accent2">
                    <a:lumMod val="50000"/>
                  </a:schemeClr>
                </a:solidFill>
                <a:effectLst/>
                <a:latin typeface="Calibri" panose="020F0502020204030204" pitchFamily="34" charset="0"/>
              </a:rPr>
              <a:t>Qualifications</a:t>
            </a:r>
            <a:endParaRPr lang="en-US" sz="2800" dirty="0">
              <a:solidFill>
                <a:schemeClr val="accent2">
                  <a:lumMod val="50000"/>
                </a:schemeClr>
              </a:solidFill>
              <a:effectLst/>
              <a:latin typeface="Calibri" panose="020F0502020204030204" pitchFamily="34" charset="0"/>
            </a:endParaRPr>
          </a:p>
        </p:txBody>
      </p:sp>
    </p:spTree>
    <p:extLst>
      <p:ext uri="{BB962C8B-B14F-4D97-AF65-F5344CB8AC3E}">
        <p14:creationId xmlns:p14="http://schemas.microsoft.com/office/powerpoint/2010/main" val="78746846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525963"/>
          </a:xfrm>
        </p:spPr>
        <p:txBody>
          <a:bodyPr>
            <a:normAutofit/>
          </a:bodyPr>
          <a:lstStyle/>
          <a:p>
            <a:pPr marL="109728" indent="0">
              <a:buNone/>
            </a:pPr>
            <a:r>
              <a:rPr lang="en-US" b="1" dirty="0" smtClean="0">
                <a:solidFill>
                  <a:schemeClr val="accent2">
                    <a:lumMod val="50000"/>
                  </a:schemeClr>
                </a:solidFill>
                <a:latin typeface="Calibri" panose="020F0502020204030204" pitchFamily="34" charset="0"/>
              </a:rPr>
              <a:t>Identify Threats</a:t>
            </a:r>
          </a:p>
          <a:p>
            <a:pPr marL="620713" lvl="1" indent="-449263">
              <a:buFont typeface="Wingdings" panose="05000000000000000000" pitchFamily="2" charset="2"/>
              <a:buChar char="Ø"/>
            </a:pPr>
            <a:r>
              <a:rPr lang="en-US" dirty="0" smtClean="0">
                <a:latin typeface="Calibri" panose="020F0502020204030204" pitchFamily="34" charset="0"/>
              </a:rPr>
              <a:t>Review </a:t>
            </a:r>
            <a:r>
              <a:rPr lang="en-US" dirty="0">
                <a:latin typeface="Calibri" panose="020F0502020204030204" pitchFamily="34" charset="0"/>
              </a:rPr>
              <a:t>your High Consequence Areas and the Identified </a:t>
            </a:r>
            <a:r>
              <a:rPr lang="en-US" dirty="0" smtClean="0">
                <a:latin typeface="Calibri" panose="020F0502020204030204" pitchFamily="34" charset="0"/>
              </a:rPr>
              <a:t>Sites </a:t>
            </a:r>
            <a:r>
              <a:rPr lang="en-US" dirty="0">
                <a:latin typeface="Calibri" panose="020F0502020204030204" pitchFamily="34" charset="0"/>
              </a:rPr>
              <a:t>to make sure  the information is still relevant</a:t>
            </a:r>
          </a:p>
          <a:p>
            <a:pPr lvl="2">
              <a:buClr>
                <a:srgbClr val="0070C0"/>
              </a:buClr>
              <a:buFont typeface="Arial" panose="020B0604020202020204" pitchFamily="34" charset="0"/>
              <a:buChar char="•"/>
            </a:pPr>
            <a:r>
              <a:rPr lang="en-US" dirty="0">
                <a:latin typeface="Calibri" panose="020F0502020204030204" pitchFamily="34" charset="0"/>
              </a:rPr>
              <a:t>Google Maps/Google Earth</a:t>
            </a:r>
          </a:p>
          <a:p>
            <a:pPr lvl="2">
              <a:buClr>
                <a:srgbClr val="0070C0"/>
              </a:buClr>
              <a:buFont typeface="Arial" panose="020B0604020202020204" pitchFamily="34" charset="0"/>
              <a:buChar char="•"/>
            </a:pPr>
            <a:r>
              <a:rPr lang="en-US" dirty="0">
                <a:latin typeface="Calibri" panose="020F0502020204030204" pitchFamily="34" charset="0"/>
              </a:rPr>
              <a:t>Field </a:t>
            </a:r>
            <a:r>
              <a:rPr lang="en-US" dirty="0" smtClean="0">
                <a:latin typeface="Calibri" panose="020F0502020204030204" pitchFamily="34" charset="0"/>
              </a:rPr>
              <a:t>visit</a:t>
            </a:r>
            <a:endParaRPr lang="en-US" dirty="0">
              <a:latin typeface="Calibri" panose="020F0502020204030204" pitchFamily="34" charset="0"/>
            </a:endParaRPr>
          </a:p>
          <a:p>
            <a:pPr lvl="2">
              <a:buClr>
                <a:srgbClr val="0070C0"/>
              </a:buClr>
              <a:buFont typeface="Arial" panose="020B0604020202020204" pitchFamily="34" charset="0"/>
              <a:buChar char="•"/>
            </a:pPr>
            <a:r>
              <a:rPr lang="en-US" dirty="0">
                <a:latin typeface="Calibri" panose="020F0502020204030204" pitchFamily="34" charset="0"/>
              </a:rPr>
              <a:t>Review this </a:t>
            </a:r>
            <a:r>
              <a:rPr lang="en-US" dirty="0" smtClean="0">
                <a:latin typeface="Calibri" panose="020F0502020204030204" pitchFamily="34" charset="0"/>
              </a:rPr>
              <a:t>information </a:t>
            </a:r>
            <a:r>
              <a:rPr lang="en-US" dirty="0">
                <a:latin typeface="Calibri" panose="020F0502020204030204" pitchFamily="34" charset="0"/>
              </a:rPr>
              <a:t>during </a:t>
            </a:r>
            <a:r>
              <a:rPr lang="en-US" dirty="0" smtClean="0">
                <a:latin typeface="Calibri" panose="020F0502020204030204" pitchFamily="34" charset="0"/>
              </a:rPr>
              <a:t>leak </a:t>
            </a:r>
            <a:r>
              <a:rPr lang="en-US" dirty="0">
                <a:latin typeface="Calibri" panose="020F0502020204030204" pitchFamily="34" charset="0"/>
              </a:rPr>
              <a:t>s</a:t>
            </a:r>
            <a:r>
              <a:rPr lang="en-US" dirty="0" smtClean="0">
                <a:latin typeface="Calibri" panose="020F0502020204030204" pitchFamily="34" charset="0"/>
              </a:rPr>
              <a:t>urveys </a:t>
            </a:r>
            <a:r>
              <a:rPr lang="en-US" dirty="0">
                <a:latin typeface="Calibri" panose="020F0502020204030204" pitchFamily="34" charset="0"/>
              </a:rPr>
              <a:t>and document any changes </a:t>
            </a:r>
          </a:p>
          <a:p>
            <a:pPr lvl="2">
              <a:buClr>
                <a:srgbClr val="0070C0"/>
              </a:buClr>
              <a:buFont typeface="Arial" panose="020B0604020202020204" pitchFamily="34" charset="0"/>
              <a:buChar char="•"/>
            </a:pPr>
            <a:r>
              <a:rPr lang="en-US" dirty="0">
                <a:latin typeface="Calibri" panose="020F0502020204030204" pitchFamily="34" charset="0"/>
              </a:rPr>
              <a:t>Make sure there is a procedure/process in place for accurate determination of what is </a:t>
            </a:r>
            <a:r>
              <a:rPr lang="en-US" dirty="0" smtClean="0">
                <a:latin typeface="Calibri" panose="020F0502020204030204" pitchFamily="34" charset="0"/>
              </a:rPr>
              <a:t>an </a:t>
            </a:r>
            <a:r>
              <a:rPr lang="en-US" dirty="0">
                <a:latin typeface="Calibri" panose="020F0502020204030204" pitchFamily="34" charset="0"/>
              </a:rPr>
              <a:t>HCA, what constitutes a “change”, and </a:t>
            </a:r>
            <a:r>
              <a:rPr lang="en-US" dirty="0" smtClean="0">
                <a:latin typeface="Calibri" panose="020F0502020204030204" pitchFamily="34" charset="0"/>
              </a:rPr>
              <a:t>follow </a:t>
            </a:r>
            <a:r>
              <a:rPr lang="en-US" dirty="0">
                <a:latin typeface="Calibri" panose="020F0502020204030204" pitchFamily="34" charset="0"/>
              </a:rPr>
              <a:t>up.</a:t>
            </a:r>
          </a:p>
          <a:p>
            <a:pPr lvl="2">
              <a:buClr>
                <a:srgbClr val="0070C0"/>
              </a:buClr>
              <a:buFont typeface="Arial" panose="020B0604020202020204" pitchFamily="34" charset="0"/>
              <a:buChar char="•"/>
            </a:pPr>
            <a:r>
              <a:rPr lang="en-US" dirty="0">
                <a:latin typeface="Calibri" panose="020F0502020204030204" pitchFamily="34" charset="0"/>
              </a:rPr>
              <a:t>Document </a:t>
            </a:r>
          </a:p>
          <a:p>
            <a:endParaRPr lang="en-US" dirty="0">
              <a:latin typeface="+mj-lt"/>
            </a:endParaRPr>
          </a:p>
        </p:txBody>
      </p:sp>
      <p:sp>
        <p:nvSpPr>
          <p:cNvPr id="2" name="Title 1"/>
          <p:cNvSpPr>
            <a:spLocks noGrp="1"/>
          </p:cNvSpPr>
          <p:nvPr>
            <p:ph type="title"/>
          </p:nvPr>
        </p:nvSpPr>
        <p:spPr/>
        <p:txBody>
          <a:bodyPr>
            <a:normAutofit/>
          </a:bodyPr>
          <a:lstStyle/>
          <a:p>
            <a:r>
              <a:rPr lang="en-US" sz="4400" b="1" dirty="0" smtClean="0">
                <a:solidFill>
                  <a:schemeClr val="accent2">
                    <a:lumMod val="50000"/>
                  </a:schemeClr>
                </a:solidFill>
                <a:latin typeface="Calibri" panose="020F0502020204030204" pitchFamily="34" charset="0"/>
              </a:rPr>
              <a:t>Summary</a:t>
            </a:r>
            <a:endParaRPr lang="en-US" sz="4400" b="1" dirty="0">
              <a:solidFill>
                <a:schemeClr val="accent2">
                  <a:lumMod val="50000"/>
                </a:schemeClr>
              </a:solidFill>
              <a:latin typeface="Calibri" panose="020F0502020204030204" pitchFamily="34" charset="0"/>
            </a:endParaRPr>
          </a:p>
        </p:txBody>
      </p:sp>
    </p:spTree>
    <p:extLst>
      <p:ext uri="{BB962C8B-B14F-4D97-AF65-F5344CB8AC3E}">
        <p14:creationId xmlns:p14="http://schemas.microsoft.com/office/powerpoint/2010/main" val="237142571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525963"/>
          </a:xfrm>
        </p:spPr>
        <p:txBody>
          <a:bodyPr>
            <a:normAutofit lnSpcReduction="10000"/>
          </a:bodyPr>
          <a:lstStyle/>
          <a:p>
            <a:pPr marL="0" indent="0">
              <a:buNone/>
            </a:pPr>
            <a:r>
              <a:rPr lang="en-US" b="1" dirty="0" smtClean="0">
                <a:solidFill>
                  <a:schemeClr val="accent2">
                    <a:lumMod val="50000"/>
                  </a:schemeClr>
                </a:solidFill>
                <a:latin typeface="Calibri" panose="020F0502020204030204" pitchFamily="34" charset="0"/>
              </a:rPr>
              <a:t>Preventative and </a:t>
            </a:r>
            <a:r>
              <a:rPr lang="en-US" b="1" dirty="0" err="1" smtClean="0">
                <a:solidFill>
                  <a:schemeClr val="accent2">
                    <a:lumMod val="50000"/>
                  </a:schemeClr>
                </a:solidFill>
                <a:latin typeface="Calibri" panose="020F0502020204030204" pitchFamily="34" charset="0"/>
              </a:rPr>
              <a:t>Mitigative</a:t>
            </a:r>
            <a:r>
              <a:rPr lang="en-US" b="1" dirty="0" smtClean="0">
                <a:solidFill>
                  <a:schemeClr val="accent2">
                    <a:lumMod val="50000"/>
                  </a:schemeClr>
                </a:solidFill>
                <a:latin typeface="Calibri" panose="020F0502020204030204" pitchFamily="34" charset="0"/>
              </a:rPr>
              <a:t> Measures</a:t>
            </a:r>
          </a:p>
          <a:p>
            <a:pPr marL="0" indent="0">
              <a:buNone/>
            </a:pPr>
            <a:r>
              <a:rPr lang="en-US" sz="2000" dirty="0">
                <a:latin typeface="Calibri" panose="020F0502020204030204" pitchFamily="34" charset="0"/>
              </a:rPr>
              <a:t>System risk analysis for  ASV/RCV</a:t>
            </a:r>
          </a:p>
          <a:p>
            <a:pPr marL="457200" indent="-457200">
              <a:buFont typeface="Wingdings" panose="05000000000000000000" pitchFamily="2" charset="2"/>
              <a:buChar char="Ø"/>
            </a:pPr>
            <a:r>
              <a:rPr lang="en-US" sz="2000" dirty="0">
                <a:latin typeface="Calibri" panose="020F0502020204030204" pitchFamily="34" charset="0"/>
              </a:rPr>
              <a:t>Conduct a risk assessment that provides a thorough investigation into the need of added protection using ASV or RCV’s</a:t>
            </a:r>
          </a:p>
          <a:p>
            <a:pPr marL="457200" indent="-457200">
              <a:buFont typeface="Wingdings" panose="05000000000000000000" pitchFamily="2" charset="2"/>
              <a:buChar char="Ø"/>
            </a:pPr>
            <a:r>
              <a:rPr lang="en-US" sz="2000" dirty="0">
                <a:latin typeface="Calibri" panose="020F0502020204030204" pitchFamily="34" charset="0"/>
              </a:rPr>
              <a:t>Things to consider and include in risk assessment:</a:t>
            </a:r>
          </a:p>
          <a:p>
            <a:pPr lvl="1">
              <a:buFont typeface="Arial" panose="020B0604020202020204" pitchFamily="34" charset="0"/>
              <a:buChar char="•"/>
            </a:pPr>
            <a:r>
              <a:rPr lang="en-US" sz="2000" dirty="0">
                <a:latin typeface="Calibri" panose="020F0502020204030204" pitchFamily="34" charset="0"/>
              </a:rPr>
              <a:t>Swiftness of leak detection</a:t>
            </a:r>
          </a:p>
          <a:p>
            <a:pPr lvl="1">
              <a:buFont typeface="Arial" panose="020B0604020202020204" pitchFamily="34" charset="0"/>
              <a:buChar char="•"/>
            </a:pPr>
            <a:r>
              <a:rPr lang="en-US" sz="2000" dirty="0">
                <a:latin typeface="Calibri" panose="020F0502020204030204" pitchFamily="34" charset="0"/>
              </a:rPr>
              <a:t>Pipe shutdown capabilities</a:t>
            </a:r>
          </a:p>
          <a:p>
            <a:pPr lvl="1">
              <a:buFont typeface="Arial" panose="020B0604020202020204" pitchFamily="34" charset="0"/>
              <a:buChar char="•"/>
            </a:pPr>
            <a:r>
              <a:rPr lang="en-US" sz="2000" dirty="0">
                <a:latin typeface="Calibri" panose="020F0502020204030204" pitchFamily="34" charset="0"/>
              </a:rPr>
              <a:t>Type of gas being transported</a:t>
            </a:r>
          </a:p>
          <a:p>
            <a:pPr lvl="1">
              <a:buFont typeface="Arial" panose="020B0604020202020204" pitchFamily="34" charset="0"/>
              <a:buChar char="•"/>
            </a:pPr>
            <a:r>
              <a:rPr lang="en-US" sz="2000" dirty="0">
                <a:latin typeface="Calibri" panose="020F0502020204030204" pitchFamily="34" charset="0"/>
              </a:rPr>
              <a:t>Operating  pressure</a:t>
            </a:r>
          </a:p>
          <a:p>
            <a:pPr lvl="1">
              <a:buFont typeface="Arial" panose="020B0604020202020204" pitchFamily="34" charset="0"/>
              <a:buChar char="•"/>
            </a:pPr>
            <a:r>
              <a:rPr lang="en-US" sz="2000" dirty="0">
                <a:latin typeface="Calibri" panose="020F0502020204030204" pitchFamily="34" charset="0"/>
              </a:rPr>
              <a:t>Rate of potential release</a:t>
            </a:r>
          </a:p>
          <a:p>
            <a:pPr lvl="1">
              <a:buFont typeface="Arial" panose="020B0604020202020204" pitchFamily="34" charset="0"/>
              <a:buChar char="•"/>
            </a:pPr>
            <a:r>
              <a:rPr lang="en-US" sz="2000" dirty="0">
                <a:latin typeface="Calibri" panose="020F0502020204030204" pitchFamily="34" charset="0"/>
              </a:rPr>
              <a:t>Pipeline profile</a:t>
            </a:r>
          </a:p>
          <a:p>
            <a:pPr lvl="1">
              <a:buFont typeface="Arial" panose="020B0604020202020204" pitchFamily="34" charset="0"/>
              <a:buChar char="•"/>
            </a:pPr>
            <a:r>
              <a:rPr lang="en-US" sz="2000" dirty="0">
                <a:latin typeface="Calibri" panose="020F0502020204030204" pitchFamily="34" charset="0"/>
              </a:rPr>
              <a:t>Potential </a:t>
            </a:r>
            <a:r>
              <a:rPr lang="en-US" sz="2000" dirty="0" smtClean="0">
                <a:latin typeface="Calibri" panose="020F0502020204030204" pitchFamily="34" charset="0"/>
              </a:rPr>
              <a:t>for ignition</a:t>
            </a:r>
            <a:endParaRPr lang="en-US" sz="2000" dirty="0">
              <a:latin typeface="Calibri" panose="020F0502020204030204" pitchFamily="34" charset="0"/>
            </a:endParaRPr>
          </a:p>
          <a:p>
            <a:pPr lvl="1">
              <a:buFont typeface="Arial" panose="020B0604020202020204" pitchFamily="34" charset="0"/>
              <a:buChar char="•"/>
            </a:pPr>
            <a:r>
              <a:rPr lang="en-US" sz="2000" dirty="0">
                <a:latin typeface="Calibri" panose="020F0502020204030204" pitchFamily="34" charset="0"/>
              </a:rPr>
              <a:t>Location of nearest response  personnel</a:t>
            </a:r>
          </a:p>
          <a:p>
            <a:pPr lvl="1">
              <a:buFont typeface="Arial" panose="020B0604020202020204" pitchFamily="34" charset="0"/>
              <a:buChar char="•"/>
            </a:pPr>
            <a:r>
              <a:rPr lang="en-US" sz="2000" dirty="0">
                <a:latin typeface="Calibri" panose="020F0502020204030204" pitchFamily="34" charset="0"/>
              </a:rPr>
              <a:t>All of these must be documented</a:t>
            </a:r>
          </a:p>
          <a:p>
            <a:pPr marL="0" indent="0">
              <a:buNone/>
            </a:pPr>
            <a:endParaRPr lang="en-US" dirty="0" smtClean="0">
              <a:latin typeface="+mj-lt"/>
            </a:endParaRPr>
          </a:p>
          <a:p>
            <a:pPr marL="393192" lvl="1" indent="0">
              <a:buNone/>
            </a:pPr>
            <a:endParaRPr lang="en-US" dirty="0">
              <a:latin typeface="+mj-lt"/>
            </a:endParaRPr>
          </a:p>
        </p:txBody>
      </p:sp>
      <p:sp>
        <p:nvSpPr>
          <p:cNvPr id="2" name="Title 1"/>
          <p:cNvSpPr>
            <a:spLocks noGrp="1"/>
          </p:cNvSpPr>
          <p:nvPr>
            <p:ph type="title"/>
          </p:nvPr>
        </p:nvSpPr>
        <p:spPr/>
        <p:txBody>
          <a:bodyPr>
            <a:normAutofit/>
          </a:bodyPr>
          <a:lstStyle/>
          <a:p>
            <a:r>
              <a:rPr lang="en-US" sz="4400" b="1" dirty="0" smtClean="0">
                <a:solidFill>
                  <a:schemeClr val="accent2">
                    <a:lumMod val="50000"/>
                  </a:schemeClr>
                </a:solidFill>
                <a:latin typeface="Calibri" panose="020F0502020204030204" pitchFamily="34" charset="0"/>
              </a:rPr>
              <a:t>Summary</a:t>
            </a:r>
            <a:endParaRPr lang="en-US" sz="4400" b="1" dirty="0">
              <a:solidFill>
                <a:schemeClr val="accent2">
                  <a:lumMod val="50000"/>
                </a:schemeClr>
              </a:solidFill>
              <a:latin typeface="Calibri" panose="020F0502020204030204" pitchFamily="34" charset="0"/>
            </a:endParaRPr>
          </a:p>
        </p:txBody>
      </p:sp>
    </p:spTree>
    <p:extLst>
      <p:ext uri="{BB962C8B-B14F-4D97-AF65-F5344CB8AC3E}">
        <p14:creationId xmlns:p14="http://schemas.microsoft.com/office/powerpoint/2010/main" val="8663175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525963"/>
          </a:xfrm>
        </p:spPr>
        <p:txBody>
          <a:bodyPr>
            <a:normAutofit/>
          </a:bodyPr>
          <a:lstStyle/>
          <a:p>
            <a:pPr marL="109538" indent="-109538">
              <a:buNone/>
            </a:pPr>
            <a:r>
              <a:rPr lang="en-US" b="1" dirty="0" smtClean="0">
                <a:solidFill>
                  <a:schemeClr val="accent2">
                    <a:lumMod val="50000"/>
                  </a:schemeClr>
                </a:solidFill>
                <a:latin typeface="Calibri" panose="020F0502020204030204" pitchFamily="34" charset="0"/>
              </a:rPr>
              <a:t>Integrity Management  Program Evaluation</a:t>
            </a:r>
          </a:p>
          <a:p>
            <a:pPr marL="342900" indent="-342900">
              <a:buFont typeface="Wingdings" panose="05000000000000000000" pitchFamily="2" charset="2"/>
              <a:buChar char="Ø"/>
            </a:pPr>
            <a:r>
              <a:rPr lang="en-US" sz="2000" dirty="0">
                <a:latin typeface="Calibri" panose="020F0502020204030204" pitchFamily="34" charset="0"/>
              </a:rPr>
              <a:t>Records (192.947)</a:t>
            </a:r>
          </a:p>
          <a:p>
            <a:pPr>
              <a:buFont typeface="Arial" panose="020B0604020202020204" pitchFamily="34" charset="0"/>
              <a:buChar char="•"/>
            </a:pPr>
            <a:r>
              <a:rPr lang="en-US" sz="2000" dirty="0">
                <a:latin typeface="Calibri" panose="020F0502020204030204" pitchFamily="34" charset="0"/>
              </a:rPr>
              <a:t>Management of Change</a:t>
            </a:r>
          </a:p>
          <a:p>
            <a:pPr lvl="1">
              <a:buFont typeface="Courier New" panose="02070309020205020404" pitchFamily="49" charset="0"/>
              <a:buChar char="o"/>
            </a:pPr>
            <a:r>
              <a:rPr lang="en-US" sz="1600" dirty="0">
                <a:latin typeface="Calibri" panose="020F0502020204030204" pitchFamily="34" charset="0"/>
              </a:rPr>
              <a:t>Thorough documentation using proper form to notify the appropriate entities of significant changes to the program or plan</a:t>
            </a:r>
          </a:p>
          <a:p>
            <a:pPr lvl="1">
              <a:buFont typeface="Courier New" panose="02070309020205020404" pitchFamily="49" charset="0"/>
              <a:buChar char="o"/>
            </a:pPr>
            <a:r>
              <a:rPr lang="en-US" sz="1600" dirty="0">
                <a:latin typeface="Calibri" panose="020F0502020204030204" pitchFamily="34" charset="0"/>
              </a:rPr>
              <a:t>Appropriate communication of the change to those impacted and other stakeholders</a:t>
            </a:r>
          </a:p>
          <a:p>
            <a:pPr>
              <a:buFont typeface="Arial" panose="020B0604020202020204" pitchFamily="34" charset="0"/>
              <a:buChar char="•"/>
            </a:pPr>
            <a:r>
              <a:rPr lang="en-US" sz="2000" dirty="0">
                <a:latin typeface="Calibri" panose="020F0502020204030204" pitchFamily="34" charset="0"/>
              </a:rPr>
              <a:t>Annual Records Review</a:t>
            </a:r>
          </a:p>
          <a:p>
            <a:pPr lvl="1">
              <a:buFont typeface="Courier New" panose="02070309020205020404" pitchFamily="49" charset="0"/>
              <a:buChar char="o"/>
            </a:pPr>
            <a:r>
              <a:rPr lang="en-US" sz="1600" dirty="0">
                <a:latin typeface="Calibri" panose="020F0502020204030204" pitchFamily="34" charset="0"/>
              </a:rPr>
              <a:t>Compliance deadlines</a:t>
            </a:r>
          </a:p>
          <a:p>
            <a:pPr lvl="1">
              <a:buFont typeface="Courier New" panose="02070309020205020404" pitchFamily="49" charset="0"/>
              <a:buChar char="o"/>
            </a:pPr>
            <a:r>
              <a:rPr lang="en-US" sz="1600" dirty="0">
                <a:latin typeface="Calibri" panose="020F0502020204030204" pitchFamily="34" charset="0"/>
              </a:rPr>
              <a:t>Review recommendations to ensure that all suggested time lines for follow </a:t>
            </a:r>
            <a:r>
              <a:rPr lang="en-US" sz="1600" dirty="0" smtClean="0">
                <a:latin typeface="Calibri" panose="020F0502020204030204" pitchFamily="34" charset="0"/>
              </a:rPr>
              <a:t>up </a:t>
            </a:r>
            <a:r>
              <a:rPr lang="en-US" sz="1600" dirty="0">
                <a:latin typeface="Calibri" panose="020F0502020204030204" pitchFamily="34" charset="0"/>
              </a:rPr>
              <a:t>are completed prior to expiration of the timeframe.</a:t>
            </a:r>
          </a:p>
          <a:p>
            <a:pPr>
              <a:buFont typeface="Arial" panose="020B0604020202020204" pitchFamily="34" charset="0"/>
              <a:buChar char="•"/>
            </a:pPr>
            <a:r>
              <a:rPr lang="en-US" sz="2000" dirty="0">
                <a:latin typeface="Calibri" panose="020F0502020204030204" pitchFamily="34" charset="0"/>
              </a:rPr>
              <a:t>Procedures</a:t>
            </a:r>
          </a:p>
          <a:p>
            <a:pPr lvl="1">
              <a:buFont typeface="Courier New" panose="02070309020205020404" pitchFamily="49" charset="0"/>
              <a:buChar char="o"/>
            </a:pPr>
            <a:r>
              <a:rPr lang="en-US" sz="1600" dirty="0">
                <a:latin typeface="Calibri" panose="020F0502020204030204" pitchFamily="34" charset="0"/>
              </a:rPr>
              <a:t>Review procedures </a:t>
            </a:r>
            <a:r>
              <a:rPr lang="en-US" sz="1600" dirty="0" smtClean="0">
                <a:latin typeface="Calibri" panose="020F0502020204030204" pitchFamily="34" charset="0"/>
              </a:rPr>
              <a:t>to </a:t>
            </a:r>
            <a:r>
              <a:rPr lang="en-US" sz="1600" dirty="0">
                <a:latin typeface="Calibri" panose="020F0502020204030204" pitchFamily="34" charset="0"/>
              </a:rPr>
              <a:t>ensure this documentation is in </a:t>
            </a:r>
            <a:r>
              <a:rPr lang="en-US" sz="1600" dirty="0" smtClean="0">
                <a:latin typeface="Calibri" panose="020F0502020204030204" pitchFamily="34" charset="0"/>
              </a:rPr>
              <a:t>alignment </a:t>
            </a:r>
            <a:r>
              <a:rPr lang="en-US" sz="1600" dirty="0">
                <a:latin typeface="Calibri" panose="020F0502020204030204" pitchFamily="34" charset="0"/>
              </a:rPr>
              <a:t>with current equipment, qualification criteria, tools and technology.</a:t>
            </a:r>
          </a:p>
          <a:p>
            <a:pPr lvl="1">
              <a:buFont typeface="Courier New" panose="02070309020205020404" pitchFamily="49" charset="0"/>
              <a:buChar char="o"/>
            </a:pPr>
            <a:r>
              <a:rPr lang="en-US" sz="1600" dirty="0">
                <a:latin typeface="Calibri" panose="020F0502020204030204" pitchFamily="34" charset="0"/>
              </a:rPr>
              <a:t>Review to ensure all assessment techniques that require procedures have them.</a:t>
            </a:r>
          </a:p>
          <a:p>
            <a:endParaRPr lang="en-US" dirty="0">
              <a:latin typeface="+mj-lt"/>
            </a:endParaRPr>
          </a:p>
        </p:txBody>
      </p:sp>
      <p:sp>
        <p:nvSpPr>
          <p:cNvPr id="2" name="Title 1"/>
          <p:cNvSpPr>
            <a:spLocks noGrp="1"/>
          </p:cNvSpPr>
          <p:nvPr>
            <p:ph type="title"/>
          </p:nvPr>
        </p:nvSpPr>
        <p:spPr/>
        <p:txBody>
          <a:bodyPr>
            <a:normAutofit/>
          </a:bodyPr>
          <a:lstStyle/>
          <a:p>
            <a:r>
              <a:rPr lang="en-US" sz="4400" b="1" dirty="0" smtClean="0">
                <a:solidFill>
                  <a:schemeClr val="accent2">
                    <a:lumMod val="50000"/>
                  </a:schemeClr>
                </a:solidFill>
                <a:latin typeface="Calibri" panose="020F0502020204030204" pitchFamily="34" charset="0"/>
              </a:rPr>
              <a:t>Summary</a:t>
            </a:r>
            <a:endParaRPr lang="en-US" sz="4400" b="1" dirty="0">
              <a:solidFill>
                <a:schemeClr val="accent2">
                  <a:lumMod val="50000"/>
                </a:schemeClr>
              </a:solidFill>
              <a:latin typeface="Calibri" panose="020F0502020204030204" pitchFamily="34" charset="0"/>
            </a:endParaRPr>
          </a:p>
        </p:txBody>
      </p:sp>
    </p:spTree>
    <p:extLst>
      <p:ext uri="{BB962C8B-B14F-4D97-AF65-F5344CB8AC3E}">
        <p14:creationId xmlns:p14="http://schemas.microsoft.com/office/powerpoint/2010/main" val="46315121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8000" dirty="0" smtClean="0">
                <a:latin typeface="+mj-lt"/>
              </a:rPr>
              <a:t>Questions?</a:t>
            </a:r>
            <a:endParaRPr lang="en-US" sz="8000" dirty="0">
              <a:latin typeface="+mj-lt"/>
            </a:endParaRPr>
          </a:p>
        </p:txBody>
      </p:sp>
    </p:spTree>
    <p:extLst>
      <p:ext uri="{BB962C8B-B14F-4D97-AF65-F5344CB8AC3E}">
        <p14:creationId xmlns:p14="http://schemas.microsoft.com/office/powerpoint/2010/main" val="72666391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3467100" y="762000"/>
            <a:ext cx="1752600" cy="73399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514600" y="1524001"/>
            <a:ext cx="3505200" cy="1477328"/>
          </a:xfrm>
          <a:prstGeom prst="rect">
            <a:avLst/>
          </a:prstGeom>
          <a:noFill/>
        </p:spPr>
        <p:txBody>
          <a:bodyPr wrap="square" rtlCol="0">
            <a:spAutoFit/>
          </a:bodyPr>
          <a:lstStyle/>
          <a:p>
            <a:pPr algn="ctr"/>
            <a:r>
              <a:rPr lang="en-US" dirty="0" smtClean="0">
                <a:latin typeface="Times New Roman" panose="02020603050405020304" pitchFamily="18" charset="0"/>
                <a:cs typeface="Times New Roman" panose="02020603050405020304" pitchFamily="18" charset="0"/>
              </a:rPr>
              <a:t>Utility Technologies International</a:t>
            </a:r>
          </a:p>
          <a:p>
            <a:pPr algn="ctr"/>
            <a:r>
              <a:rPr lang="en-US" dirty="0" smtClean="0">
                <a:latin typeface="Times New Roman" panose="02020603050405020304" pitchFamily="18" charset="0"/>
                <a:cs typeface="Times New Roman" panose="02020603050405020304" pitchFamily="18" charset="0"/>
              </a:rPr>
              <a:t>4700 Homer Ohio Lane</a:t>
            </a:r>
          </a:p>
          <a:p>
            <a:pPr algn="ctr"/>
            <a:r>
              <a:rPr lang="en-US" dirty="0" smtClean="0">
                <a:latin typeface="Times New Roman" panose="02020603050405020304" pitchFamily="18" charset="0"/>
                <a:cs typeface="Times New Roman" panose="02020603050405020304" pitchFamily="18" charset="0"/>
              </a:rPr>
              <a:t>Groveport, OH  43125</a:t>
            </a:r>
          </a:p>
          <a:p>
            <a:pPr algn="ctr"/>
            <a:r>
              <a:rPr lang="en-US" dirty="0" smtClean="0">
                <a:latin typeface="Times New Roman" panose="02020603050405020304" pitchFamily="18" charset="0"/>
                <a:cs typeface="Times New Roman" panose="02020603050405020304" pitchFamily="18" charset="0"/>
              </a:rPr>
              <a:t>614-482-8080</a:t>
            </a:r>
          </a:p>
          <a:p>
            <a:pPr algn="ctr"/>
            <a:r>
              <a:rPr lang="en-US" dirty="0" smtClean="0">
                <a:latin typeface="Times New Roman" panose="02020603050405020304" pitchFamily="18" charset="0"/>
                <a:cs typeface="Times New Roman" panose="02020603050405020304" pitchFamily="18" charset="0"/>
              </a:rPr>
              <a:t>www.uti-corp.com</a:t>
            </a:r>
            <a:endParaRPr lang="en-US" dirty="0">
              <a:latin typeface="Times New Roman" panose="02020603050405020304" pitchFamily="18" charset="0"/>
              <a:cs typeface="Times New Roman" panose="02020603050405020304" pitchFamily="18" charset="0"/>
            </a:endParaRPr>
          </a:p>
        </p:txBody>
      </p:sp>
      <p:sp>
        <p:nvSpPr>
          <p:cNvPr id="6" name="TextBox 5"/>
          <p:cNvSpPr txBox="1"/>
          <p:nvPr/>
        </p:nvSpPr>
        <p:spPr>
          <a:xfrm>
            <a:off x="183022" y="3657600"/>
            <a:ext cx="4191000" cy="1631216"/>
          </a:xfrm>
          <a:prstGeom prst="rect">
            <a:avLst/>
          </a:prstGeom>
          <a:noFill/>
        </p:spPr>
        <p:txBody>
          <a:bodyPr wrap="square" rtlCol="0">
            <a:spAutoFit/>
          </a:bodyPr>
          <a:lstStyle/>
          <a:p>
            <a:pPr algn="ctr"/>
            <a:r>
              <a:rPr lang="en-US" sz="2400" dirty="0" smtClean="0">
                <a:latin typeface="Times New Roman" panose="02020603050405020304" pitchFamily="18" charset="0"/>
                <a:cs typeface="Times New Roman" panose="02020603050405020304" pitchFamily="18" charset="0"/>
              </a:rPr>
              <a:t>Jeff Maynard</a:t>
            </a:r>
          </a:p>
          <a:p>
            <a:pPr algn="ctr"/>
            <a:r>
              <a:rPr lang="en-US" sz="2400" dirty="0" smtClean="0">
                <a:latin typeface="Times New Roman" panose="02020603050405020304" pitchFamily="18" charset="0"/>
                <a:cs typeface="Times New Roman" panose="02020603050405020304" pitchFamily="18" charset="0"/>
              </a:rPr>
              <a:t>Project Manager</a:t>
            </a:r>
          </a:p>
          <a:p>
            <a:pPr algn="ctr"/>
            <a:r>
              <a:rPr lang="en-US" sz="2400" dirty="0" smtClean="0">
                <a:latin typeface="Times New Roman" panose="02020603050405020304" pitchFamily="18" charset="0"/>
                <a:cs typeface="Times New Roman" panose="02020603050405020304" pitchFamily="18" charset="0"/>
                <a:hlinkClick r:id="rId3"/>
              </a:rPr>
              <a:t>jmaynard@uti-corp.com</a:t>
            </a:r>
            <a:endParaRPr lang="en-US" sz="2400" dirty="0" smtClean="0">
              <a:latin typeface="Times New Roman" panose="02020603050405020304" pitchFamily="18" charset="0"/>
              <a:cs typeface="Times New Roman" panose="02020603050405020304" pitchFamily="18" charset="0"/>
            </a:endParaRPr>
          </a:p>
          <a:p>
            <a:pPr algn="ctr"/>
            <a:endParaRPr lang="en-US" sz="2800" dirty="0"/>
          </a:p>
        </p:txBody>
      </p:sp>
      <p:sp>
        <p:nvSpPr>
          <p:cNvPr id="7" name="TextBox 6"/>
          <p:cNvSpPr txBox="1"/>
          <p:nvPr/>
        </p:nvSpPr>
        <p:spPr>
          <a:xfrm>
            <a:off x="4093436" y="3657600"/>
            <a:ext cx="4953000" cy="1477328"/>
          </a:xfrm>
          <a:prstGeom prst="rect">
            <a:avLst/>
          </a:prstGeom>
          <a:noFill/>
        </p:spPr>
        <p:txBody>
          <a:bodyPr wrap="square" rtlCol="0">
            <a:spAutoFit/>
          </a:bodyPr>
          <a:lstStyle/>
          <a:p>
            <a:pPr algn="ctr"/>
            <a:r>
              <a:rPr lang="en-US" sz="2400" dirty="0" smtClean="0">
                <a:latin typeface="Times New Roman" panose="02020603050405020304" pitchFamily="18" charset="0"/>
                <a:cs typeface="Times New Roman" panose="02020603050405020304" pitchFamily="18" charset="0"/>
              </a:rPr>
              <a:t>Nicole Washington</a:t>
            </a:r>
          </a:p>
          <a:p>
            <a:pPr algn="ctr"/>
            <a:r>
              <a:rPr lang="en-US" sz="2400" dirty="0" smtClean="0">
                <a:latin typeface="Times New Roman" panose="02020603050405020304" pitchFamily="18" charset="0"/>
                <a:cs typeface="Times New Roman" panose="02020603050405020304" pitchFamily="18" charset="0"/>
              </a:rPr>
              <a:t>Compliance Manager</a:t>
            </a:r>
          </a:p>
          <a:p>
            <a:pPr algn="ctr"/>
            <a:r>
              <a:rPr lang="en-US" sz="2400" dirty="0" smtClean="0">
                <a:latin typeface="Times New Roman" panose="02020603050405020304" pitchFamily="18" charset="0"/>
                <a:cs typeface="Times New Roman" panose="02020603050405020304" pitchFamily="18" charset="0"/>
                <a:hlinkClick r:id="rId4"/>
              </a:rPr>
              <a:t>nwashington@uti-corp.com</a:t>
            </a:r>
            <a:endParaRPr lang="en-US" sz="2400"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295273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525963"/>
          </a:xfrm>
        </p:spPr>
        <p:txBody>
          <a:bodyPr>
            <a:normAutofit/>
          </a:bodyPr>
          <a:lstStyle/>
          <a:p>
            <a:pPr marL="0" indent="0">
              <a:buNone/>
            </a:pPr>
            <a:r>
              <a:rPr lang="en-US" dirty="0" smtClean="0">
                <a:latin typeface="Calibri" panose="020F0502020204030204" pitchFamily="34" charset="0"/>
              </a:rPr>
              <a:t>Once your program was established, the next step was to implement what your program dictates to assess the integrity of your pipeline.</a:t>
            </a:r>
          </a:p>
          <a:p>
            <a:pPr>
              <a:buFont typeface="Wingdings" panose="05000000000000000000" pitchFamily="2" charset="2"/>
              <a:buChar char="Ø"/>
            </a:pPr>
            <a:r>
              <a:rPr lang="en-US" dirty="0" smtClean="0">
                <a:latin typeface="Calibri" panose="020F0502020204030204" pitchFamily="34" charset="0"/>
              </a:rPr>
              <a:t>Baseline Assessment</a:t>
            </a:r>
          </a:p>
          <a:p>
            <a:pPr>
              <a:buFont typeface="Wingdings" panose="05000000000000000000" pitchFamily="2" charset="2"/>
              <a:buChar char="Ø"/>
            </a:pPr>
            <a:r>
              <a:rPr lang="en-US" dirty="0" smtClean="0">
                <a:latin typeface="Calibri" panose="020F0502020204030204" pitchFamily="34" charset="0"/>
              </a:rPr>
              <a:t>Appropriate Assessment Method</a:t>
            </a:r>
          </a:p>
          <a:p>
            <a:pPr>
              <a:buFont typeface="Wingdings" panose="05000000000000000000" pitchFamily="2" charset="2"/>
              <a:buChar char="Ø"/>
            </a:pPr>
            <a:r>
              <a:rPr lang="en-US" dirty="0" smtClean="0">
                <a:latin typeface="Calibri" panose="020F0502020204030204" pitchFamily="34" charset="0"/>
              </a:rPr>
              <a:t>Reassessment Intervals</a:t>
            </a:r>
          </a:p>
          <a:p>
            <a:pPr lvl="1">
              <a:buFont typeface="Arial" panose="020B0604020202020204" pitchFamily="34" charset="0"/>
              <a:buChar char="•"/>
            </a:pPr>
            <a:r>
              <a:rPr lang="en-US" dirty="0" smtClean="0">
                <a:latin typeface="Calibri" panose="020F0502020204030204" pitchFamily="34" charset="0"/>
              </a:rPr>
              <a:t>Confirmatory</a:t>
            </a:r>
          </a:p>
          <a:p>
            <a:pPr lvl="1">
              <a:buFont typeface="Arial" panose="020B0604020202020204" pitchFamily="34" charset="0"/>
              <a:buChar char="•"/>
            </a:pPr>
            <a:r>
              <a:rPr lang="en-US" dirty="0" smtClean="0">
                <a:latin typeface="Calibri" panose="020F0502020204030204" pitchFamily="34" charset="0"/>
              </a:rPr>
              <a:t>Full reassessment</a:t>
            </a:r>
          </a:p>
          <a:p>
            <a:pPr>
              <a:buFont typeface="Arial" panose="020B0604020202020204" pitchFamily="34" charset="0"/>
              <a:buChar char="•"/>
            </a:pPr>
            <a:endParaRPr lang="en-US" dirty="0"/>
          </a:p>
        </p:txBody>
      </p:sp>
      <p:sp>
        <p:nvSpPr>
          <p:cNvPr id="2" name="Title 1"/>
          <p:cNvSpPr>
            <a:spLocks noGrp="1"/>
          </p:cNvSpPr>
          <p:nvPr>
            <p:ph type="title"/>
          </p:nvPr>
        </p:nvSpPr>
        <p:spPr/>
        <p:txBody>
          <a:bodyPr>
            <a:normAutofit fontScale="90000"/>
          </a:bodyPr>
          <a:lstStyle/>
          <a:p>
            <a:pPr algn="ctr"/>
            <a:r>
              <a:rPr lang="en-US" b="1" dirty="0">
                <a:solidFill>
                  <a:schemeClr val="accent2">
                    <a:lumMod val="50000"/>
                  </a:schemeClr>
                </a:solidFill>
                <a:latin typeface="Calibri" panose="020F0502020204030204" pitchFamily="34" charset="0"/>
              </a:rPr>
              <a:t>Integrity Management Process Review</a:t>
            </a:r>
          </a:p>
        </p:txBody>
      </p:sp>
    </p:spTree>
    <p:extLst>
      <p:ext uri="{BB962C8B-B14F-4D97-AF65-F5344CB8AC3E}">
        <p14:creationId xmlns:p14="http://schemas.microsoft.com/office/powerpoint/2010/main" val="40081415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600200"/>
            <a:ext cx="8229600" cy="4525963"/>
          </a:xfrm>
        </p:spPr>
        <p:txBody>
          <a:bodyPr/>
          <a:lstStyle/>
          <a:p>
            <a:pPr marL="109728" indent="0">
              <a:buNone/>
            </a:pPr>
            <a:r>
              <a:rPr lang="en-US" b="1" dirty="0">
                <a:solidFill>
                  <a:schemeClr val="accent2">
                    <a:lumMod val="50000"/>
                  </a:schemeClr>
                </a:solidFill>
                <a:latin typeface="Calibri" panose="020F0502020204030204" pitchFamily="34" charset="0"/>
              </a:rPr>
              <a:t>Assessment Method Selection</a:t>
            </a:r>
            <a:endParaRPr lang="en-US" dirty="0" smtClean="0">
              <a:latin typeface="Calibri" panose="020F0502020204030204" pitchFamily="34" charset="0"/>
            </a:endParaRPr>
          </a:p>
          <a:p>
            <a:pPr>
              <a:buFont typeface="Wingdings" panose="05000000000000000000" pitchFamily="2" charset="2"/>
              <a:buChar char="Ø"/>
            </a:pPr>
            <a:r>
              <a:rPr lang="en-US" dirty="0" smtClean="0">
                <a:latin typeface="Calibri" panose="020F0502020204030204" pitchFamily="34" charset="0"/>
              </a:rPr>
              <a:t>Use </a:t>
            </a:r>
            <a:r>
              <a:rPr lang="en-US" dirty="0">
                <a:latin typeface="Calibri" panose="020F0502020204030204" pitchFamily="34" charset="0"/>
              </a:rPr>
              <a:t>pipeline data, pipeline construction and operational information to determine the best fit assessment </a:t>
            </a:r>
            <a:r>
              <a:rPr lang="en-US" dirty="0" smtClean="0">
                <a:latin typeface="Calibri" panose="020F0502020204030204" pitchFamily="34" charset="0"/>
              </a:rPr>
              <a:t>method</a:t>
            </a:r>
            <a:endParaRPr lang="en-US" dirty="0">
              <a:latin typeface="Calibri" panose="020F0502020204030204" pitchFamily="34" charset="0"/>
            </a:endParaRPr>
          </a:p>
          <a:p>
            <a:pPr>
              <a:buFont typeface="Wingdings" panose="05000000000000000000" pitchFamily="2" charset="2"/>
              <a:buChar char="Ø"/>
            </a:pPr>
            <a:r>
              <a:rPr lang="en-US" dirty="0">
                <a:latin typeface="Calibri" panose="020F0502020204030204" pitchFamily="34" charset="0"/>
              </a:rPr>
              <a:t>Document the reasons for the method selection</a:t>
            </a:r>
          </a:p>
          <a:p>
            <a:pPr>
              <a:buFont typeface="Wingdings" panose="05000000000000000000" pitchFamily="2" charset="2"/>
              <a:buChar char="Ø"/>
            </a:pPr>
            <a:r>
              <a:rPr lang="en-US" dirty="0">
                <a:latin typeface="Calibri" panose="020F0502020204030204" pitchFamily="34" charset="0"/>
              </a:rPr>
              <a:t>Document your </a:t>
            </a:r>
            <a:r>
              <a:rPr lang="en-US" dirty="0" smtClean="0">
                <a:latin typeface="Calibri" panose="020F0502020204030204" pitchFamily="34" charset="0"/>
              </a:rPr>
              <a:t>assessment process</a:t>
            </a:r>
            <a:endParaRPr lang="en-US" dirty="0">
              <a:latin typeface="Calibri" panose="020F0502020204030204" pitchFamily="34" charset="0"/>
            </a:endParaRPr>
          </a:p>
          <a:p>
            <a:endParaRPr lang="en-US" dirty="0">
              <a:latin typeface="Calibri" panose="020F0502020204030204" pitchFamily="34" charset="0"/>
            </a:endParaRPr>
          </a:p>
        </p:txBody>
      </p:sp>
      <p:sp>
        <p:nvSpPr>
          <p:cNvPr id="2" name="Title 1"/>
          <p:cNvSpPr>
            <a:spLocks noGrp="1"/>
          </p:cNvSpPr>
          <p:nvPr>
            <p:ph type="title"/>
          </p:nvPr>
        </p:nvSpPr>
        <p:spPr/>
        <p:txBody>
          <a:bodyPr>
            <a:normAutofit fontScale="90000"/>
          </a:bodyPr>
          <a:lstStyle/>
          <a:p>
            <a:pPr algn="ctr"/>
            <a:r>
              <a:rPr lang="en-US" b="1" dirty="0" smtClean="0">
                <a:solidFill>
                  <a:schemeClr val="accent2">
                    <a:lumMod val="50000"/>
                  </a:schemeClr>
                </a:solidFill>
                <a:latin typeface="Calibri" panose="020F0502020204030204" pitchFamily="34" charset="0"/>
              </a:rPr>
              <a:t>Integrity Management Process Review</a:t>
            </a:r>
            <a:endParaRPr lang="en-US" b="1" dirty="0">
              <a:solidFill>
                <a:schemeClr val="accent2">
                  <a:lumMod val="50000"/>
                </a:schemeClr>
              </a:solidFill>
              <a:latin typeface="Calibri" panose="020F0502020204030204" pitchFamily="34" charset="0"/>
            </a:endParaRPr>
          </a:p>
        </p:txBody>
      </p:sp>
    </p:spTree>
    <p:extLst>
      <p:ext uri="{BB962C8B-B14F-4D97-AF65-F5344CB8AC3E}">
        <p14:creationId xmlns:p14="http://schemas.microsoft.com/office/powerpoint/2010/main" val="35949114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525963"/>
          </a:xfrm>
        </p:spPr>
        <p:txBody>
          <a:bodyPr>
            <a:normAutofit fontScale="25000" lnSpcReduction="20000"/>
          </a:bodyPr>
          <a:lstStyle/>
          <a:p>
            <a:pPr marL="109728" indent="0">
              <a:buNone/>
            </a:pPr>
            <a:r>
              <a:rPr lang="en-US" sz="7200" dirty="0" smtClean="0">
                <a:latin typeface="Calibri" panose="020F0502020204030204" pitchFamily="34" charset="0"/>
              </a:rPr>
              <a:t>All  assessment methods are  </a:t>
            </a:r>
            <a:r>
              <a:rPr lang="en-US" sz="7200" dirty="0">
                <a:latin typeface="Calibri" panose="020F0502020204030204" pitchFamily="34" charset="0"/>
              </a:rPr>
              <a:t>4 step processes</a:t>
            </a:r>
          </a:p>
          <a:p>
            <a:pPr lvl="1">
              <a:buFont typeface="Wingdings" panose="05000000000000000000" pitchFamily="2" charset="2"/>
              <a:buChar char="Ø"/>
            </a:pPr>
            <a:r>
              <a:rPr lang="en-US" sz="7200" dirty="0">
                <a:latin typeface="Calibri" panose="020F0502020204030204" pitchFamily="34" charset="0"/>
              </a:rPr>
              <a:t>Pre-Assessment</a:t>
            </a:r>
          </a:p>
          <a:p>
            <a:pPr lvl="2">
              <a:buClr>
                <a:srgbClr val="0070C0"/>
              </a:buClr>
            </a:pPr>
            <a:r>
              <a:rPr lang="en-US" sz="7200" dirty="0">
                <a:latin typeface="Calibri" panose="020F0502020204030204" pitchFamily="34" charset="0"/>
              </a:rPr>
              <a:t>Data Gathering</a:t>
            </a:r>
          </a:p>
          <a:p>
            <a:pPr lvl="2">
              <a:buClr>
                <a:srgbClr val="0070C0"/>
              </a:buClr>
            </a:pPr>
            <a:r>
              <a:rPr lang="en-US" sz="7200" dirty="0">
                <a:latin typeface="Calibri" panose="020F0502020204030204" pitchFamily="34" charset="0"/>
              </a:rPr>
              <a:t>Feasibility</a:t>
            </a:r>
          </a:p>
          <a:p>
            <a:pPr lvl="1">
              <a:buFont typeface="Wingdings" panose="05000000000000000000" pitchFamily="2" charset="2"/>
              <a:buChar char="Ø"/>
            </a:pPr>
            <a:r>
              <a:rPr lang="en-US" sz="7200" dirty="0">
                <a:latin typeface="Calibri" panose="020F0502020204030204" pitchFamily="34" charset="0"/>
              </a:rPr>
              <a:t>Indirect Inspection</a:t>
            </a:r>
          </a:p>
          <a:p>
            <a:pPr lvl="2">
              <a:buClr>
                <a:srgbClr val="0070C0"/>
              </a:buClr>
            </a:pPr>
            <a:r>
              <a:rPr lang="en-US" sz="7200" dirty="0">
                <a:latin typeface="Calibri" panose="020F0502020204030204" pitchFamily="34" charset="0"/>
              </a:rPr>
              <a:t>Selection of  tools</a:t>
            </a:r>
          </a:p>
          <a:p>
            <a:pPr lvl="2">
              <a:buClr>
                <a:srgbClr val="0070C0"/>
              </a:buClr>
            </a:pPr>
            <a:r>
              <a:rPr lang="en-US" sz="7200" dirty="0">
                <a:latin typeface="Calibri" panose="020F0502020204030204" pitchFamily="34" charset="0"/>
              </a:rPr>
              <a:t>Setting parameters for test/survey</a:t>
            </a:r>
          </a:p>
          <a:p>
            <a:pPr lvl="2">
              <a:buClr>
                <a:srgbClr val="0070C0"/>
              </a:buClr>
            </a:pPr>
            <a:r>
              <a:rPr lang="en-US" sz="7200" dirty="0">
                <a:latin typeface="Calibri" panose="020F0502020204030204" pitchFamily="34" charset="0"/>
              </a:rPr>
              <a:t>Conducting test/survey </a:t>
            </a:r>
          </a:p>
          <a:p>
            <a:pPr lvl="2">
              <a:buClr>
                <a:srgbClr val="0070C0"/>
              </a:buClr>
            </a:pPr>
            <a:r>
              <a:rPr lang="en-US" sz="7200" dirty="0">
                <a:latin typeface="Calibri" panose="020F0502020204030204" pitchFamily="34" charset="0"/>
              </a:rPr>
              <a:t>Identification of indications</a:t>
            </a:r>
          </a:p>
          <a:p>
            <a:pPr lvl="1">
              <a:buFont typeface="Wingdings" panose="05000000000000000000" pitchFamily="2" charset="2"/>
              <a:buChar char="Ø"/>
            </a:pPr>
            <a:r>
              <a:rPr lang="en-US" sz="7200" dirty="0">
                <a:latin typeface="Calibri" panose="020F0502020204030204" pitchFamily="34" charset="0"/>
              </a:rPr>
              <a:t>Direct Examination</a:t>
            </a:r>
          </a:p>
          <a:p>
            <a:pPr lvl="2">
              <a:buClr>
                <a:srgbClr val="0070C0"/>
              </a:buClr>
            </a:pPr>
            <a:r>
              <a:rPr lang="en-US" sz="7200" dirty="0">
                <a:latin typeface="Calibri" panose="020F0502020204030204" pitchFamily="34" charset="0"/>
              </a:rPr>
              <a:t>Excavations to investigate indications from predicted areas of concern or discovered indications</a:t>
            </a:r>
          </a:p>
          <a:p>
            <a:pPr lvl="2">
              <a:buClr>
                <a:srgbClr val="0070C0"/>
              </a:buClr>
            </a:pPr>
            <a:r>
              <a:rPr lang="en-US" sz="7200" dirty="0">
                <a:latin typeface="Calibri" panose="020F0502020204030204" pitchFamily="34" charset="0"/>
              </a:rPr>
              <a:t>Measurements taken, observations made and all data documented</a:t>
            </a:r>
          </a:p>
          <a:p>
            <a:pPr lvl="2">
              <a:buClr>
                <a:srgbClr val="0070C0"/>
              </a:buClr>
            </a:pPr>
            <a:r>
              <a:rPr lang="en-US" sz="7200" dirty="0">
                <a:latin typeface="Calibri" panose="020F0502020204030204" pitchFamily="34" charset="0"/>
              </a:rPr>
              <a:t>Remediation performed</a:t>
            </a:r>
          </a:p>
          <a:p>
            <a:pPr lvl="1">
              <a:buFont typeface="Wingdings" panose="05000000000000000000" pitchFamily="2" charset="2"/>
              <a:buChar char="Ø"/>
            </a:pPr>
            <a:r>
              <a:rPr lang="en-US" sz="7200" dirty="0">
                <a:latin typeface="Calibri" panose="020F0502020204030204" pitchFamily="34" charset="0"/>
              </a:rPr>
              <a:t>Post Assessment</a:t>
            </a:r>
          </a:p>
          <a:p>
            <a:pPr lvl="2">
              <a:buClr>
                <a:srgbClr val="0070C0"/>
              </a:buClr>
            </a:pPr>
            <a:r>
              <a:rPr lang="en-US" sz="7200" dirty="0">
                <a:latin typeface="Calibri" panose="020F0502020204030204" pitchFamily="34" charset="0"/>
              </a:rPr>
              <a:t>Analysis of data</a:t>
            </a:r>
          </a:p>
          <a:p>
            <a:pPr lvl="2">
              <a:buClr>
                <a:srgbClr val="0070C0"/>
              </a:buClr>
            </a:pPr>
            <a:r>
              <a:rPr lang="en-US" sz="7200" dirty="0">
                <a:latin typeface="Calibri" panose="020F0502020204030204" pitchFamily="34" charset="0"/>
              </a:rPr>
              <a:t>Calculations</a:t>
            </a:r>
          </a:p>
          <a:p>
            <a:pPr lvl="2">
              <a:buClr>
                <a:srgbClr val="0070C0"/>
              </a:buClr>
            </a:pPr>
            <a:r>
              <a:rPr lang="en-US" sz="7200" dirty="0">
                <a:latin typeface="Calibri" panose="020F0502020204030204" pitchFamily="34" charset="0"/>
              </a:rPr>
              <a:t>Recommendations</a:t>
            </a:r>
          </a:p>
          <a:p>
            <a:pPr>
              <a:buClr>
                <a:srgbClr val="0070C0"/>
              </a:buClr>
            </a:pPr>
            <a:endParaRPr lang="en-US" dirty="0"/>
          </a:p>
        </p:txBody>
      </p:sp>
      <p:sp>
        <p:nvSpPr>
          <p:cNvPr id="2" name="Title 1"/>
          <p:cNvSpPr>
            <a:spLocks noGrp="1"/>
          </p:cNvSpPr>
          <p:nvPr>
            <p:ph type="title"/>
          </p:nvPr>
        </p:nvSpPr>
        <p:spPr/>
        <p:txBody>
          <a:bodyPr>
            <a:normAutofit fontScale="90000"/>
          </a:bodyPr>
          <a:lstStyle/>
          <a:p>
            <a:pPr algn="ctr"/>
            <a:r>
              <a:rPr lang="en-US" dirty="0">
                <a:solidFill>
                  <a:schemeClr val="accent2">
                    <a:lumMod val="50000"/>
                  </a:schemeClr>
                </a:solidFill>
                <a:latin typeface="Calibri" panose="020F0502020204030204" pitchFamily="34" charset="0"/>
              </a:rPr>
              <a:t>Integrity Management Process </a:t>
            </a:r>
            <a:r>
              <a:rPr lang="en-US" dirty="0" smtClean="0">
                <a:solidFill>
                  <a:schemeClr val="accent2">
                    <a:lumMod val="50000"/>
                  </a:schemeClr>
                </a:solidFill>
                <a:latin typeface="Calibri" panose="020F0502020204030204" pitchFamily="34" charset="0"/>
              </a:rPr>
              <a:t>Review</a:t>
            </a:r>
            <a:endParaRPr lang="en-US" b="1" dirty="0">
              <a:solidFill>
                <a:schemeClr val="accent2">
                  <a:lumMod val="50000"/>
                </a:schemeClr>
              </a:solidFill>
              <a:latin typeface="Calibri" panose="020F0502020204030204" pitchFamily="34" charset="0"/>
            </a:endParaRPr>
          </a:p>
        </p:txBody>
      </p:sp>
    </p:spTree>
    <p:extLst>
      <p:ext uri="{BB962C8B-B14F-4D97-AF65-F5344CB8AC3E}">
        <p14:creationId xmlns:p14="http://schemas.microsoft.com/office/powerpoint/2010/main" val="35697649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219200"/>
            <a:ext cx="8229600" cy="4525963"/>
          </a:xfrm>
        </p:spPr>
        <p:txBody>
          <a:bodyPr>
            <a:normAutofit fontScale="85000" lnSpcReduction="20000"/>
          </a:bodyPr>
          <a:lstStyle/>
          <a:p>
            <a:pPr>
              <a:buFont typeface="Wingdings" panose="05000000000000000000" pitchFamily="2" charset="2"/>
              <a:buChar char="Ø"/>
            </a:pPr>
            <a:r>
              <a:rPr lang="en-US" dirty="0" smtClean="0">
                <a:latin typeface="Calibri" panose="020F0502020204030204" pitchFamily="34" charset="0"/>
              </a:rPr>
              <a:t>ILI/ Pigging</a:t>
            </a:r>
          </a:p>
          <a:p>
            <a:pPr lvl="1">
              <a:buFont typeface="Arial" panose="020B0604020202020204" pitchFamily="34" charset="0"/>
              <a:buChar char="•"/>
            </a:pPr>
            <a:r>
              <a:rPr lang="en-US" dirty="0" smtClean="0">
                <a:latin typeface="Calibri" panose="020F0502020204030204" pitchFamily="34" charset="0"/>
              </a:rPr>
              <a:t>Specialized service that requires a 3</a:t>
            </a:r>
            <a:r>
              <a:rPr lang="en-US" baseline="30000" dirty="0" smtClean="0">
                <a:latin typeface="Calibri" panose="020F0502020204030204" pitchFamily="34" charset="0"/>
              </a:rPr>
              <a:t>rd</a:t>
            </a:r>
            <a:r>
              <a:rPr lang="en-US" dirty="0" smtClean="0">
                <a:latin typeface="Calibri" panose="020F0502020204030204" pitchFamily="34" charset="0"/>
              </a:rPr>
              <a:t> party contractor</a:t>
            </a:r>
          </a:p>
          <a:p>
            <a:pPr lvl="1">
              <a:buFont typeface="Arial" panose="020B0604020202020204" pitchFamily="34" charset="0"/>
              <a:buChar char="•"/>
            </a:pPr>
            <a:r>
              <a:rPr lang="en-US" dirty="0" smtClean="0">
                <a:latin typeface="Calibri" panose="020F0502020204030204" pitchFamily="34" charset="0"/>
              </a:rPr>
              <a:t>May not require pipe to be out of service</a:t>
            </a:r>
          </a:p>
          <a:p>
            <a:pPr lvl="1">
              <a:buFont typeface="Arial" panose="020B0604020202020204" pitchFamily="34" charset="0"/>
              <a:buChar char="•"/>
            </a:pPr>
            <a:r>
              <a:rPr lang="en-US" dirty="0" smtClean="0">
                <a:latin typeface="Calibri" panose="020F0502020204030204" pitchFamily="34" charset="0"/>
              </a:rPr>
              <a:t>Limits due to pipe construction (piggable vs. </a:t>
            </a:r>
            <a:r>
              <a:rPr lang="en-US" dirty="0" smtClean="0">
                <a:latin typeface="Calibri" panose="020F0502020204030204" pitchFamily="34" charset="0"/>
              </a:rPr>
              <a:t>non-</a:t>
            </a:r>
            <a:r>
              <a:rPr lang="en-US" dirty="0" err="1" smtClean="0">
                <a:latin typeface="Calibri" panose="020F0502020204030204" pitchFamily="34" charset="0"/>
              </a:rPr>
              <a:t>piggable</a:t>
            </a:r>
            <a:r>
              <a:rPr lang="en-US" dirty="0" smtClean="0">
                <a:latin typeface="Calibri" panose="020F0502020204030204" pitchFamily="34" charset="0"/>
              </a:rPr>
              <a:t>)</a:t>
            </a:r>
          </a:p>
          <a:p>
            <a:pPr>
              <a:buFont typeface="Wingdings" panose="05000000000000000000" pitchFamily="2" charset="2"/>
              <a:buChar char="Ø"/>
            </a:pPr>
            <a:r>
              <a:rPr lang="en-US" dirty="0" smtClean="0">
                <a:latin typeface="Calibri" panose="020F0502020204030204" pitchFamily="34" charset="0"/>
              </a:rPr>
              <a:t>Direct Assessment</a:t>
            </a:r>
          </a:p>
          <a:p>
            <a:pPr lvl="1">
              <a:buFont typeface="Arial" panose="020B0604020202020204" pitchFamily="34" charset="0"/>
              <a:buChar char="•"/>
            </a:pPr>
            <a:r>
              <a:rPr lang="en-US" dirty="0" smtClean="0">
                <a:latin typeface="Calibri" panose="020F0502020204030204" pitchFamily="34" charset="0"/>
              </a:rPr>
              <a:t>Uses above ground tools, operator knowledge of the pipeline and experience to predict trouble spots</a:t>
            </a:r>
            <a:endParaRPr lang="en-US" dirty="0">
              <a:latin typeface="Calibri" panose="020F0502020204030204" pitchFamily="34" charset="0"/>
            </a:endParaRPr>
          </a:p>
          <a:p>
            <a:pPr lvl="1">
              <a:buFont typeface="Arial" panose="020B0604020202020204" pitchFamily="34" charset="0"/>
              <a:buChar char="•"/>
            </a:pPr>
            <a:r>
              <a:rPr lang="en-US" dirty="0" smtClean="0">
                <a:latin typeface="Calibri" panose="020F0502020204030204" pitchFamily="34" charset="0"/>
              </a:rPr>
              <a:t>Does not require the pipe to be taken out of service</a:t>
            </a:r>
          </a:p>
          <a:p>
            <a:pPr lvl="1">
              <a:buFont typeface="Arial" panose="020B0604020202020204" pitchFamily="34" charset="0"/>
              <a:buChar char="•"/>
            </a:pPr>
            <a:r>
              <a:rPr lang="en-US" dirty="0" smtClean="0">
                <a:latin typeface="Calibri" panose="020F0502020204030204" pitchFamily="34" charset="0"/>
              </a:rPr>
              <a:t>Number of excavations may vary based on the extent of corrosion</a:t>
            </a:r>
          </a:p>
          <a:p>
            <a:pPr>
              <a:buFont typeface="Wingdings" panose="05000000000000000000" pitchFamily="2" charset="2"/>
              <a:buChar char="Ø"/>
            </a:pPr>
            <a:r>
              <a:rPr lang="en-US" dirty="0">
                <a:latin typeface="Calibri" panose="020F0502020204030204" pitchFamily="34" charset="0"/>
              </a:rPr>
              <a:t>Pressure Testing</a:t>
            </a:r>
          </a:p>
          <a:p>
            <a:pPr lvl="1">
              <a:buFont typeface="Arial" panose="020B0604020202020204" pitchFamily="34" charset="0"/>
              <a:buChar char="•"/>
            </a:pPr>
            <a:r>
              <a:rPr lang="en-US" sz="2400" dirty="0">
                <a:latin typeface="Calibri" panose="020F0502020204030204" pitchFamily="34" charset="0"/>
              </a:rPr>
              <a:t>Uses water or inert gas </a:t>
            </a:r>
          </a:p>
          <a:p>
            <a:pPr lvl="1">
              <a:buFont typeface="Arial" panose="020B0604020202020204" pitchFamily="34" charset="0"/>
              <a:buChar char="•"/>
            </a:pPr>
            <a:r>
              <a:rPr lang="en-US" sz="2400" dirty="0">
                <a:latin typeface="Calibri" panose="020F0502020204030204" pitchFamily="34" charset="0"/>
              </a:rPr>
              <a:t>Test pressure based on MAOP and SMYS of pipe</a:t>
            </a:r>
          </a:p>
          <a:p>
            <a:pPr lvl="1">
              <a:buFont typeface="Arial" panose="020B0604020202020204" pitchFamily="34" charset="0"/>
              <a:buChar char="•"/>
            </a:pPr>
            <a:r>
              <a:rPr lang="en-US" sz="2400" dirty="0">
                <a:latin typeface="Calibri" panose="020F0502020204030204" pitchFamily="34" charset="0"/>
              </a:rPr>
              <a:t>Elevation of pipe must be considered </a:t>
            </a:r>
          </a:p>
          <a:p>
            <a:pPr lvl="1">
              <a:buFont typeface="Arial" panose="020B0604020202020204" pitchFamily="34" charset="0"/>
              <a:buChar char="•"/>
            </a:pPr>
            <a:r>
              <a:rPr lang="en-US" sz="2400" dirty="0">
                <a:latin typeface="Calibri" panose="020F0502020204030204" pitchFamily="34" charset="0"/>
              </a:rPr>
              <a:t>Requires pipe to be removed from service</a:t>
            </a:r>
          </a:p>
          <a:p>
            <a:pPr marL="393192" lvl="1" indent="0">
              <a:buNone/>
            </a:pPr>
            <a:endParaRPr lang="en-US" dirty="0" smtClean="0"/>
          </a:p>
        </p:txBody>
      </p:sp>
      <p:sp>
        <p:nvSpPr>
          <p:cNvPr id="2" name="Title 1"/>
          <p:cNvSpPr>
            <a:spLocks noGrp="1"/>
          </p:cNvSpPr>
          <p:nvPr>
            <p:ph type="title"/>
          </p:nvPr>
        </p:nvSpPr>
        <p:spPr/>
        <p:txBody>
          <a:bodyPr>
            <a:normAutofit fontScale="90000"/>
          </a:bodyPr>
          <a:lstStyle/>
          <a:p>
            <a:pPr algn="ctr"/>
            <a:r>
              <a:rPr lang="en-US" b="1" dirty="0" smtClean="0">
                <a:solidFill>
                  <a:schemeClr val="accent2">
                    <a:lumMod val="50000"/>
                  </a:schemeClr>
                </a:solidFill>
                <a:latin typeface="Calibri" panose="020F0502020204030204" pitchFamily="34" charset="0"/>
              </a:rPr>
              <a:t>Integrity Management Review  Process</a:t>
            </a:r>
            <a:endParaRPr lang="en-US" b="1" dirty="0">
              <a:solidFill>
                <a:schemeClr val="accent2">
                  <a:lumMod val="50000"/>
                </a:schemeClr>
              </a:solidFill>
              <a:latin typeface="Calibri" panose="020F0502020204030204" pitchFamily="34" charset="0"/>
            </a:endParaRPr>
          </a:p>
        </p:txBody>
      </p:sp>
    </p:spTree>
    <p:extLst>
      <p:ext uri="{BB962C8B-B14F-4D97-AF65-F5344CB8AC3E}">
        <p14:creationId xmlns:p14="http://schemas.microsoft.com/office/powerpoint/2010/main" val="21070118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109728" indent="0">
              <a:buNone/>
            </a:pPr>
            <a:r>
              <a:rPr lang="en-US" dirty="0">
                <a:latin typeface="Calibri" panose="020F0502020204030204" pitchFamily="34" charset="0"/>
              </a:rPr>
              <a:t>UTI follows a conservative approach to its Integrity Management thought  process.</a:t>
            </a:r>
          </a:p>
          <a:p>
            <a:pPr lvl="1">
              <a:buFont typeface="Wingdings" panose="05000000000000000000" pitchFamily="2" charset="2"/>
              <a:buChar char="Ø"/>
            </a:pPr>
            <a:r>
              <a:rPr lang="en-US" dirty="0">
                <a:latin typeface="Calibri" panose="020F0502020204030204" pitchFamily="34" charset="0"/>
              </a:rPr>
              <a:t>Use guidance to dictate the flow of the process</a:t>
            </a:r>
          </a:p>
          <a:p>
            <a:pPr lvl="2">
              <a:buClr>
                <a:srgbClr val="0070C0"/>
              </a:buClr>
            </a:pPr>
            <a:r>
              <a:rPr lang="en-US" dirty="0">
                <a:latin typeface="Calibri" panose="020F0502020204030204" pitchFamily="34" charset="0"/>
              </a:rPr>
              <a:t>PHMSA/Part 192</a:t>
            </a:r>
          </a:p>
          <a:p>
            <a:pPr lvl="2">
              <a:buClr>
                <a:srgbClr val="0070C0"/>
              </a:buClr>
            </a:pPr>
            <a:r>
              <a:rPr lang="en-US" dirty="0">
                <a:latin typeface="Calibri" panose="020F0502020204030204" pitchFamily="34" charset="0"/>
              </a:rPr>
              <a:t>NACE </a:t>
            </a:r>
            <a:r>
              <a:rPr lang="en-US" dirty="0" smtClean="0">
                <a:latin typeface="Calibri" panose="020F0502020204030204" pitchFamily="34" charset="0"/>
              </a:rPr>
              <a:t>Guidance</a:t>
            </a:r>
            <a:endParaRPr lang="en-US" dirty="0">
              <a:latin typeface="Calibri" panose="020F0502020204030204" pitchFamily="34" charset="0"/>
            </a:endParaRPr>
          </a:p>
          <a:p>
            <a:pPr lvl="2">
              <a:buClr>
                <a:srgbClr val="0070C0"/>
              </a:buClr>
            </a:pPr>
            <a:r>
              <a:rPr lang="en-US" dirty="0">
                <a:latin typeface="Calibri" panose="020F0502020204030204" pitchFamily="34" charset="0"/>
              </a:rPr>
              <a:t>ASME </a:t>
            </a:r>
            <a:r>
              <a:rPr lang="en-US" dirty="0" smtClean="0">
                <a:latin typeface="Calibri" panose="020F0502020204030204" pitchFamily="34" charset="0"/>
              </a:rPr>
              <a:t>Guidance</a:t>
            </a:r>
            <a:endParaRPr lang="en-US" dirty="0">
              <a:latin typeface="Calibri" panose="020F0502020204030204" pitchFamily="34" charset="0"/>
            </a:endParaRPr>
          </a:p>
          <a:p>
            <a:pPr lvl="1">
              <a:buFont typeface="Wingdings" panose="05000000000000000000" pitchFamily="2" charset="2"/>
              <a:buChar char="Ø"/>
            </a:pPr>
            <a:r>
              <a:rPr lang="en-US" dirty="0">
                <a:latin typeface="Calibri" panose="020F0502020204030204" pitchFamily="34" charset="0"/>
              </a:rPr>
              <a:t>Determine the best methodology for each pipeline system</a:t>
            </a:r>
          </a:p>
          <a:p>
            <a:pPr lvl="1">
              <a:buFont typeface="Wingdings" panose="05000000000000000000" pitchFamily="2" charset="2"/>
              <a:buChar char="Ø"/>
            </a:pPr>
            <a:r>
              <a:rPr lang="en-US" dirty="0">
                <a:latin typeface="Calibri" panose="020F0502020204030204" pitchFamily="34" charset="0"/>
              </a:rPr>
              <a:t>Ensure the data supports the choice/methodology for assessment</a:t>
            </a:r>
          </a:p>
          <a:p>
            <a:pPr lvl="1">
              <a:buFont typeface="Wingdings" panose="05000000000000000000" pitchFamily="2" charset="2"/>
              <a:buChar char="Ø"/>
            </a:pPr>
            <a:r>
              <a:rPr lang="en-US" dirty="0">
                <a:latin typeface="Calibri" panose="020F0502020204030204" pitchFamily="34" charset="0"/>
              </a:rPr>
              <a:t>Document the process</a:t>
            </a:r>
          </a:p>
          <a:p>
            <a:pPr lvl="2">
              <a:buClr>
                <a:srgbClr val="0070C0"/>
              </a:buClr>
            </a:pPr>
            <a:r>
              <a:rPr lang="en-US" dirty="0">
                <a:latin typeface="Calibri" panose="020F0502020204030204" pitchFamily="34" charset="0"/>
              </a:rPr>
              <a:t>Pre Assessment (data gathering)</a:t>
            </a:r>
          </a:p>
          <a:p>
            <a:pPr lvl="2">
              <a:buClr>
                <a:srgbClr val="0070C0"/>
              </a:buClr>
            </a:pPr>
            <a:r>
              <a:rPr lang="en-US" dirty="0">
                <a:latin typeface="Calibri" panose="020F0502020204030204" pitchFamily="34" charset="0"/>
              </a:rPr>
              <a:t>Indirect Inspection (tool selection)</a:t>
            </a:r>
          </a:p>
          <a:p>
            <a:pPr lvl="2">
              <a:buClr>
                <a:srgbClr val="0070C0"/>
              </a:buClr>
            </a:pPr>
            <a:r>
              <a:rPr lang="en-US" dirty="0">
                <a:latin typeface="Calibri" panose="020F0502020204030204" pitchFamily="34" charset="0"/>
              </a:rPr>
              <a:t>Direct Examination (what was observed/found, measurements, etc.)</a:t>
            </a:r>
          </a:p>
          <a:p>
            <a:pPr lvl="2">
              <a:buClr>
                <a:srgbClr val="0070C0"/>
              </a:buClr>
            </a:pPr>
            <a:r>
              <a:rPr lang="en-US" dirty="0">
                <a:latin typeface="Calibri" panose="020F0502020204030204" pitchFamily="34" charset="0"/>
              </a:rPr>
              <a:t>Post Assessment (recommendations, remaining life/strength, etc.)</a:t>
            </a:r>
          </a:p>
          <a:p>
            <a:endParaRPr lang="en-US" dirty="0">
              <a:latin typeface="+mj-lt"/>
            </a:endParaRPr>
          </a:p>
        </p:txBody>
      </p:sp>
      <p:sp>
        <p:nvSpPr>
          <p:cNvPr id="2" name="Title 1"/>
          <p:cNvSpPr>
            <a:spLocks noGrp="1"/>
          </p:cNvSpPr>
          <p:nvPr>
            <p:ph type="title"/>
          </p:nvPr>
        </p:nvSpPr>
        <p:spPr/>
        <p:txBody>
          <a:bodyPr>
            <a:normAutofit fontScale="90000"/>
          </a:bodyPr>
          <a:lstStyle/>
          <a:p>
            <a:pPr algn="ctr"/>
            <a:r>
              <a:rPr lang="en-US" b="1" dirty="0">
                <a:solidFill>
                  <a:schemeClr val="accent2">
                    <a:lumMod val="50000"/>
                  </a:schemeClr>
                </a:solidFill>
                <a:latin typeface="Calibri" panose="020F0502020204030204" pitchFamily="34" charset="0"/>
              </a:rPr>
              <a:t>UTI’s Integrity Management </a:t>
            </a:r>
            <a:r>
              <a:rPr lang="en-US" b="1" dirty="0" smtClean="0">
                <a:solidFill>
                  <a:schemeClr val="accent2">
                    <a:lumMod val="50000"/>
                  </a:schemeClr>
                </a:solidFill>
                <a:latin typeface="Calibri" panose="020F0502020204030204" pitchFamily="34" charset="0"/>
              </a:rPr>
              <a:t/>
            </a:r>
            <a:br>
              <a:rPr lang="en-US" b="1" dirty="0" smtClean="0">
                <a:solidFill>
                  <a:schemeClr val="accent2">
                    <a:lumMod val="50000"/>
                  </a:schemeClr>
                </a:solidFill>
                <a:latin typeface="Calibri" panose="020F0502020204030204" pitchFamily="34" charset="0"/>
              </a:rPr>
            </a:br>
            <a:r>
              <a:rPr lang="en-US" b="1" dirty="0" smtClean="0">
                <a:solidFill>
                  <a:schemeClr val="accent2">
                    <a:lumMod val="50000"/>
                  </a:schemeClr>
                </a:solidFill>
                <a:latin typeface="Calibri" panose="020F0502020204030204" pitchFamily="34" charset="0"/>
              </a:rPr>
              <a:t>Thought </a:t>
            </a:r>
            <a:r>
              <a:rPr lang="en-US" b="1" dirty="0">
                <a:solidFill>
                  <a:schemeClr val="accent2">
                    <a:lumMod val="50000"/>
                  </a:schemeClr>
                </a:solidFill>
                <a:latin typeface="Calibri" panose="020F0502020204030204" pitchFamily="34" charset="0"/>
              </a:rPr>
              <a:t>Process</a:t>
            </a:r>
          </a:p>
        </p:txBody>
      </p:sp>
    </p:spTree>
    <p:extLst>
      <p:ext uri="{BB962C8B-B14F-4D97-AF65-F5344CB8AC3E}">
        <p14:creationId xmlns:p14="http://schemas.microsoft.com/office/powerpoint/2010/main" val="4619043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533400" y="1371600"/>
            <a:ext cx="8229600" cy="4525963"/>
          </a:xfrm>
        </p:spPr>
        <p:txBody>
          <a:bodyPr>
            <a:normAutofit lnSpcReduction="10000"/>
          </a:bodyPr>
          <a:lstStyle/>
          <a:p>
            <a:pPr>
              <a:buFont typeface="Wingdings" panose="05000000000000000000" pitchFamily="2" charset="2"/>
              <a:buChar char="Ø"/>
            </a:pPr>
            <a:r>
              <a:rPr lang="en-US" dirty="0" smtClean="0">
                <a:latin typeface="Calibri" panose="020F0502020204030204" pitchFamily="34" charset="0"/>
              </a:rPr>
              <a:t>Initial Audits</a:t>
            </a:r>
          </a:p>
          <a:p>
            <a:pPr lvl="2">
              <a:buClr>
                <a:srgbClr val="0070C0"/>
              </a:buClr>
              <a:buFont typeface="Arial" panose="020B0604020202020204" pitchFamily="34" charset="0"/>
              <a:buChar char="•"/>
            </a:pPr>
            <a:r>
              <a:rPr lang="en-US" dirty="0" smtClean="0">
                <a:latin typeface="Calibri" panose="020F0502020204030204" pitchFamily="34" charset="0"/>
              </a:rPr>
              <a:t>Interpretation of the regulatory requirements and their application</a:t>
            </a:r>
          </a:p>
          <a:p>
            <a:pPr lvl="2">
              <a:buClr>
                <a:srgbClr val="0070C0"/>
              </a:buClr>
              <a:buFont typeface="Arial" panose="020B0604020202020204" pitchFamily="34" charset="0"/>
              <a:buChar char="•"/>
            </a:pPr>
            <a:r>
              <a:rPr lang="en-US" dirty="0" smtClean="0">
                <a:latin typeface="Calibri" panose="020F0502020204030204" pitchFamily="34" charset="0"/>
              </a:rPr>
              <a:t>Assessments</a:t>
            </a:r>
          </a:p>
          <a:p>
            <a:pPr lvl="3">
              <a:buClr>
                <a:srgbClr val="0070C0"/>
              </a:buClr>
              <a:buFont typeface="Courier New" panose="02070309020205020404" pitchFamily="49" charset="0"/>
              <a:buChar char="o"/>
            </a:pPr>
            <a:r>
              <a:rPr lang="en-US" dirty="0" smtClean="0">
                <a:latin typeface="Calibri" panose="020F0502020204030204" pitchFamily="34" charset="0"/>
              </a:rPr>
              <a:t>Information used to determine best assessment method for pipeline</a:t>
            </a:r>
            <a:endParaRPr lang="en-US" dirty="0">
              <a:latin typeface="Calibri" panose="020F0502020204030204" pitchFamily="34" charset="0"/>
            </a:endParaRPr>
          </a:p>
          <a:p>
            <a:pPr lvl="2">
              <a:buClr>
                <a:srgbClr val="0070C0"/>
              </a:buClr>
              <a:buFont typeface="Arial" panose="020B0604020202020204" pitchFamily="34" charset="0"/>
              <a:buChar char="•"/>
            </a:pPr>
            <a:r>
              <a:rPr lang="en-US" dirty="0" smtClean="0">
                <a:latin typeface="Calibri" panose="020F0502020204030204" pitchFamily="34" charset="0"/>
              </a:rPr>
              <a:t>Intervals</a:t>
            </a:r>
          </a:p>
          <a:p>
            <a:pPr lvl="3">
              <a:buClr>
                <a:srgbClr val="0070C0"/>
              </a:buClr>
              <a:buFont typeface="Courier New" panose="02070309020205020404" pitchFamily="49" charset="0"/>
              <a:buChar char="o"/>
            </a:pPr>
            <a:r>
              <a:rPr lang="en-US" dirty="0" smtClean="0">
                <a:latin typeface="Calibri" panose="020F0502020204030204" pitchFamily="34" charset="0"/>
              </a:rPr>
              <a:t>Proper reassessment intervals met and  timeline for next reassessment based on type of assessment  selected</a:t>
            </a:r>
          </a:p>
          <a:p>
            <a:pPr lvl="3">
              <a:buClr>
                <a:srgbClr val="0070C0"/>
              </a:buClr>
              <a:buFont typeface="Courier New" panose="02070309020205020404" pitchFamily="49" charset="0"/>
              <a:buChar char="o"/>
            </a:pPr>
            <a:r>
              <a:rPr lang="en-US" dirty="0" smtClean="0">
                <a:latin typeface="Calibri" panose="020F0502020204030204" pitchFamily="34" charset="0"/>
              </a:rPr>
              <a:t>Confirmatory</a:t>
            </a:r>
          </a:p>
          <a:p>
            <a:pPr lvl="3">
              <a:buClr>
                <a:srgbClr val="0070C0"/>
              </a:buClr>
              <a:buFont typeface="Courier New" panose="02070309020205020404" pitchFamily="49" charset="0"/>
              <a:buChar char="o"/>
            </a:pPr>
            <a:r>
              <a:rPr lang="en-US" dirty="0" smtClean="0">
                <a:latin typeface="Calibri" panose="020F0502020204030204" pitchFamily="34" charset="0"/>
              </a:rPr>
              <a:t>Full reassessment</a:t>
            </a:r>
          </a:p>
          <a:p>
            <a:pPr lvl="2">
              <a:buClr>
                <a:srgbClr val="0070C0"/>
              </a:buClr>
              <a:buFont typeface="Arial" panose="020B0604020202020204" pitchFamily="34" charset="0"/>
              <a:buChar char="•"/>
            </a:pPr>
            <a:r>
              <a:rPr lang="en-US" dirty="0">
                <a:latin typeface="Calibri" panose="020F0502020204030204" pitchFamily="34" charset="0"/>
              </a:rPr>
              <a:t>D</a:t>
            </a:r>
            <a:r>
              <a:rPr lang="en-US" dirty="0" smtClean="0">
                <a:latin typeface="Calibri" panose="020F0502020204030204" pitchFamily="34" charset="0"/>
              </a:rPr>
              <a:t>ata Interpretation</a:t>
            </a:r>
          </a:p>
          <a:p>
            <a:pPr lvl="3">
              <a:buClr>
                <a:srgbClr val="0070C0"/>
              </a:buClr>
              <a:buFont typeface="Courier New" panose="02070309020205020404" pitchFamily="49" charset="0"/>
              <a:buChar char="o"/>
            </a:pPr>
            <a:r>
              <a:rPr lang="en-US" dirty="0" smtClean="0">
                <a:latin typeface="Calibri" panose="020F0502020204030204" pitchFamily="34" charset="0"/>
              </a:rPr>
              <a:t>From electrical survey to dig site selection to discovered condition of pipe based on survey</a:t>
            </a:r>
          </a:p>
          <a:p>
            <a:pPr lvl="2">
              <a:buClr>
                <a:srgbClr val="0070C0"/>
              </a:buClr>
              <a:buFont typeface="Arial" panose="020B0604020202020204" pitchFamily="34" charset="0"/>
              <a:buChar char="•"/>
            </a:pPr>
            <a:r>
              <a:rPr lang="en-US" dirty="0" smtClean="0">
                <a:latin typeface="Calibri" panose="020F0502020204030204" pitchFamily="34" charset="0"/>
              </a:rPr>
              <a:t>Remediation</a:t>
            </a:r>
          </a:p>
          <a:p>
            <a:pPr marL="393192" lvl="1" indent="0">
              <a:buNone/>
            </a:pPr>
            <a:endParaRPr lang="en-US" dirty="0">
              <a:latin typeface="Calibri" panose="020F0502020204030204" pitchFamily="34" charset="0"/>
            </a:endParaRPr>
          </a:p>
        </p:txBody>
      </p:sp>
      <p:sp>
        <p:nvSpPr>
          <p:cNvPr id="5" name="Title 4"/>
          <p:cNvSpPr>
            <a:spLocks noGrp="1"/>
          </p:cNvSpPr>
          <p:nvPr>
            <p:ph type="title"/>
          </p:nvPr>
        </p:nvSpPr>
        <p:spPr/>
        <p:txBody>
          <a:bodyPr>
            <a:normAutofit fontScale="90000"/>
          </a:bodyPr>
          <a:lstStyle/>
          <a:p>
            <a:pPr algn="ctr"/>
            <a:r>
              <a:rPr lang="en-US" b="1" dirty="0" smtClean="0">
                <a:solidFill>
                  <a:schemeClr val="accent2">
                    <a:lumMod val="50000"/>
                  </a:schemeClr>
                </a:solidFill>
                <a:latin typeface="Calibri" panose="020F0502020204030204" pitchFamily="34" charset="0"/>
              </a:rPr>
              <a:t>Integrity Management Process: </a:t>
            </a:r>
            <a:br>
              <a:rPr lang="en-US" b="1" dirty="0" smtClean="0">
                <a:solidFill>
                  <a:schemeClr val="accent2">
                    <a:lumMod val="50000"/>
                  </a:schemeClr>
                </a:solidFill>
                <a:latin typeface="Calibri" panose="020F0502020204030204" pitchFamily="34" charset="0"/>
              </a:rPr>
            </a:br>
            <a:r>
              <a:rPr lang="en-US" b="1" dirty="0" smtClean="0">
                <a:solidFill>
                  <a:schemeClr val="accent2">
                    <a:lumMod val="50000"/>
                  </a:schemeClr>
                </a:solidFill>
                <a:latin typeface="Calibri" panose="020F0502020204030204" pitchFamily="34" charset="0"/>
              </a:rPr>
              <a:t>Lessons Learned</a:t>
            </a:r>
            <a:endParaRPr lang="en-US" b="1" dirty="0">
              <a:solidFill>
                <a:schemeClr val="accent2">
                  <a:lumMod val="50000"/>
                </a:schemeClr>
              </a:solidFill>
              <a:latin typeface="Calibri" panose="020F0502020204030204" pitchFamily="34" charset="0"/>
            </a:endParaRPr>
          </a:p>
        </p:txBody>
      </p:sp>
    </p:spTree>
    <p:extLst>
      <p:ext uri="{BB962C8B-B14F-4D97-AF65-F5344CB8AC3E}">
        <p14:creationId xmlns:p14="http://schemas.microsoft.com/office/powerpoint/2010/main" val="99550742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9721</TotalTime>
  <Words>2691</Words>
  <Application>Microsoft Office PowerPoint</Application>
  <PresentationFormat>On-screen Show (4:3)</PresentationFormat>
  <Paragraphs>347</Paragraphs>
  <Slides>39</Slides>
  <Notes>4</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Concourse</vt:lpstr>
      <vt:lpstr>PowerPoint Presentation</vt:lpstr>
      <vt:lpstr>The Evolution of Integrity Management: </vt:lpstr>
      <vt:lpstr>Integrity Management Process Review</vt:lpstr>
      <vt:lpstr>Integrity Management Process Review</vt:lpstr>
      <vt:lpstr>Integrity Management Process Review</vt:lpstr>
      <vt:lpstr>Integrity Management Process Review</vt:lpstr>
      <vt:lpstr>Integrity Management Review  Process</vt:lpstr>
      <vt:lpstr>UTI’s Integrity Management  Thought Process</vt:lpstr>
      <vt:lpstr>Integrity Management Process:  Lessons Learned</vt:lpstr>
      <vt:lpstr>Integrity Management Process:  Lessons Learned</vt:lpstr>
      <vt:lpstr>The Evolution of Integrity Management</vt:lpstr>
      <vt:lpstr>Qualifications (192.915)</vt:lpstr>
      <vt:lpstr>Qualifications</vt:lpstr>
      <vt:lpstr>Qualifications</vt:lpstr>
      <vt:lpstr>Qualifications</vt:lpstr>
      <vt:lpstr>Qualifications</vt:lpstr>
      <vt:lpstr>Qualifications </vt:lpstr>
      <vt:lpstr>Qualifications</vt:lpstr>
      <vt:lpstr>Qualifications</vt:lpstr>
      <vt:lpstr>Qualifications  </vt:lpstr>
      <vt:lpstr>Qualifications</vt:lpstr>
      <vt:lpstr>Qualifications: Lessons Learned </vt:lpstr>
      <vt:lpstr>Qualifications: Lessons  Learned</vt:lpstr>
      <vt:lpstr>Identify Threats (192.917)</vt:lpstr>
      <vt:lpstr>Identify Threats: Lessons Learned</vt:lpstr>
      <vt:lpstr>Additional Preventive and Mitigative Measures</vt:lpstr>
      <vt:lpstr>Additional Preventive and Mitigative Measures</vt:lpstr>
      <vt:lpstr>Additional Preventive and Mitigative Measures</vt:lpstr>
      <vt:lpstr>Additional Preventive and Mitigative Measures: Lessons Learned</vt:lpstr>
      <vt:lpstr>Integrity Management Program Evaluation and Effectiveness (192.945)</vt:lpstr>
      <vt:lpstr>Integrity Management Program Evaluation and Effectiveness:  Lessons Learned</vt:lpstr>
      <vt:lpstr>Summary Integrity Management Process</vt:lpstr>
      <vt:lpstr>Summary Integrity Management Process</vt:lpstr>
      <vt:lpstr>Summary Qualifications</vt:lpstr>
      <vt:lpstr>Summary</vt:lpstr>
      <vt:lpstr>Summary</vt:lpstr>
      <vt:lpstr>Summary</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Nicole Washington</dc:creator>
  <cp:lastModifiedBy>Nicole Washington</cp:lastModifiedBy>
  <cp:revision>266</cp:revision>
  <dcterms:created xsi:type="dcterms:W3CDTF">2016-03-28T12:32:43Z</dcterms:created>
  <dcterms:modified xsi:type="dcterms:W3CDTF">2018-03-14T17:02:31Z</dcterms:modified>
</cp:coreProperties>
</file>