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5"/>
  </p:notesMasterIdLst>
  <p:handoutMasterIdLst>
    <p:handoutMasterId r:id="rId46"/>
  </p:handoutMasterIdLst>
  <p:sldIdLst>
    <p:sldId id="267" r:id="rId2"/>
    <p:sldId id="268" r:id="rId3"/>
    <p:sldId id="328" r:id="rId4"/>
    <p:sldId id="343" r:id="rId5"/>
    <p:sldId id="356" r:id="rId6"/>
    <p:sldId id="357" r:id="rId7"/>
    <p:sldId id="355" r:id="rId8"/>
    <p:sldId id="364" r:id="rId9"/>
    <p:sldId id="359" r:id="rId10"/>
    <p:sldId id="360" r:id="rId11"/>
    <p:sldId id="361" r:id="rId12"/>
    <p:sldId id="362" r:id="rId13"/>
    <p:sldId id="363" r:id="rId14"/>
    <p:sldId id="344" r:id="rId15"/>
    <p:sldId id="345" r:id="rId16"/>
    <p:sldId id="329" r:id="rId17"/>
    <p:sldId id="342" r:id="rId18"/>
    <p:sldId id="307" r:id="rId19"/>
    <p:sldId id="338" r:id="rId20"/>
    <p:sldId id="372" r:id="rId21"/>
    <p:sldId id="376" r:id="rId22"/>
    <p:sldId id="332" r:id="rId23"/>
    <p:sldId id="377" r:id="rId24"/>
    <p:sldId id="374" r:id="rId25"/>
    <p:sldId id="339" r:id="rId26"/>
    <p:sldId id="378" r:id="rId27"/>
    <p:sldId id="341" r:id="rId28"/>
    <p:sldId id="358" r:id="rId29"/>
    <p:sldId id="365" r:id="rId30"/>
    <p:sldId id="366" r:id="rId31"/>
    <p:sldId id="368" r:id="rId32"/>
    <p:sldId id="367" r:id="rId33"/>
    <p:sldId id="308" r:id="rId34"/>
    <p:sldId id="336" r:id="rId35"/>
    <p:sldId id="309" r:id="rId36"/>
    <p:sldId id="313" r:id="rId37"/>
    <p:sldId id="337" r:id="rId38"/>
    <p:sldId id="310" r:id="rId39"/>
    <p:sldId id="290" r:id="rId40"/>
    <p:sldId id="292" r:id="rId41"/>
    <p:sldId id="369" r:id="rId42"/>
    <p:sldId id="370" r:id="rId43"/>
    <p:sldId id="294"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17"/>
    <a:srgbClr val="A80000"/>
    <a:srgbClr val="F20017"/>
    <a:srgbClr val="B5DC10"/>
    <a:srgbClr val="73A5CC"/>
    <a:srgbClr val="FFBF0F"/>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6770" autoAdjust="0"/>
  </p:normalViewPr>
  <p:slideViewPr>
    <p:cSldViewPr>
      <p:cViewPr varScale="1">
        <p:scale>
          <a:sx n="90" d="100"/>
          <a:sy n="90" d="100"/>
        </p:scale>
        <p:origin x="117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065" tIns="46034" rIns="92065" bIns="46034" numCol="1" anchor="t" anchorCtr="0" compatLnSpc="1">
            <a:prstTxWarp prst="textNoShape">
              <a:avLst/>
            </a:prstTxWarp>
          </a:bodyPr>
          <a:lstStyle>
            <a:lvl1pPr defTabSz="922868">
              <a:defRPr sz="1200">
                <a:latin typeface="Arial" charset="0"/>
              </a:defRPr>
            </a:lvl1pPr>
          </a:lstStyle>
          <a:p>
            <a:pPr>
              <a:defRPr/>
            </a:pPr>
            <a:endParaRPr lang="en-US"/>
          </a:p>
        </p:txBody>
      </p:sp>
      <p:sp>
        <p:nvSpPr>
          <p:cNvPr id="3075"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p:spPr>
        <p:txBody>
          <a:bodyPr vert="horz" wrap="square" lIns="92065" tIns="46034" rIns="92065" bIns="46034" numCol="1" anchor="t" anchorCtr="0" compatLnSpc="1">
            <a:prstTxWarp prst="textNoShape">
              <a:avLst/>
            </a:prstTxWarp>
          </a:bodyPr>
          <a:lstStyle>
            <a:lvl1pPr algn="r" defTabSz="922868">
              <a:defRPr sz="1200">
                <a:latin typeface="Arial" charset="0"/>
              </a:defRPr>
            </a:lvl1pPr>
          </a:lstStyle>
          <a:p>
            <a:pPr>
              <a:defRPr/>
            </a:pPr>
            <a:endParaRPr lang="en-US"/>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p:spPr>
        <p:txBody>
          <a:bodyPr vert="horz" wrap="square" lIns="92065" tIns="46034" rIns="92065" bIns="46034" numCol="1" anchor="b" anchorCtr="0" compatLnSpc="1">
            <a:prstTxWarp prst="textNoShape">
              <a:avLst/>
            </a:prstTxWarp>
          </a:bodyPr>
          <a:lstStyle>
            <a:lvl1pPr defTabSz="922868">
              <a:defRPr sz="1200">
                <a:latin typeface="Arial" charset="0"/>
              </a:defRPr>
            </a:lvl1pPr>
          </a:lstStyle>
          <a:p>
            <a:pPr>
              <a:defRPr/>
            </a:pPr>
            <a:endParaRPr lang="en-US"/>
          </a:p>
        </p:txBody>
      </p:sp>
      <p:sp>
        <p:nvSpPr>
          <p:cNvPr id="3077"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p:spPr>
        <p:txBody>
          <a:bodyPr vert="horz" wrap="square" lIns="92065" tIns="46034" rIns="92065" bIns="46034" numCol="1" anchor="b" anchorCtr="0" compatLnSpc="1">
            <a:prstTxWarp prst="textNoShape">
              <a:avLst/>
            </a:prstTxWarp>
          </a:bodyPr>
          <a:lstStyle>
            <a:lvl1pPr algn="r" defTabSz="922868">
              <a:defRPr sz="1200">
                <a:latin typeface="Arial" charset="0"/>
              </a:defRPr>
            </a:lvl1pPr>
          </a:lstStyle>
          <a:p>
            <a:pPr>
              <a:defRPr/>
            </a:pPr>
            <a:fld id="{A68AC3FE-FF20-4F65-8A6E-71AA60A4C5B9}" type="slidenum">
              <a:rPr lang="en-US"/>
              <a:pPr>
                <a:defRPr/>
              </a:pPr>
              <a:t>‹#›</a:t>
            </a:fld>
            <a:endParaRPr lang="en-US" dirty="0"/>
          </a:p>
        </p:txBody>
      </p:sp>
    </p:spTree>
    <p:extLst>
      <p:ext uri="{BB962C8B-B14F-4D97-AF65-F5344CB8AC3E}">
        <p14:creationId xmlns:p14="http://schemas.microsoft.com/office/powerpoint/2010/main" val="959746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p:spPr>
        <p:txBody>
          <a:bodyPr vert="horz" wrap="square" lIns="92065" tIns="46034" rIns="92065" bIns="46034" numCol="1" anchor="t" anchorCtr="0" compatLnSpc="1">
            <a:prstTxWarp prst="textNoShape">
              <a:avLst/>
            </a:prstTxWarp>
          </a:bodyPr>
          <a:lstStyle>
            <a:lvl1pPr defTabSz="914912">
              <a:defRPr sz="1200">
                <a:latin typeface="Arial" charset="0"/>
              </a:defRPr>
            </a:lvl1pPr>
          </a:lstStyle>
          <a:p>
            <a:pPr>
              <a:defRPr/>
            </a:pPr>
            <a:endParaRPr lang="en-US"/>
          </a:p>
        </p:txBody>
      </p:sp>
      <p:sp>
        <p:nvSpPr>
          <p:cNvPr id="2051" name="Rectangle 3"/>
          <p:cNvSpPr>
            <a:spLocks noGrp="1" noChangeArrowheads="1"/>
          </p:cNvSpPr>
          <p:nvPr>
            <p:ph type="dt" idx="1"/>
          </p:nvPr>
        </p:nvSpPr>
        <p:spPr bwMode="auto">
          <a:xfrm>
            <a:off x="3970338" y="0"/>
            <a:ext cx="3038475" cy="463550"/>
          </a:xfrm>
          <a:prstGeom prst="rect">
            <a:avLst/>
          </a:prstGeom>
          <a:noFill/>
          <a:ln w="9525">
            <a:noFill/>
            <a:miter lim="800000"/>
            <a:headEnd/>
            <a:tailEnd/>
          </a:ln>
        </p:spPr>
        <p:txBody>
          <a:bodyPr vert="horz" wrap="square" lIns="92065" tIns="46034" rIns="92065" bIns="46034" numCol="1" anchor="t" anchorCtr="0" compatLnSpc="1">
            <a:prstTxWarp prst="textNoShape">
              <a:avLst/>
            </a:prstTxWarp>
          </a:bodyPr>
          <a:lstStyle>
            <a:lvl1pPr algn="r" defTabSz="914912">
              <a:defRPr sz="1200">
                <a:latin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5863" y="700088"/>
            <a:ext cx="4643437" cy="3482975"/>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2065" tIns="46034" rIns="92065" bIns="4603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p:spPr>
        <p:txBody>
          <a:bodyPr vert="horz" wrap="square" lIns="92065" tIns="46034" rIns="92065" bIns="46034" numCol="1" anchor="b" anchorCtr="0" compatLnSpc="1">
            <a:prstTxWarp prst="textNoShape">
              <a:avLst/>
            </a:prstTxWarp>
          </a:bodyPr>
          <a:lstStyle>
            <a:lvl1pPr defTabSz="914912">
              <a:defRPr sz="1200">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2065" tIns="46034" rIns="92065" bIns="46034" numCol="1" anchor="b" anchorCtr="0" compatLnSpc="1">
            <a:prstTxWarp prst="textNoShape">
              <a:avLst/>
            </a:prstTxWarp>
          </a:bodyPr>
          <a:lstStyle>
            <a:lvl1pPr algn="r" defTabSz="914912">
              <a:defRPr sz="1200">
                <a:latin typeface="Arial" charset="0"/>
              </a:defRPr>
            </a:lvl1pPr>
          </a:lstStyle>
          <a:p>
            <a:pPr>
              <a:defRPr/>
            </a:pPr>
            <a:fld id="{3DA195A5-44E2-44E9-975C-6AF84189C348}" type="slidenum">
              <a:rPr lang="en-US"/>
              <a:pPr>
                <a:defRPr/>
              </a:pPr>
              <a:t>‹#›</a:t>
            </a:fld>
            <a:endParaRPr lang="en-US" dirty="0"/>
          </a:p>
        </p:txBody>
      </p:sp>
    </p:spTree>
    <p:extLst>
      <p:ext uri="{BB962C8B-B14F-4D97-AF65-F5344CB8AC3E}">
        <p14:creationId xmlns:p14="http://schemas.microsoft.com/office/powerpoint/2010/main" val="4194506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pPr defTabSz="914400"/>
            <a:fld id="{C8F6CB6C-B46F-4BFA-AEE6-36192019DE02}" type="slidenum">
              <a:rPr lang="en-US" smtClean="0"/>
              <a:pPr defTabSz="914400"/>
              <a:t>1</a:t>
            </a:fld>
            <a:endParaRPr lang="en-US" smtClean="0"/>
          </a:p>
        </p:txBody>
      </p:sp>
      <p:sp>
        <p:nvSpPr>
          <p:cNvPr id="22531" name="Rectangle 2"/>
          <p:cNvSpPr>
            <a:spLocks noGrp="1" noRot="1" noChangeAspect="1" noChangeArrowheads="1" noTextEdit="1"/>
          </p:cNvSpPr>
          <p:nvPr>
            <p:ph type="sldImg"/>
          </p:nvPr>
        </p:nvSpPr>
        <p:spPr>
          <a:xfrm>
            <a:off x="1181100" y="700088"/>
            <a:ext cx="4648200" cy="3486150"/>
          </a:xfrm>
          <a:ln/>
        </p:spPr>
      </p:sp>
      <p:sp>
        <p:nvSpPr>
          <p:cNvPr id="22532" name="Rectangle 3"/>
          <p:cNvSpPr>
            <a:spLocks noGrp="1" noChangeArrowheads="1"/>
          </p:cNvSpPr>
          <p:nvPr>
            <p:ph type="body" idx="1"/>
          </p:nvPr>
        </p:nvSpPr>
        <p:spPr>
          <a:xfrm>
            <a:off x="935038" y="4416425"/>
            <a:ext cx="5140325" cy="4179888"/>
          </a:xfrm>
          <a:noFill/>
          <a:ln/>
        </p:spPr>
        <p:txBody>
          <a:bodyPr/>
          <a:lstStyle/>
          <a:p>
            <a:pPr eaLnBrk="1" hangingPunct="1"/>
            <a:endParaRPr lang="en-US" dirty="0" smtClean="0"/>
          </a:p>
        </p:txBody>
      </p:sp>
    </p:spTree>
    <p:extLst>
      <p:ext uri="{BB962C8B-B14F-4D97-AF65-F5344CB8AC3E}">
        <p14:creationId xmlns:p14="http://schemas.microsoft.com/office/powerpoint/2010/main" val="348148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6400" y="1219200"/>
            <a:ext cx="1676400" cy="434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48768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2819400"/>
            <a:ext cx="32004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62400" y="2819400"/>
            <a:ext cx="32004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609600" y="2819400"/>
            <a:ext cx="65532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457200" y="1219200"/>
            <a:ext cx="655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80" name="Rectangle 4"/>
          <p:cNvSpPr>
            <a:spLocks noChangeArrowheads="1"/>
          </p:cNvSpPr>
          <p:nvPr/>
        </p:nvSpPr>
        <p:spPr bwMode="auto">
          <a:xfrm>
            <a:off x="0" y="0"/>
            <a:ext cx="9144000" cy="1143000"/>
          </a:xfrm>
          <a:prstGeom prst="rect">
            <a:avLst/>
          </a:prstGeom>
          <a:solidFill>
            <a:srgbClr val="A1A1A1"/>
          </a:solidFill>
          <a:ln w="9525">
            <a:solidFill>
              <a:srgbClr val="A1A1A1"/>
            </a:solidFill>
            <a:miter lim="800000"/>
            <a:headEnd/>
            <a:tailEnd/>
          </a:ln>
          <a:effectLst/>
        </p:spPr>
        <p:txBody>
          <a:bodyPr wrap="none" anchor="ctr"/>
          <a:lstStyle/>
          <a:p>
            <a:pPr>
              <a:defRPr/>
            </a:pPr>
            <a:endParaRPr lang="en-US" dirty="0"/>
          </a:p>
        </p:txBody>
      </p:sp>
      <p:pic>
        <p:nvPicPr>
          <p:cNvPr id="1029" name="Picture 5" descr="new puco logo"/>
          <p:cNvPicPr>
            <a:picLocks noChangeAspect="1" noChangeArrowheads="1"/>
          </p:cNvPicPr>
          <p:nvPr/>
        </p:nvPicPr>
        <p:blipFill>
          <a:blip r:embed="rId13" cstate="print"/>
          <a:srcRect/>
          <a:stretch>
            <a:fillRect/>
          </a:stretch>
        </p:blipFill>
        <p:spPr bwMode="auto">
          <a:xfrm>
            <a:off x="228600" y="152400"/>
            <a:ext cx="4572000" cy="866775"/>
          </a:xfrm>
          <a:prstGeom prst="rect">
            <a:avLst/>
          </a:prstGeom>
          <a:noFill/>
          <a:ln w="9525">
            <a:noFill/>
            <a:miter lim="800000"/>
            <a:headEnd/>
            <a:tailEnd/>
          </a:ln>
        </p:spPr>
      </p:pic>
      <p:pic>
        <p:nvPicPr>
          <p:cNvPr id="1030" name="Picture 6" descr="Truck DARK"/>
          <p:cNvPicPr>
            <a:picLocks noChangeAspect="1" noChangeArrowheads="1"/>
          </p:cNvPicPr>
          <p:nvPr/>
        </p:nvPicPr>
        <p:blipFill>
          <a:blip r:embed="rId14" cstate="print"/>
          <a:srcRect/>
          <a:stretch>
            <a:fillRect/>
          </a:stretch>
        </p:blipFill>
        <p:spPr bwMode="auto">
          <a:xfrm>
            <a:off x="8153400" y="5791200"/>
            <a:ext cx="914400" cy="914400"/>
          </a:xfrm>
          <a:prstGeom prst="rect">
            <a:avLst/>
          </a:prstGeom>
          <a:noFill/>
          <a:ln w="9525">
            <a:noFill/>
            <a:miter lim="800000"/>
            <a:headEnd/>
            <a:tailEnd/>
          </a:ln>
        </p:spPr>
      </p:pic>
      <p:pic>
        <p:nvPicPr>
          <p:cNvPr id="1031" name="Picture 7" descr="Water DARK"/>
          <p:cNvPicPr>
            <a:picLocks noChangeAspect="1" noChangeArrowheads="1"/>
          </p:cNvPicPr>
          <p:nvPr/>
        </p:nvPicPr>
        <p:blipFill>
          <a:blip r:embed="rId15" cstate="print"/>
          <a:srcRect/>
          <a:stretch>
            <a:fillRect/>
          </a:stretch>
        </p:blipFill>
        <p:spPr bwMode="auto">
          <a:xfrm>
            <a:off x="8153400" y="2362200"/>
            <a:ext cx="914400" cy="914400"/>
          </a:xfrm>
          <a:prstGeom prst="rect">
            <a:avLst/>
          </a:prstGeom>
          <a:noFill/>
          <a:ln w="9525">
            <a:noFill/>
            <a:miter lim="800000"/>
            <a:headEnd/>
            <a:tailEnd/>
          </a:ln>
        </p:spPr>
      </p:pic>
      <p:pic>
        <p:nvPicPr>
          <p:cNvPr id="1032" name="Picture 8" descr="elec o DARK"/>
          <p:cNvPicPr>
            <a:picLocks noChangeAspect="1" noChangeArrowheads="1"/>
          </p:cNvPicPr>
          <p:nvPr/>
        </p:nvPicPr>
        <p:blipFill>
          <a:blip r:embed="rId16" cstate="print"/>
          <a:srcRect/>
          <a:stretch>
            <a:fillRect/>
          </a:stretch>
        </p:blipFill>
        <p:spPr bwMode="auto">
          <a:xfrm>
            <a:off x="8153400" y="76200"/>
            <a:ext cx="914400" cy="914400"/>
          </a:xfrm>
          <a:prstGeom prst="rect">
            <a:avLst/>
          </a:prstGeom>
          <a:noFill/>
          <a:ln w="9525">
            <a:noFill/>
            <a:miter lim="800000"/>
            <a:headEnd/>
            <a:tailEnd/>
          </a:ln>
        </p:spPr>
      </p:pic>
      <p:pic>
        <p:nvPicPr>
          <p:cNvPr id="1033" name="Picture 9" descr="Gas O DARK"/>
          <p:cNvPicPr>
            <a:picLocks noChangeAspect="1" noChangeArrowheads="1"/>
          </p:cNvPicPr>
          <p:nvPr/>
        </p:nvPicPr>
        <p:blipFill>
          <a:blip r:embed="rId17" cstate="print"/>
          <a:srcRect/>
          <a:stretch>
            <a:fillRect/>
          </a:stretch>
        </p:blipFill>
        <p:spPr bwMode="auto">
          <a:xfrm>
            <a:off x="8153400" y="1219200"/>
            <a:ext cx="914400" cy="914400"/>
          </a:xfrm>
          <a:prstGeom prst="rect">
            <a:avLst/>
          </a:prstGeom>
          <a:noFill/>
          <a:ln w="9525">
            <a:noFill/>
            <a:miter lim="800000"/>
            <a:headEnd/>
            <a:tailEnd/>
          </a:ln>
        </p:spPr>
      </p:pic>
      <p:pic>
        <p:nvPicPr>
          <p:cNvPr id="1034" name="Picture 10" descr="Rail O DARK"/>
          <p:cNvPicPr>
            <a:picLocks noChangeAspect="1" noChangeArrowheads="1"/>
          </p:cNvPicPr>
          <p:nvPr/>
        </p:nvPicPr>
        <p:blipFill>
          <a:blip r:embed="rId18" cstate="print"/>
          <a:srcRect/>
          <a:stretch>
            <a:fillRect/>
          </a:stretch>
        </p:blipFill>
        <p:spPr bwMode="auto">
          <a:xfrm>
            <a:off x="8153400" y="3505200"/>
            <a:ext cx="914400" cy="914400"/>
          </a:xfrm>
          <a:prstGeom prst="rect">
            <a:avLst/>
          </a:prstGeom>
          <a:noFill/>
          <a:ln w="9525">
            <a:noFill/>
            <a:miter lim="800000"/>
            <a:headEnd/>
            <a:tailEnd/>
          </a:ln>
        </p:spPr>
      </p:pic>
      <p:pic>
        <p:nvPicPr>
          <p:cNvPr id="1035" name="Picture 11" descr="Tele O DARK"/>
          <p:cNvPicPr>
            <a:picLocks noChangeAspect="1" noChangeArrowheads="1"/>
          </p:cNvPicPr>
          <p:nvPr/>
        </p:nvPicPr>
        <p:blipFill>
          <a:blip r:embed="rId19" cstate="print"/>
          <a:srcRect/>
          <a:stretch>
            <a:fillRect/>
          </a:stretch>
        </p:blipFill>
        <p:spPr bwMode="auto">
          <a:xfrm>
            <a:off x="8153400" y="4648200"/>
            <a:ext cx="914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228600" y="1600200"/>
            <a:ext cx="8077200" cy="6186309"/>
          </a:xfrm>
          <a:prstGeom prst="rect">
            <a:avLst/>
          </a:prstGeom>
          <a:noFill/>
          <a:ln w="9525">
            <a:noFill/>
            <a:miter lim="800000"/>
            <a:headEnd/>
            <a:tailEnd/>
          </a:ln>
        </p:spPr>
        <p:txBody>
          <a:bodyPr>
            <a:spAutoFit/>
          </a:bodyPr>
          <a:lstStyle/>
          <a:p>
            <a:pPr algn="ctr" eaLnBrk="0" hangingPunct="0">
              <a:defRPr/>
            </a:pPr>
            <a:r>
              <a:rPr lang="en-US" sz="4400" dirty="0" smtClean="0">
                <a:solidFill>
                  <a:srgbClr val="700017"/>
                </a:solidFill>
                <a:latin typeface="+mn-lt"/>
              </a:rPr>
              <a:t>Gas Pipeline Safety</a:t>
            </a:r>
          </a:p>
          <a:p>
            <a:pPr algn="ctr" eaLnBrk="0" hangingPunct="0">
              <a:defRPr/>
            </a:pPr>
            <a:r>
              <a:rPr lang="en-US" sz="4400" dirty="0" smtClean="0">
                <a:solidFill>
                  <a:srgbClr val="700017"/>
                </a:solidFill>
                <a:latin typeface="+mn-lt"/>
              </a:rPr>
              <a:t>Federal Regulatory Update</a:t>
            </a:r>
          </a:p>
          <a:p>
            <a:pPr eaLnBrk="0" hangingPunct="0">
              <a:defRPr/>
            </a:pPr>
            <a:endParaRPr lang="en-US" sz="4400" dirty="0">
              <a:latin typeface="+mn-lt"/>
            </a:endParaRPr>
          </a:p>
          <a:p>
            <a:pPr algn="ctr" eaLnBrk="0" hangingPunct="0">
              <a:defRPr/>
            </a:pPr>
            <a:r>
              <a:rPr lang="en-US" sz="2800" dirty="0" smtClean="0">
                <a:latin typeface="+mn-lt"/>
              </a:rPr>
              <a:t>Pete </a:t>
            </a:r>
            <a:r>
              <a:rPr lang="en-US" sz="2800" dirty="0" err="1" smtClean="0">
                <a:latin typeface="+mn-lt"/>
              </a:rPr>
              <a:t>Chace</a:t>
            </a:r>
            <a:endParaRPr lang="en-US" sz="2800" dirty="0" smtClean="0">
              <a:latin typeface="+mn-lt"/>
            </a:endParaRPr>
          </a:p>
          <a:p>
            <a:pPr algn="ctr" eaLnBrk="0" hangingPunct="0">
              <a:defRPr/>
            </a:pPr>
            <a:r>
              <a:rPr lang="en-US" sz="2800" dirty="0" smtClean="0">
                <a:latin typeface="+mn-lt"/>
              </a:rPr>
              <a:t>Public Utilities Commission of Ohio</a:t>
            </a:r>
          </a:p>
          <a:p>
            <a:pPr algn="ctr" eaLnBrk="0" hangingPunct="0">
              <a:defRPr/>
            </a:pPr>
            <a:r>
              <a:rPr lang="en-US" sz="2800" dirty="0" smtClean="0">
                <a:latin typeface="+mn-lt"/>
              </a:rPr>
              <a:t>Gas Pipeline Safety Program Manager</a:t>
            </a:r>
          </a:p>
          <a:p>
            <a:pPr algn="ctr" eaLnBrk="0" hangingPunct="0">
              <a:defRPr/>
            </a:pPr>
            <a:endParaRPr lang="en-US" sz="2800" dirty="0" smtClean="0">
              <a:latin typeface="+mn-lt"/>
            </a:endParaRPr>
          </a:p>
          <a:p>
            <a:pPr eaLnBrk="0" hangingPunct="0">
              <a:defRPr/>
            </a:pPr>
            <a:endParaRPr lang="en-US" sz="2400" dirty="0" smtClean="0">
              <a:latin typeface="+mn-lt"/>
            </a:endParaRPr>
          </a:p>
          <a:p>
            <a:pPr eaLnBrk="0" hangingPunct="0">
              <a:defRPr/>
            </a:pPr>
            <a:endParaRPr lang="en-US" sz="4400" dirty="0">
              <a:solidFill>
                <a:srgbClr val="F20017"/>
              </a:solidFill>
              <a:latin typeface="+mn-lt"/>
            </a:endParaRPr>
          </a:p>
          <a:p>
            <a:pPr eaLnBrk="0" hangingPunct="0">
              <a:defRPr/>
            </a:pPr>
            <a:endParaRPr lang="en-US" sz="4400" dirty="0">
              <a:solidFill>
                <a:srgbClr val="F20017"/>
              </a:solidFill>
              <a:latin typeface="+mn-lt"/>
            </a:endParaRPr>
          </a:p>
          <a:p>
            <a:pPr eaLnBrk="0" hangingPunct="0">
              <a:defRPr/>
            </a:pPr>
            <a:endParaRPr lang="en-US" sz="4000" dirty="0">
              <a:solidFill>
                <a:srgbClr val="F20017"/>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Recommended Best Practices Operations &amp; Maintenance</a:t>
            </a:r>
            <a:endParaRPr lang="en-US" sz="3600" dirty="0"/>
          </a:p>
        </p:txBody>
      </p:sp>
      <p:sp>
        <p:nvSpPr>
          <p:cNvPr id="3" name="Content Placeholder 2"/>
          <p:cNvSpPr>
            <a:spLocks noGrp="1"/>
          </p:cNvSpPr>
          <p:nvPr>
            <p:ph idx="1"/>
          </p:nvPr>
        </p:nvSpPr>
        <p:spPr>
          <a:xfrm>
            <a:off x="609600" y="2514600"/>
            <a:ext cx="7467600" cy="2743200"/>
          </a:xfrm>
        </p:spPr>
        <p:txBody>
          <a:bodyPr/>
          <a:lstStyle/>
          <a:p>
            <a:r>
              <a:rPr lang="en-US" sz="2400" dirty="0" smtClean="0"/>
              <a:t>Complete records and drawings should be retained and documented.  Know where your buried control lines are.</a:t>
            </a:r>
          </a:p>
          <a:p>
            <a:r>
              <a:rPr lang="en-US" sz="2400" dirty="0" smtClean="0"/>
              <a:t>Remote monitoring and alarms are nice but may not allow you to react quickly enough.</a:t>
            </a:r>
          </a:p>
          <a:p>
            <a:r>
              <a:rPr lang="en-US" sz="2400" dirty="0" smtClean="0"/>
              <a:t>Excavation in the vicinity of buried control lines should be identified as a higher priority call ticket.</a:t>
            </a:r>
          </a:p>
          <a:p>
            <a:r>
              <a:rPr lang="en-US" sz="2400" dirty="0" smtClean="0"/>
              <a:t>Additional precautions when planning and performing tie-ins and uprates.</a:t>
            </a:r>
          </a:p>
        </p:txBody>
      </p:sp>
    </p:spTree>
    <p:extLst>
      <p:ext uri="{BB962C8B-B14F-4D97-AF65-F5344CB8AC3E}">
        <p14:creationId xmlns:p14="http://schemas.microsoft.com/office/powerpoint/2010/main" val="1083930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Recommended Best Practices Operations &amp; Maintenance</a:t>
            </a:r>
            <a:endParaRPr lang="en-US" sz="3600" dirty="0"/>
          </a:p>
        </p:txBody>
      </p:sp>
      <p:sp>
        <p:nvSpPr>
          <p:cNvPr id="3" name="Content Placeholder 2"/>
          <p:cNvSpPr>
            <a:spLocks noGrp="1"/>
          </p:cNvSpPr>
          <p:nvPr>
            <p:ph idx="1"/>
          </p:nvPr>
        </p:nvSpPr>
        <p:spPr>
          <a:xfrm>
            <a:off x="609600" y="2514600"/>
            <a:ext cx="7467600" cy="2743200"/>
          </a:xfrm>
        </p:spPr>
        <p:txBody>
          <a:bodyPr/>
          <a:lstStyle/>
          <a:p>
            <a:r>
              <a:rPr lang="en-US" sz="2400" dirty="0" smtClean="0"/>
              <a:t>Written procedures for maintenance tasks.  Training should explain why the procedures say what they say.  Procedures should be followed.</a:t>
            </a:r>
          </a:p>
          <a:p>
            <a:r>
              <a:rPr lang="en-US" sz="2400" dirty="0" smtClean="0"/>
              <a:t>Monitor pressure during procedures</a:t>
            </a:r>
          </a:p>
          <a:p>
            <a:r>
              <a:rPr lang="en-US" sz="2400" dirty="0" smtClean="0"/>
              <a:t>Ensure valves are in working order prior to beginning work</a:t>
            </a:r>
          </a:p>
          <a:p>
            <a:r>
              <a:rPr lang="en-US" sz="2400" dirty="0" smtClean="0"/>
              <a:t>Conduct a pre-job briefing</a:t>
            </a:r>
          </a:p>
          <a:p>
            <a:r>
              <a:rPr lang="en-US" sz="2400" dirty="0" smtClean="0"/>
              <a:t>Be aware of work that could create debris</a:t>
            </a:r>
          </a:p>
          <a:p>
            <a:r>
              <a:rPr lang="en-US" sz="2400" dirty="0" smtClean="0"/>
              <a:t>Consider a lock-out/tag-out program</a:t>
            </a:r>
          </a:p>
        </p:txBody>
      </p:sp>
    </p:spTree>
    <p:extLst>
      <p:ext uri="{BB962C8B-B14F-4D97-AF65-F5344CB8AC3E}">
        <p14:creationId xmlns:p14="http://schemas.microsoft.com/office/powerpoint/2010/main" val="444130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Recommended Best Practices Construction</a:t>
            </a:r>
            <a:endParaRPr lang="en-US" sz="3600" dirty="0"/>
          </a:p>
        </p:txBody>
      </p:sp>
      <p:sp>
        <p:nvSpPr>
          <p:cNvPr id="3" name="Content Placeholder 2"/>
          <p:cNvSpPr>
            <a:spLocks noGrp="1"/>
          </p:cNvSpPr>
          <p:nvPr>
            <p:ph idx="1"/>
          </p:nvPr>
        </p:nvSpPr>
        <p:spPr>
          <a:xfrm>
            <a:off x="609600" y="2514600"/>
            <a:ext cx="7467600" cy="2743200"/>
          </a:xfrm>
        </p:spPr>
        <p:txBody>
          <a:bodyPr/>
          <a:lstStyle/>
          <a:p>
            <a:r>
              <a:rPr lang="en-US" sz="2400" dirty="0" smtClean="0"/>
              <a:t>Projects should be planned, reviewed by a qualified person with knowledge of the system.</a:t>
            </a:r>
          </a:p>
          <a:p>
            <a:r>
              <a:rPr lang="en-US" sz="2400" dirty="0" smtClean="0"/>
              <a:t>Employees with system expertise should attend design/construction prep meetings when appropriate.</a:t>
            </a:r>
          </a:p>
          <a:p>
            <a:r>
              <a:rPr lang="en-US" sz="2400" dirty="0" smtClean="0"/>
              <a:t>Verify correct location of control lines, services and mains, mark the work site</a:t>
            </a:r>
          </a:p>
          <a:p>
            <a:r>
              <a:rPr lang="en-US" sz="2400" dirty="0" smtClean="0"/>
              <a:t>Keep projects to a manageable size</a:t>
            </a:r>
          </a:p>
          <a:p>
            <a:r>
              <a:rPr lang="en-US" sz="2400" dirty="0" smtClean="0"/>
              <a:t>Clear delineation of authority during work – who is in charge of what?</a:t>
            </a:r>
          </a:p>
          <a:p>
            <a:pPr marL="0" indent="0">
              <a:buNone/>
            </a:pPr>
            <a:endParaRPr lang="en-US" sz="2400" dirty="0" smtClean="0"/>
          </a:p>
          <a:p>
            <a:endParaRPr lang="en-US" sz="2400" dirty="0" smtClean="0"/>
          </a:p>
        </p:txBody>
      </p:sp>
    </p:spTree>
    <p:extLst>
      <p:ext uri="{BB962C8B-B14F-4D97-AF65-F5344CB8AC3E}">
        <p14:creationId xmlns:p14="http://schemas.microsoft.com/office/powerpoint/2010/main" val="1955372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Recommended Best Practices Records Management</a:t>
            </a:r>
            <a:endParaRPr lang="en-US" sz="3600" dirty="0"/>
          </a:p>
        </p:txBody>
      </p:sp>
      <p:sp>
        <p:nvSpPr>
          <p:cNvPr id="3" name="Content Placeholder 2"/>
          <p:cNvSpPr>
            <a:spLocks noGrp="1"/>
          </p:cNvSpPr>
          <p:nvPr>
            <p:ph idx="1"/>
          </p:nvPr>
        </p:nvSpPr>
        <p:spPr>
          <a:xfrm>
            <a:off x="609600" y="2514600"/>
            <a:ext cx="7467600" cy="2743200"/>
          </a:xfrm>
        </p:spPr>
        <p:txBody>
          <a:bodyPr/>
          <a:lstStyle/>
          <a:p>
            <a:r>
              <a:rPr lang="en-US" sz="2400" dirty="0" smtClean="0"/>
              <a:t>Have a documented process for creation, collection, identification, distribution, and storage of records.</a:t>
            </a:r>
          </a:p>
          <a:p>
            <a:r>
              <a:rPr lang="en-US" sz="2400" dirty="0" smtClean="0"/>
              <a:t>Precise location information is important</a:t>
            </a:r>
          </a:p>
          <a:p>
            <a:r>
              <a:rPr lang="en-US" sz="2400" dirty="0" smtClean="0"/>
              <a:t>Update maps and records in a timely fashion for both as-built markups and field changes</a:t>
            </a:r>
          </a:p>
          <a:p>
            <a:r>
              <a:rPr lang="en-US" sz="2400" dirty="0" smtClean="0"/>
              <a:t>Make maps and records available for engineering, construction, and maintenance personnel</a:t>
            </a:r>
          </a:p>
          <a:p>
            <a:endParaRPr lang="en-US" sz="2400" dirty="0" smtClean="0"/>
          </a:p>
        </p:txBody>
      </p:sp>
    </p:spTree>
    <p:extLst>
      <p:ext uri="{BB962C8B-B14F-4D97-AF65-F5344CB8AC3E}">
        <p14:creationId xmlns:p14="http://schemas.microsoft.com/office/powerpoint/2010/main" val="2782742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LP Systems – Past Incidents</a:t>
            </a:r>
            <a:endParaRPr lang="en-US" sz="3600" dirty="0"/>
          </a:p>
        </p:txBody>
      </p:sp>
      <p:sp>
        <p:nvSpPr>
          <p:cNvPr id="3" name="Content Placeholder 2"/>
          <p:cNvSpPr>
            <a:spLocks noGrp="1"/>
          </p:cNvSpPr>
          <p:nvPr>
            <p:ph idx="1"/>
          </p:nvPr>
        </p:nvSpPr>
        <p:spPr>
          <a:xfrm>
            <a:off x="609600" y="2514600"/>
            <a:ext cx="7467600" cy="2743200"/>
          </a:xfrm>
        </p:spPr>
        <p:txBody>
          <a:bodyPr/>
          <a:lstStyle/>
          <a:p>
            <a:r>
              <a:rPr lang="en-US" sz="2800" dirty="0" smtClean="0"/>
              <a:t>Burlington IA – excavation damage to control lines</a:t>
            </a:r>
          </a:p>
          <a:p>
            <a:r>
              <a:rPr lang="en-US" sz="2800" dirty="0" smtClean="0"/>
              <a:t>Gary IN – Improper operation of a separation valve between a LP and a MP system.</a:t>
            </a:r>
          </a:p>
          <a:p>
            <a:r>
              <a:rPr lang="en-US" sz="2800" dirty="0" smtClean="0"/>
              <a:t>Centralia MO – excavation damage to control lines</a:t>
            </a:r>
          </a:p>
        </p:txBody>
      </p:sp>
    </p:spTree>
    <p:extLst>
      <p:ext uri="{BB962C8B-B14F-4D97-AF65-F5344CB8AC3E}">
        <p14:creationId xmlns:p14="http://schemas.microsoft.com/office/powerpoint/2010/main" val="6291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LP Systems – Past Incidents</a:t>
            </a:r>
            <a:endParaRPr lang="en-US" sz="3600" dirty="0"/>
          </a:p>
        </p:txBody>
      </p:sp>
      <p:sp>
        <p:nvSpPr>
          <p:cNvPr id="3" name="Content Placeholder 2"/>
          <p:cNvSpPr>
            <a:spLocks noGrp="1"/>
          </p:cNvSpPr>
          <p:nvPr>
            <p:ph idx="1"/>
          </p:nvPr>
        </p:nvSpPr>
        <p:spPr>
          <a:xfrm>
            <a:off x="609600" y="2514600"/>
            <a:ext cx="7467600" cy="2743200"/>
          </a:xfrm>
        </p:spPr>
        <p:txBody>
          <a:bodyPr/>
          <a:lstStyle/>
          <a:p>
            <a:r>
              <a:rPr lang="en-US" sz="2800" dirty="0" smtClean="0"/>
              <a:t>East Boston MA – regulator failure when a vault filled up with water.</a:t>
            </a:r>
          </a:p>
          <a:p>
            <a:r>
              <a:rPr lang="en-US" sz="2800" dirty="0" smtClean="0"/>
              <a:t>Chicago IL – no one was monitoring downstream pressure during a regulator inspection.</a:t>
            </a:r>
          </a:p>
          <a:p>
            <a:r>
              <a:rPr lang="en-US" sz="2800" dirty="0" smtClean="0"/>
              <a:t>Fairport Harbor OH – regulator failure due to pipeline fluid buildup in monitor regulators.</a:t>
            </a:r>
          </a:p>
        </p:txBody>
      </p:sp>
    </p:spTree>
    <p:extLst>
      <p:ext uri="{BB962C8B-B14F-4D97-AF65-F5344CB8AC3E}">
        <p14:creationId xmlns:p14="http://schemas.microsoft.com/office/powerpoint/2010/main" val="1891859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Upcoming PHMSA Rule Amendments</a:t>
            </a:r>
            <a:endParaRPr lang="en-US" sz="4000" dirty="0"/>
          </a:p>
        </p:txBody>
      </p:sp>
      <p:sp>
        <p:nvSpPr>
          <p:cNvPr id="3" name="Content Placeholder 2"/>
          <p:cNvSpPr>
            <a:spLocks noGrp="1"/>
          </p:cNvSpPr>
          <p:nvPr>
            <p:ph idx="1"/>
          </p:nvPr>
        </p:nvSpPr>
        <p:spPr>
          <a:xfrm>
            <a:off x="609600" y="2514600"/>
            <a:ext cx="7467600" cy="2743200"/>
          </a:xfrm>
        </p:spPr>
        <p:txBody>
          <a:bodyPr/>
          <a:lstStyle/>
          <a:p>
            <a:r>
              <a:rPr lang="en-US" sz="2400" dirty="0" smtClean="0"/>
              <a:t>Transmission / Gathering Rule expected to be released this year.  Broken into 3 parts.</a:t>
            </a:r>
          </a:p>
          <a:p>
            <a:r>
              <a:rPr lang="en-US" sz="2400" dirty="0" smtClean="0"/>
              <a:t>NPRM – Valve installation and Minimum Rupture Detection Standards (NPRM projected date 8/7/19)</a:t>
            </a:r>
          </a:p>
          <a:p>
            <a:r>
              <a:rPr lang="en-US" sz="2400" dirty="0"/>
              <a:t>NPRM – Gas Pipeline Regulatory Reform.  Amend Regulations to ease regulatory burdens on construction and operation of pipeline systems.  Pub date 8/14/19, comment period till </a:t>
            </a:r>
            <a:r>
              <a:rPr lang="en-US" sz="2400" dirty="0" smtClean="0"/>
              <a:t>10/14/19</a:t>
            </a:r>
            <a:endParaRPr lang="en-US" sz="2400" dirty="0"/>
          </a:p>
        </p:txBody>
      </p:sp>
    </p:spTree>
    <p:extLst>
      <p:ext uri="{BB962C8B-B14F-4D97-AF65-F5344CB8AC3E}">
        <p14:creationId xmlns:p14="http://schemas.microsoft.com/office/powerpoint/2010/main" val="153507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Upcoming PHMSA Rule Amendments</a:t>
            </a:r>
            <a:endParaRPr lang="en-US" sz="4000" dirty="0"/>
          </a:p>
        </p:txBody>
      </p:sp>
      <p:sp>
        <p:nvSpPr>
          <p:cNvPr id="3" name="Content Placeholder 2"/>
          <p:cNvSpPr>
            <a:spLocks noGrp="1"/>
          </p:cNvSpPr>
          <p:nvPr>
            <p:ph idx="1"/>
          </p:nvPr>
        </p:nvSpPr>
        <p:spPr>
          <a:xfrm>
            <a:off x="609600" y="2514600"/>
            <a:ext cx="7467600" cy="2743200"/>
          </a:xfrm>
        </p:spPr>
        <p:txBody>
          <a:bodyPr/>
          <a:lstStyle/>
          <a:p>
            <a:pPr lvl="0"/>
            <a:r>
              <a:rPr lang="en-US" sz="2400" dirty="0">
                <a:solidFill>
                  <a:srgbClr val="000000"/>
                </a:solidFill>
              </a:rPr>
              <a:t>ANPRM for Class Location Requirements – perform IM measures when class location changes instead of reducing pressure, pressure testing, or replacement.  Comments in </a:t>
            </a:r>
            <a:r>
              <a:rPr lang="en-US" sz="2400" dirty="0" smtClean="0">
                <a:solidFill>
                  <a:srgbClr val="000000"/>
                </a:solidFill>
              </a:rPr>
              <a:t>10/1/18</a:t>
            </a:r>
            <a:endParaRPr lang="en-US" sz="2400" dirty="0" smtClean="0"/>
          </a:p>
          <a:p>
            <a:r>
              <a:rPr lang="en-US" sz="2400" dirty="0" smtClean="0"/>
              <a:t>Plastic Pipe rule – current stay of enforcement</a:t>
            </a:r>
          </a:p>
          <a:p>
            <a:r>
              <a:rPr lang="en-US" sz="2400" dirty="0" smtClean="0"/>
              <a:t>Farm Taps – potential stay of enforcement</a:t>
            </a:r>
          </a:p>
          <a:p>
            <a:r>
              <a:rPr lang="en-US" sz="2400" dirty="0"/>
              <a:t>Underground Storage Facilities – goal for final rule is publish 7/2/19, effective 8/2/19</a:t>
            </a:r>
          </a:p>
          <a:p>
            <a:r>
              <a:rPr lang="en-US" sz="2400" dirty="0"/>
              <a:t>Enhanced Emergency Order Procedures – final rule effective date 4/19/19</a:t>
            </a:r>
          </a:p>
          <a:p>
            <a:endParaRPr lang="en-US" sz="2400" dirty="0" smtClean="0"/>
          </a:p>
        </p:txBody>
      </p:sp>
    </p:spTree>
    <p:extLst>
      <p:ext uri="{BB962C8B-B14F-4D97-AF65-F5344CB8AC3E}">
        <p14:creationId xmlns:p14="http://schemas.microsoft.com/office/powerpoint/2010/main" val="33472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Gas Transmission / Gathering – In Development</a:t>
            </a:r>
            <a:endParaRPr lang="en-US" sz="3600" dirty="0"/>
          </a:p>
        </p:txBody>
      </p:sp>
      <p:sp>
        <p:nvSpPr>
          <p:cNvPr id="3" name="Content Placeholder 2"/>
          <p:cNvSpPr>
            <a:spLocks noGrp="1"/>
          </p:cNvSpPr>
          <p:nvPr>
            <p:ph idx="1"/>
          </p:nvPr>
        </p:nvSpPr>
        <p:spPr/>
        <p:txBody>
          <a:bodyPr/>
          <a:lstStyle/>
          <a:p>
            <a:r>
              <a:rPr lang="en-US" sz="2400" dirty="0" smtClean="0"/>
              <a:t>Response to Congressional mandates in the 2011 Pipeline reauthorization act.</a:t>
            </a:r>
          </a:p>
          <a:p>
            <a:r>
              <a:rPr lang="en-US" sz="2400" dirty="0" smtClean="0"/>
              <a:t>NPRM released 3/15/2016</a:t>
            </a:r>
          </a:p>
          <a:p>
            <a:r>
              <a:rPr lang="en-US" sz="2400" dirty="0" smtClean="0"/>
              <a:t>PHMSA received over 400 comments</a:t>
            </a:r>
          </a:p>
          <a:p>
            <a:r>
              <a:rPr lang="en-US" sz="2400" dirty="0" smtClean="0"/>
              <a:t>Rule went through a period of revision and modification</a:t>
            </a:r>
            <a:endParaRPr lang="en-US" sz="2400" dirty="0"/>
          </a:p>
          <a:p>
            <a:r>
              <a:rPr lang="en-US" sz="2400" dirty="0" smtClean="0"/>
              <a:t>PHMSA is breaking the rule into 3 parts</a:t>
            </a:r>
          </a:p>
        </p:txBody>
      </p:sp>
    </p:spTree>
    <p:extLst>
      <p:ext uri="{BB962C8B-B14F-4D97-AF65-F5344CB8AC3E}">
        <p14:creationId xmlns:p14="http://schemas.microsoft.com/office/powerpoint/2010/main" val="538770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Gas Transmission / Gathering </a:t>
            </a:r>
            <a:r>
              <a:rPr lang="en-US" sz="3200" dirty="0" smtClean="0"/>
              <a:t>– Part 1 (expected July 2019)</a:t>
            </a:r>
            <a:endParaRPr lang="en-US" sz="3200" dirty="0"/>
          </a:p>
        </p:txBody>
      </p:sp>
      <p:sp>
        <p:nvSpPr>
          <p:cNvPr id="3" name="Content Placeholder 2"/>
          <p:cNvSpPr>
            <a:spLocks noGrp="1"/>
          </p:cNvSpPr>
          <p:nvPr>
            <p:ph idx="1"/>
          </p:nvPr>
        </p:nvSpPr>
        <p:spPr>
          <a:xfrm>
            <a:off x="609600" y="2819400"/>
            <a:ext cx="7315200" cy="2743200"/>
          </a:xfrm>
        </p:spPr>
        <p:txBody>
          <a:bodyPr/>
          <a:lstStyle/>
          <a:p>
            <a:r>
              <a:rPr lang="en-US" sz="2400" dirty="0" smtClean="0"/>
              <a:t>Expanded record requirements</a:t>
            </a:r>
          </a:p>
          <a:p>
            <a:r>
              <a:rPr lang="en-US" sz="2400" dirty="0" smtClean="0"/>
              <a:t>MAOP reconfirmation</a:t>
            </a:r>
          </a:p>
          <a:p>
            <a:r>
              <a:rPr lang="en-US" sz="2400" dirty="0" smtClean="0"/>
              <a:t>Material verification</a:t>
            </a:r>
          </a:p>
          <a:p>
            <a:r>
              <a:rPr lang="en-US" sz="2400" dirty="0" smtClean="0"/>
              <a:t>Expansion of IM assessments outside of HCA’s</a:t>
            </a:r>
            <a:r>
              <a:rPr lang="en-US" sz="2400" dirty="0"/>
              <a:t> </a:t>
            </a:r>
            <a:r>
              <a:rPr lang="en-US" sz="2400" dirty="0" smtClean="0"/>
              <a:t>and other related issues</a:t>
            </a:r>
          </a:p>
        </p:txBody>
      </p:sp>
    </p:spTree>
    <p:extLst>
      <p:ext uri="{BB962C8B-B14F-4D97-AF65-F5344CB8AC3E}">
        <p14:creationId xmlns:p14="http://schemas.microsoft.com/office/powerpoint/2010/main" val="2549237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Low Pressure Systems</a:t>
            </a:r>
            <a:endParaRPr lang="en-US" sz="4000" dirty="0"/>
          </a:p>
        </p:txBody>
      </p:sp>
      <p:sp>
        <p:nvSpPr>
          <p:cNvPr id="3" name="Content Placeholder 2"/>
          <p:cNvSpPr>
            <a:spLocks noGrp="1"/>
          </p:cNvSpPr>
          <p:nvPr>
            <p:ph idx="1"/>
          </p:nvPr>
        </p:nvSpPr>
        <p:spPr>
          <a:xfrm>
            <a:off x="609600" y="2514600"/>
            <a:ext cx="7467600" cy="2743200"/>
          </a:xfrm>
        </p:spPr>
        <p:txBody>
          <a:bodyPr/>
          <a:lstStyle/>
          <a:p>
            <a:r>
              <a:rPr lang="en-US" sz="2400" dirty="0" smtClean="0"/>
              <a:t>Recent accident in Andover MA resulting in over-pressurization of approximately 6,000 customers, one fatality.</a:t>
            </a:r>
            <a:endParaRPr lang="en-US" sz="2400" dirty="0"/>
          </a:p>
          <a:p>
            <a:r>
              <a:rPr lang="en-US" sz="2400" dirty="0" smtClean="0"/>
              <a:t>Cause was isolation and depressurization of a segment of the LP system connected to the regulator station control lines.</a:t>
            </a:r>
          </a:p>
          <a:p>
            <a:endParaRPr lang="en-US" sz="2400" dirty="0" smtClean="0"/>
          </a:p>
          <a:p>
            <a:endParaRPr lang="en-US" sz="2400" dirty="0"/>
          </a:p>
        </p:txBody>
      </p:sp>
    </p:spTree>
    <p:extLst>
      <p:ext uri="{BB962C8B-B14F-4D97-AF65-F5344CB8AC3E}">
        <p14:creationId xmlns:p14="http://schemas.microsoft.com/office/powerpoint/2010/main" val="4260041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Gas Transmission / Gathering </a:t>
            </a:r>
            <a:r>
              <a:rPr lang="en-US" sz="3200" dirty="0" smtClean="0"/>
              <a:t>– Part 1: Records Requirements</a:t>
            </a:r>
            <a:endParaRPr lang="en-US" sz="3200" dirty="0"/>
          </a:p>
        </p:txBody>
      </p:sp>
      <p:sp>
        <p:nvSpPr>
          <p:cNvPr id="3" name="Content Placeholder 2"/>
          <p:cNvSpPr>
            <a:spLocks noGrp="1"/>
          </p:cNvSpPr>
          <p:nvPr>
            <p:ph idx="1"/>
          </p:nvPr>
        </p:nvSpPr>
        <p:spPr>
          <a:xfrm>
            <a:off x="609600" y="2819400"/>
            <a:ext cx="7315200" cy="2743200"/>
          </a:xfrm>
        </p:spPr>
        <p:txBody>
          <a:bodyPr/>
          <a:lstStyle/>
          <a:p>
            <a:pPr lvl="0"/>
            <a:r>
              <a:rPr lang="en-US" sz="2400" dirty="0" smtClean="0">
                <a:solidFill>
                  <a:srgbClr val="000000"/>
                </a:solidFill>
              </a:rPr>
              <a:t>Operators must acquire and retain for the life of the pipeline the original steel pipe manufacturing records – for yield strength, tensile strength, and chemical composition of materials.</a:t>
            </a:r>
            <a:endParaRPr lang="en-US" sz="2400" dirty="0">
              <a:solidFill>
                <a:srgbClr val="000000"/>
              </a:solidFill>
            </a:endParaRPr>
          </a:p>
          <a:p>
            <a:r>
              <a:rPr lang="en-US" sz="2400" dirty="0" smtClean="0"/>
              <a:t>Operators must make and retain for the life of the pipeline records documenting pipe design to withstand external pressures and loads in accordance with 192.103 and determination of design pressure in accordance with 192.105.</a:t>
            </a:r>
          </a:p>
        </p:txBody>
      </p:sp>
    </p:spTree>
    <p:extLst>
      <p:ext uri="{BB962C8B-B14F-4D97-AF65-F5344CB8AC3E}">
        <p14:creationId xmlns:p14="http://schemas.microsoft.com/office/powerpoint/2010/main" val="1773711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Gas Transmission / Gathering </a:t>
            </a:r>
            <a:r>
              <a:rPr lang="en-US" sz="3200" dirty="0" smtClean="0"/>
              <a:t>– Part 1: MAOP Reconfirmation</a:t>
            </a:r>
            <a:endParaRPr lang="en-US" sz="3200" dirty="0"/>
          </a:p>
        </p:txBody>
      </p:sp>
      <p:sp>
        <p:nvSpPr>
          <p:cNvPr id="3" name="Content Placeholder 2"/>
          <p:cNvSpPr>
            <a:spLocks noGrp="1"/>
          </p:cNvSpPr>
          <p:nvPr>
            <p:ph idx="1"/>
          </p:nvPr>
        </p:nvSpPr>
        <p:spPr>
          <a:xfrm>
            <a:off x="609600" y="2819400"/>
            <a:ext cx="7315200" cy="2743200"/>
          </a:xfrm>
        </p:spPr>
        <p:txBody>
          <a:bodyPr/>
          <a:lstStyle/>
          <a:p>
            <a:pPr lvl="0"/>
            <a:r>
              <a:rPr lang="en-US" sz="2000" dirty="0" smtClean="0">
                <a:solidFill>
                  <a:srgbClr val="000000"/>
                </a:solidFill>
              </a:rPr>
              <a:t>Piping without records needed to establish MAOP per 192.619 (a) through (e) must reconfirm MAOP if it is in a HCA or Class 3, 4 location.</a:t>
            </a:r>
          </a:p>
          <a:p>
            <a:pPr lvl="0"/>
            <a:r>
              <a:rPr lang="en-US" sz="2000" dirty="0" smtClean="0">
                <a:solidFill>
                  <a:srgbClr val="000000"/>
                </a:solidFill>
              </a:rPr>
              <a:t>Pipe segments with a past pressure test meeting Subpart J and records demonstrating compliance with 192.619(a)(2) do not require reconfirmation.</a:t>
            </a:r>
          </a:p>
          <a:p>
            <a:pPr lvl="0"/>
            <a:r>
              <a:rPr lang="en-US" sz="2000" dirty="0" smtClean="0">
                <a:solidFill>
                  <a:srgbClr val="000000"/>
                </a:solidFill>
              </a:rPr>
              <a:t>Methods are pressure reduction, pressure testing,  “engineering critical assessment”, pipe replacement</a:t>
            </a:r>
          </a:p>
          <a:p>
            <a:pPr lvl="0"/>
            <a:r>
              <a:rPr lang="en-US" sz="2000" dirty="0" smtClean="0">
                <a:solidFill>
                  <a:srgbClr val="000000"/>
                </a:solidFill>
              </a:rPr>
              <a:t>Less restrictive pressure reduction criteria specified for low stress piping.</a:t>
            </a:r>
          </a:p>
          <a:p>
            <a:pPr lvl="0"/>
            <a:r>
              <a:rPr lang="en-US" sz="2000" dirty="0" smtClean="0">
                <a:solidFill>
                  <a:srgbClr val="000000"/>
                </a:solidFill>
              </a:rPr>
              <a:t>Covered in a new 192.624.</a:t>
            </a:r>
            <a:endParaRPr lang="en-US" sz="2000" dirty="0" smtClean="0"/>
          </a:p>
        </p:txBody>
      </p:sp>
    </p:spTree>
    <p:extLst>
      <p:ext uri="{BB962C8B-B14F-4D97-AF65-F5344CB8AC3E}">
        <p14:creationId xmlns:p14="http://schemas.microsoft.com/office/powerpoint/2010/main" val="454887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Gas Transmission / Gathering </a:t>
            </a:r>
            <a:r>
              <a:rPr lang="en-US" sz="3200" dirty="0" smtClean="0"/>
              <a:t>– Part 1: Material Verification</a:t>
            </a:r>
            <a:endParaRPr lang="en-US" sz="3200" dirty="0"/>
          </a:p>
        </p:txBody>
      </p:sp>
      <p:sp>
        <p:nvSpPr>
          <p:cNvPr id="3" name="Content Placeholder 2"/>
          <p:cNvSpPr>
            <a:spLocks noGrp="1"/>
          </p:cNvSpPr>
          <p:nvPr>
            <p:ph idx="1"/>
          </p:nvPr>
        </p:nvSpPr>
        <p:spPr>
          <a:xfrm>
            <a:off x="609600" y="2819400"/>
            <a:ext cx="7315200" cy="2743200"/>
          </a:xfrm>
        </p:spPr>
        <p:txBody>
          <a:bodyPr/>
          <a:lstStyle/>
          <a:p>
            <a:r>
              <a:rPr lang="en-US" sz="2400" dirty="0" smtClean="0"/>
              <a:t>Applies to same piping as MAOP reconfirmation</a:t>
            </a:r>
          </a:p>
          <a:p>
            <a:r>
              <a:rPr lang="en-US" sz="2400" dirty="0" smtClean="0"/>
              <a:t>Should be an “opportunistic sampling approach”</a:t>
            </a:r>
          </a:p>
          <a:p>
            <a:r>
              <a:rPr lang="en-US" sz="2400" dirty="0" smtClean="0"/>
              <a:t>Verify material properties as opportunities present themselves during the course of normal operations and maintenance</a:t>
            </a:r>
          </a:p>
          <a:p>
            <a:r>
              <a:rPr lang="en-US" sz="2400" dirty="0" smtClean="0"/>
              <a:t>Allows for non-destructive testing where feasible</a:t>
            </a:r>
          </a:p>
          <a:p>
            <a:r>
              <a:rPr lang="en-US" sz="2400" dirty="0" smtClean="0"/>
              <a:t>Covered in a new 192.607</a:t>
            </a:r>
          </a:p>
          <a:p>
            <a:endParaRPr lang="en-US" sz="2400" dirty="0" smtClean="0"/>
          </a:p>
        </p:txBody>
      </p:sp>
    </p:spTree>
    <p:extLst>
      <p:ext uri="{BB962C8B-B14F-4D97-AF65-F5344CB8AC3E}">
        <p14:creationId xmlns:p14="http://schemas.microsoft.com/office/powerpoint/2010/main" val="1879737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Gas Transmission / Gathering </a:t>
            </a:r>
            <a:r>
              <a:rPr lang="en-US" sz="3200" dirty="0" smtClean="0"/>
              <a:t>– Part 1: IM Expansion</a:t>
            </a:r>
            <a:endParaRPr lang="en-US" sz="3200" dirty="0"/>
          </a:p>
        </p:txBody>
      </p:sp>
      <p:sp>
        <p:nvSpPr>
          <p:cNvPr id="3" name="Content Placeholder 2"/>
          <p:cNvSpPr>
            <a:spLocks noGrp="1"/>
          </p:cNvSpPr>
          <p:nvPr>
            <p:ph idx="1"/>
          </p:nvPr>
        </p:nvSpPr>
        <p:spPr>
          <a:xfrm>
            <a:off x="609600" y="2819400"/>
            <a:ext cx="7315200" cy="2743200"/>
          </a:xfrm>
        </p:spPr>
        <p:txBody>
          <a:bodyPr/>
          <a:lstStyle/>
          <a:p>
            <a:r>
              <a:rPr lang="en-US" sz="2400" dirty="0" smtClean="0"/>
              <a:t>Expansion of risk assessment obligation to include areas in non-HCA’s and Moderate Consequence Areas (MCA).</a:t>
            </a:r>
          </a:p>
          <a:p>
            <a:r>
              <a:rPr lang="en-US" sz="2400" dirty="0" smtClean="0"/>
              <a:t>MCA includes a Potential Impact Radius (PIR) containing 5 or more residences, or an Occupied Site.</a:t>
            </a:r>
          </a:p>
          <a:p>
            <a:endParaRPr lang="en-US" sz="2400" dirty="0" smtClean="0"/>
          </a:p>
          <a:p>
            <a:endParaRPr lang="en-US" sz="2400" dirty="0" smtClean="0"/>
          </a:p>
        </p:txBody>
      </p:sp>
    </p:spTree>
    <p:extLst>
      <p:ext uri="{BB962C8B-B14F-4D97-AF65-F5344CB8AC3E}">
        <p14:creationId xmlns:p14="http://schemas.microsoft.com/office/powerpoint/2010/main" val="1067621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Gas Transmission / Gathering </a:t>
            </a:r>
            <a:r>
              <a:rPr lang="en-US" sz="3200" dirty="0" smtClean="0"/>
              <a:t>– Part 1: other changes</a:t>
            </a:r>
            <a:endParaRPr lang="en-US" sz="3200" dirty="0"/>
          </a:p>
        </p:txBody>
      </p:sp>
      <p:sp>
        <p:nvSpPr>
          <p:cNvPr id="3" name="Content Placeholder 2"/>
          <p:cNvSpPr>
            <a:spLocks noGrp="1"/>
          </p:cNvSpPr>
          <p:nvPr>
            <p:ph idx="1"/>
          </p:nvPr>
        </p:nvSpPr>
        <p:spPr>
          <a:xfrm>
            <a:off x="609600" y="2819400"/>
            <a:ext cx="7315200" cy="2743200"/>
          </a:xfrm>
        </p:spPr>
        <p:txBody>
          <a:bodyPr/>
          <a:lstStyle/>
          <a:p>
            <a:r>
              <a:rPr lang="en-US" sz="2400" dirty="0" smtClean="0"/>
              <a:t>6 month grace period for 7-calendar year IM reassessment intervals</a:t>
            </a:r>
          </a:p>
          <a:p>
            <a:r>
              <a:rPr lang="en-US" sz="2400" dirty="0" smtClean="0"/>
              <a:t>Consideration of seismicity for IM assessments</a:t>
            </a:r>
          </a:p>
          <a:p>
            <a:r>
              <a:rPr lang="en-US" sz="2400" dirty="0" smtClean="0"/>
              <a:t>MAOP exceedance reporting</a:t>
            </a:r>
          </a:p>
          <a:p>
            <a:r>
              <a:rPr lang="en-US" sz="2400" dirty="0"/>
              <a:t>Codifies some </a:t>
            </a:r>
            <a:r>
              <a:rPr lang="en-US" sz="2400" dirty="0" smtClean="0"/>
              <a:t>of the risk modeling requirements </a:t>
            </a:r>
            <a:r>
              <a:rPr lang="en-US" sz="2400" dirty="0"/>
              <a:t>in </a:t>
            </a:r>
            <a:r>
              <a:rPr lang="en-US" sz="2400" dirty="0" smtClean="0"/>
              <a:t>B31.8S</a:t>
            </a:r>
          </a:p>
          <a:p>
            <a:r>
              <a:rPr lang="en-US" sz="2400" dirty="0" smtClean="0"/>
              <a:t>Provides guidance on Guided Wave Ultrasonic Testing (GWUT).</a:t>
            </a:r>
          </a:p>
          <a:p>
            <a:endParaRPr lang="en-US" sz="2400" dirty="0" smtClean="0"/>
          </a:p>
        </p:txBody>
      </p:sp>
    </p:spTree>
    <p:extLst>
      <p:ext uri="{BB962C8B-B14F-4D97-AF65-F5344CB8AC3E}">
        <p14:creationId xmlns:p14="http://schemas.microsoft.com/office/powerpoint/2010/main" val="1362576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Gas Transmission / Gathering </a:t>
            </a:r>
            <a:r>
              <a:rPr lang="en-US" sz="3200" dirty="0" smtClean="0"/>
              <a:t>– Part 2 (December 2019)</a:t>
            </a:r>
            <a:endParaRPr lang="en-US" sz="3200" dirty="0"/>
          </a:p>
        </p:txBody>
      </p:sp>
      <p:sp>
        <p:nvSpPr>
          <p:cNvPr id="3" name="Content Placeholder 2"/>
          <p:cNvSpPr>
            <a:spLocks noGrp="1"/>
          </p:cNvSpPr>
          <p:nvPr>
            <p:ph idx="1"/>
          </p:nvPr>
        </p:nvSpPr>
        <p:spPr>
          <a:xfrm>
            <a:off x="609600" y="2819400"/>
            <a:ext cx="7315200" cy="2743200"/>
          </a:xfrm>
        </p:spPr>
        <p:txBody>
          <a:bodyPr/>
          <a:lstStyle/>
          <a:p>
            <a:r>
              <a:rPr lang="en-US" sz="2400" dirty="0"/>
              <a:t>Adjustments to repair criteria for pipelines in HCA’s and non-HCA’s.</a:t>
            </a:r>
          </a:p>
          <a:p>
            <a:r>
              <a:rPr lang="en-US" sz="2400" dirty="0" smtClean="0"/>
              <a:t>Inspections following extreme weather events</a:t>
            </a:r>
          </a:p>
          <a:p>
            <a:r>
              <a:rPr lang="en-US" sz="2400" dirty="0" smtClean="0"/>
              <a:t>Corrosion </a:t>
            </a:r>
            <a:r>
              <a:rPr lang="en-US" sz="2400" dirty="0"/>
              <a:t>control improvements (DCVG/ACVG gradient survey for new construction, CIS for low reads, interference surveys around HVAC power lines, internal </a:t>
            </a:r>
            <a:r>
              <a:rPr lang="en-US" sz="2400" dirty="0" smtClean="0"/>
              <a:t>corrosion </a:t>
            </a:r>
            <a:r>
              <a:rPr lang="en-US" sz="2400" dirty="0"/>
              <a:t>monitoring</a:t>
            </a:r>
            <a:r>
              <a:rPr lang="en-US" sz="2400" dirty="0" smtClean="0"/>
              <a:t>)</a:t>
            </a:r>
          </a:p>
          <a:p>
            <a:r>
              <a:rPr lang="en-US" sz="2400" dirty="0"/>
              <a:t>More detail to Internal Corrosion control requirements</a:t>
            </a:r>
            <a:r>
              <a:rPr lang="en-US" sz="2400" dirty="0" smtClean="0"/>
              <a:t>.</a:t>
            </a:r>
          </a:p>
          <a:p>
            <a:endParaRPr lang="en-US" sz="2400" dirty="0" smtClean="0"/>
          </a:p>
        </p:txBody>
      </p:sp>
    </p:spTree>
    <p:extLst>
      <p:ext uri="{BB962C8B-B14F-4D97-AF65-F5344CB8AC3E}">
        <p14:creationId xmlns:p14="http://schemas.microsoft.com/office/powerpoint/2010/main" val="4272623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Gas Transmission / Gathering </a:t>
            </a:r>
            <a:r>
              <a:rPr lang="en-US" sz="3200" dirty="0" smtClean="0"/>
              <a:t>– Part 2 (December 2019)</a:t>
            </a:r>
            <a:endParaRPr lang="en-US" sz="3200" dirty="0"/>
          </a:p>
        </p:txBody>
      </p:sp>
      <p:sp>
        <p:nvSpPr>
          <p:cNvPr id="3" name="Content Placeholder 2"/>
          <p:cNvSpPr>
            <a:spLocks noGrp="1"/>
          </p:cNvSpPr>
          <p:nvPr>
            <p:ph idx="1"/>
          </p:nvPr>
        </p:nvSpPr>
        <p:spPr>
          <a:xfrm>
            <a:off x="609600" y="2819400"/>
            <a:ext cx="7315200" cy="2743200"/>
          </a:xfrm>
        </p:spPr>
        <p:txBody>
          <a:bodyPr/>
          <a:lstStyle/>
          <a:p>
            <a:r>
              <a:rPr lang="en-US" sz="2400" dirty="0" smtClean="0"/>
              <a:t>Safety features on in-line inspection launchers and receivers</a:t>
            </a:r>
          </a:p>
          <a:p>
            <a:r>
              <a:rPr lang="en-US" sz="2400" dirty="0" smtClean="0"/>
              <a:t>Management of change requirements as outlined in ASME B31.8S</a:t>
            </a:r>
          </a:p>
          <a:p>
            <a:r>
              <a:rPr lang="en-US" sz="2400" dirty="0"/>
              <a:t>Other IM clarifications and increased assessment requirements</a:t>
            </a:r>
          </a:p>
          <a:p>
            <a:endParaRPr lang="en-US" sz="2400" dirty="0" smtClean="0"/>
          </a:p>
        </p:txBody>
      </p:sp>
    </p:spTree>
    <p:extLst>
      <p:ext uri="{BB962C8B-B14F-4D97-AF65-F5344CB8AC3E}">
        <p14:creationId xmlns:p14="http://schemas.microsoft.com/office/powerpoint/2010/main" val="48252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Gas Transmission / Gathering </a:t>
            </a:r>
            <a:r>
              <a:rPr lang="en-US" sz="3200" dirty="0" smtClean="0"/>
              <a:t>– Part 3 (December 2019)</a:t>
            </a:r>
            <a:endParaRPr lang="en-US" sz="3200" dirty="0"/>
          </a:p>
        </p:txBody>
      </p:sp>
      <p:sp>
        <p:nvSpPr>
          <p:cNvPr id="3" name="Content Placeholder 2"/>
          <p:cNvSpPr>
            <a:spLocks noGrp="1"/>
          </p:cNvSpPr>
          <p:nvPr>
            <p:ph idx="1"/>
          </p:nvPr>
        </p:nvSpPr>
        <p:spPr>
          <a:xfrm>
            <a:off x="609600" y="2819400"/>
            <a:ext cx="7315200" cy="2743200"/>
          </a:xfrm>
        </p:spPr>
        <p:txBody>
          <a:bodyPr/>
          <a:lstStyle/>
          <a:p>
            <a:r>
              <a:rPr lang="en-US" sz="2400" dirty="0" smtClean="0"/>
              <a:t>Reporting requirements for Gathering lines</a:t>
            </a:r>
          </a:p>
          <a:p>
            <a:r>
              <a:rPr lang="en-US" sz="2400" dirty="0" smtClean="0"/>
              <a:t>MAOP and leak repair for all Gathering</a:t>
            </a:r>
          </a:p>
          <a:p>
            <a:r>
              <a:rPr lang="en-US" sz="2400" dirty="0" smtClean="0"/>
              <a:t>Safety regulations extended to some gas gathering lines in Class 1 locations.  Requirements are basically the same requirements as in the Ohio Gas Gathering rule.  Type of piping it applies to may be different (focusing on pipe diameter and pressure)</a:t>
            </a:r>
          </a:p>
          <a:p>
            <a:r>
              <a:rPr lang="en-US" sz="2400" dirty="0" smtClean="0"/>
              <a:t>Gathering related definitions</a:t>
            </a:r>
          </a:p>
        </p:txBody>
      </p:sp>
    </p:spTree>
    <p:extLst>
      <p:ext uri="{BB962C8B-B14F-4D97-AF65-F5344CB8AC3E}">
        <p14:creationId xmlns:p14="http://schemas.microsoft.com/office/powerpoint/2010/main" val="3706976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Plastic Pipe Rule</a:t>
            </a:r>
            <a:endParaRPr lang="en-US" sz="3200" dirty="0"/>
          </a:p>
        </p:txBody>
      </p:sp>
      <p:sp>
        <p:nvSpPr>
          <p:cNvPr id="3" name="Content Placeholder 2"/>
          <p:cNvSpPr>
            <a:spLocks noGrp="1"/>
          </p:cNvSpPr>
          <p:nvPr>
            <p:ph idx="1"/>
          </p:nvPr>
        </p:nvSpPr>
        <p:spPr>
          <a:xfrm>
            <a:off x="609600" y="2819400"/>
            <a:ext cx="7315200" cy="2743200"/>
          </a:xfrm>
        </p:spPr>
        <p:txBody>
          <a:bodyPr/>
          <a:lstStyle/>
          <a:p>
            <a:r>
              <a:rPr lang="en-US" sz="2400" dirty="0" smtClean="0"/>
              <a:t>Originally effective Jan 22, 2019</a:t>
            </a:r>
          </a:p>
          <a:p>
            <a:r>
              <a:rPr lang="en-US" sz="2400" dirty="0" smtClean="0"/>
              <a:t>AGA requested a stay of enforcement due to concerns about the availability of certain components and for time to develop procedures for weak links, plastic pipe storage and handling, and pipe fusion equipment maintenance &amp; upkeep</a:t>
            </a:r>
          </a:p>
          <a:p>
            <a:r>
              <a:rPr lang="en-US" sz="2400" dirty="0" smtClean="0"/>
              <a:t>Rule will be phased in over the next year</a:t>
            </a:r>
          </a:p>
        </p:txBody>
      </p:sp>
    </p:spTree>
    <p:extLst>
      <p:ext uri="{BB962C8B-B14F-4D97-AF65-F5344CB8AC3E}">
        <p14:creationId xmlns:p14="http://schemas.microsoft.com/office/powerpoint/2010/main" val="1715815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Plastic Pipe Rule</a:t>
            </a:r>
            <a:br>
              <a:rPr lang="en-US" sz="3600" dirty="0" smtClean="0"/>
            </a:br>
            <a:r>
              <a:rPr lang="en-US" sz="3600" dirty="0" smtClean="0"/>
              <a:t>Highlights</a:t>
            </a:r>
            <a:endParaRPr lang="en-US" sz="3200" dirty="0"/>
          </a:p>
        </p:txBody>
      </p:sp>
      <p:sp>
        <p:nvSpPr>
          <p:cNvPr id="3" name="Content Placeholder 2"/>
          <p:cNvSpPr>
            <a:spLocks noGrp="1"/>
          </p:cNvSpPr>
          <p:nvPr>
            <p:ph idx="1"/>
          </p:nvPr>
        </p:nvSpPr>
        <p:spPr>
          <a:xfrm>
            <a:off x="609600" y="2819400"/>
            <a:ext cx="7315200" cy="2743200"/>
          </a:xfrm>
        </p:spPr>
        <p:txBody>
          <a:bodyPr/>
          <a:lstStyle/>
          <a:p>
            <a:r>
              <a:rPr lang="en-US" sz="2400" dirty="0" smtClean="0"/>
              <a:t>PE pipe can have a design pressure of up to 125 psig, PA-11 and 12 pipe up to 250 psig for certain manufacture dates, pipe size, wall thickness, material specification.</a:t>
            </a:r>
          </a:p>
          <a:p>
            <a:r>
              <a:rPr lang="en-US" sz="2400" dirty="0" smtClean="0"/>
              <a:t>Design requirements for plastic risers.</a:t>
            </a:r>
          </a:p>
          <a:p>
            <a:r>
              <a:rPr lang="en-US" sz="2400" dirty="0" smtClean="0"/>
              <a:t>Requirement that mechanical joints and fittings be able to resist pullout force (“category 1”)</a:t>
            </a:r>
          </a:p>
          <a:p>
            <a:r>
              <a:rPr lang="en-US" sz="2400" dirty="0" smtClean="0"/>
              <a:t>Pipe pulled through the ground must use a “weak link”</a:t>
            </a:r>
          </a:p>
        </p:txBody>
      </p:sp>
    </p:spTree>
    <p:extLst>
      <p:ext uri="{BB962C8B-B14F-4D97-AF65-F5344CB8AC3E}">
        <p14:creationId xmlns:p14="http://schemas.microsoft.com/office/powerpoint/2010/main" val="342571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LP Systems – PUCO action</a:t>
            </a:r>
            <a:endParaRPr lang="en-US" sz="4000" dirty="0"/>
          </a:p>
        </p:txBody>
      </p:sp>
      <p:sp>
        <p:nvSpPr>
          <p:cNvPr id="3" name="Content Placeholder 2"/>
          <p:cNvSpPr>
            <a:spLocks noGrp="1"/>
          </p:cNvSpPr>
          <p:nvPr>
            <p:ph idx="1"/>
          </p:nvPr>
        </p:nvSpPr>
        <p:spPr>
          <a:xfrm>
            <a:off x="609600" y="2514600"/>
            <a:ext cx="7467600" cy="2743200"/>
          </a:xfrm>
        </p:spPr>
        <p:txBody>
          <a:bodyPr/>
          <a:lstStyle/>
          <a:p>
            <a:r>
              <a:rPr lang="en-US" sz="2800" dirty="0" smtClean="0"/>
              <a:t>Developed a LP System Survey to inventory Ohio LP systems and assess design, operation &amp; maintenance practices.</a:t>
            </a:r>
          </a:p>
          <a:p>
            <a:r>
              <a:rPr lang="en-US" sz="2800" dirty="0" smtClean="0"/>
              <a:t>Relied on in-house knowledge and AGA Recommended Best Practices for LP systems to develop the Survey</a:t>
            </a:r>
          </a:p>
          <a:p>
            <a:r>
              <a:rPr lang="en-US" sz="2800" dirty="0" smtClean="0"/>
              <a:t>Approximately 920,000 Ohio customers served by LP systems</a:t>
            </a:r>
          </a:p>
          <a:p>
            <a:r>
              <a:rPr lang="en-US" sz="2800" dirty="0" smtClean="0"/>
              <a:t>Rule revision considerations.</a:t>
            </a:r>
          </a:p>
        </p:txBody>
      </p:sp>
    </p:spTree>
    <p:extLst>
      <p:ext uri="{BB962C8B-B14F-4D97-AF65-F5344CB8AC3E}">
        <p14:creationId xmlns:p14="http://schemas.microsoft.com/office/powerpoint/2010/main" val="3832790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Plastic Pipe Rule</a:t>
            </a:r>
            <a:br>
              <a:rPr lang="en-US" sz="3600" dirty="0" smtClean="0"/>
            </a:br>
            <a:r>
              <a:rPr lang="en-US" sz="3600" dirty="0" smtClean="0"/>
              <a:t>Highlights</a:t>
            </a:r>
            <a:endParaRPr lang="en-US" sz="3200" dirty="0"/>
          </a:p>
        </p:txBody>
      </p:sp>
      <p:sp>
        <p:nvSpPr>
          <p:cNvPr id="3" name="Content Placeholder 2"/>
          <p:cNvSpPr>
            <a:spLocks noGrp="1"/>
          </p:cNvSpPr>
          <p:nvPr>
            <p:ph idx="1"/>
          </p:nvPr>
        </p:nvSpPr>
        <p:spPr>
          <a:xfrm>
            <a:off x="609600" y="2819400"/>
            <a:ext cx="7315200" cy="2743200"/>
          </a:xfrm>
        </p:spPr>
        <p:txBody>
          <a:bodyPr/>
          <a:lstStyle/>
          <a:p>
            <a:r>
              <a:rPr lang="en-US" sz="2400" dirty="0" smtClean="0"/>
              <a:t>May not use mechanical leak repair clamps as a permanent repair on plastic pipe</a:t>
            </a:r>
          </a:p>
          <a:p>
            <a:r>
              <a:rPr lang="en-US" sz="2400" dirty="0" smtClean="0"/>
              <a:t>Must have written procedures for the storage and handling of plastic pipe</a:t>
            </a:r>
          </a:p>
          <a:p>
            <a:r>
              <a:rPr lang="en-US" sz="2400" dirty="0" smtClean="0"/>
              <a:t>Have to maintain joining equipment in accordance with written procedures and/or manufacturers recommendations.</a:t>
            </a:r>
          </a:p>
          <a:p>
            <a:endParaRPr lang="en-US" sz="2000" dirty="0" smtClean="0"/>
          </a:p>
        </p:txBody>
      </p:sp>
    </p:spTree>
    <p:extLst>
      <p:ext uri="{BB962C8B-B14F-4D97-AF65-F5344CB8AC3E}">
        <p14:creationId xmlns:p14="http://schemas.microsoft.com/office/powerpoint/2010/main" val="2434812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Findings from Field Inspections</a:t>
            </a:r>
            <a:endParaRPr lang="en-US" sz="3200" dirty="0"/>
          </a:p>
        </p:txBody>
      </p:sp>
      <p:sp>
        <p:nvSpPr>
          <p:cNvPr id="3" name="Content Placeholder 2"/>
          <p:cNvSpPr>
            <a:spLocks noGrp="1"/>
          </p:cNvSpPr>
          <p:nvPr>
            <p:ph idx="1"/>
          </p:nvPr>
        </p:nvSpPr>
        <p:spPr>
          <a:xfrm>
            <a:off x="609600" y="2667000"/>
            <a:ext cx="7315200" cy="2743200"/>
          </a:xfrm>
        </p:spPr>
        <p:txBody>
          <a:bodyPr/>
          <a:lstStyle/>
          <a:p>
            <a:r>
              <a:rPr lang="en-US" sz="2400" dirty="0" smtClean="0"/>
              <a:t>Most common violations found:</a:t>
            </a:r>
          </a:p>
          <a:p>
            <a:pPr lvl="1"/>
            <a:r>
              <a:rPr lang="en-US" sz="2000" dirty="0" smtClean="0"/>
              <a:t>192.13(c)/605  Not following procedures in the field.</a:t>
            </a:r>
          </a:p>
          <a:p>
            <a:pPr lvl="1"/>
            <a:r>
              <a:rPr lang="en-US" sz="2000" dirty="0" smtClean="0"/>
              <a:t>192.805  Operator Qualifications</a:t>
            </a:r>
          </a:p>
          <a:p>
            <a:pPr lvl="1"/>
            <a:r>
              <a:rPr lang="en-US" sz="2000" dirty="0" smtClean="0"/>
              <a:t>192.479/481  Atmospheric Corrosion</a:t>
            </a:r>
          </a:p>
          <a:p>
            <a:pPr lvl="1"/>
            <a:r>
              <a:rPr lang="en-US" sz="2000" dirty="0" smtClean="0"/>
              <a:t>Various code sections associated with External Corrosion monitoring and prevention</a:t>
            </a:r>
          </a:p>
          <a:p>
            <a:r>
              <a:rPr lang="en-US" sz="2400" dirty="0" smtClean="0"/>
              <a:t>Other items for discussion:</a:t>
            </a:r>
          </a:p>
          <a:p>
            <a:pPr lvl="1"/>
            <a:r>
              <a:rPr lang="en-US" sz="2000" dirty="0" smtClean="0"/>
              <a:t>Fusion joint documentation</a:t>
            </a:r>
          </a:p>
          <a:p>
            <a:pPr lvl="1"/>
            <a:r>
              <a:rPr lang="en-US" sz="2000" dirty="0" smtClean="0"/>
              <a:t>DIMP requirement for system knowledge</a:t>
            </a:r>
          </a:p>
          <a:p>
            <a:pPr lvl="1"/>
            <a:r>
              <a:rPr lang="en-US" sz="2000" dirty="0" smtClean="0"/>
              <a:t>Drug &amp; Alcohol</a:t>
            </a:r>
          </a:p>
          <a:p>
            <a:endParaRPr lang="en-US" sz="2000" dirty="0" smtClean="0"/>
          </a:p>
        </p:txBody>
      </p:sp>
    </p:spTree>
    <p:extLst>
      <p:ext uri="{BB962C8B-B14F-4D97-AF65-F5344CB8AC3E}">
        <p14:creationId xmlns:p14="http://schemas.microsoft.com/office/powerpoint/2010/main" val="2257298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6553200" cy="1143000"/>
          </a:xfrm>
        </p:spPr>
        <p:txBody>
          <a:bodyPr/>
          <a:lstStyle/>
          <a:p>
            <a:r>
              <a:rPr lang="en-US" sz="3600" dirty="0" smtClean="0"/>
              <a:t>Notes on OQ</a:t>
            </a:r>
            <a:endParaRPr lang="en-US" sz="3600" dirty="0"/>
          </a:p>
        </p:txBody>
      </p:sp>
      <p:sp>
        <p:nvSpPr>
          <p:cNvPr id="3" name="Content Placeholder 2"/>
          <p:cNvSpPr>
            <a:spLocks noGrp="1"/>
          </p:cNvSpPr>
          <p:nvPr>
            <p:ph idx="1"/>
          </p:nvPr>
        </p:nvSpPr>
        <p:spPr>
          <a:xfrm>
            <a:off x="609600" y="2286000"/>
            <a:ext cx="6553200" cy="2743200"/>
          </a:xfrm>
        </p:spPr>
        <p:txBody>
          <a:bodyPr/>
          <a:lstStyle/>
          <a:p>
            <a:r>
              <a:rPr lang="en-US" sz="2400" dirty="0" smtClean="0"/>
              <a:t>Findings from the NY state program regarding East Harlem explosion in 2014:</a:t>
            </a:r>
          </a:p>
          <a:p>
            <a:pPr lvl="1"/>
            <a:r>
              <a:rPr lang="en-US" sz="2000" dirty="0" smtClean="0"/>
              <a:t>Operator accountability lacking for all individuals working on their system (i.e. operators don’t know what some their contractors are being taught).</a:t>
            </a:r>
          </a:p>
          <a:p>
            <a:pPr lvl="1"/>
            <a:r>
              <a:rPr lang="en-US" sz="2000" dirty="0" smtClean="0"/>
              <a:t>OQ training does not focus on the performance of covered tasks using specific operator procedures and operator equipment.</a:t>
            </a:r>
          </a:p>
          <a:p>
            <a:pPr lvl="1"/>
            <a:r>
              <a:rPr lang="en-US" sz="2000" dirty="0" smtClean="0"/>
              <a:t>Too much reliance on written examinations, inadequate operator oversight of exams.</a:t>
            </a:r>
          </a:p>
          <a:p>
            <a:pPr lvl="0"/>
            <a:r>
              <a:rPr lang="en-US" sz="2400" dirty="0" smtClean="0">
                <a:solidFill>
                  <a:srgbClr val="000000"/>
                </a:solidFill>
              </a:rPr>
              <a:t>Our environment is different, but we can learn some things from their experience.</a:t>
            </a:r>
            <a:endParaRPr lang="en-US" sz="2400" dirty="0">
              <a:solidFill>
                <a:srgbClr val="000000"/>
              </a:solidFill>
            </a:endParaRPr>
          </a:p>
          <a:p>
            <a:pPr lvl="1"/>
            <a:endParaRPr lang="en-US" sz="2000" dirty="0" smtClean="0"/>
          </a:p>
          <a:p>
            <a:pPr lvl="1"/>
            <a:endParaRPr lang="en-US" sz="2000" dirty="0" smtClean="0"/>
          </a:p>
        </p:txBody>
      </p:sp>
    </p:spTree>
    <p:extLst>
      <p:ext uri="{BB962C8B-B14F-4D97-AF65-F5344CB8AC3E}">
        <p14:creationId xmlns:p14="http://schemas.microsoft.com/office/powerpoint/2010/main" val="28519286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Incident Trends</a:t>
            </a:r>
            <a:endParaRPr lang="en-US" dirty="0"/>
          </a:p>
        </p:txBody>
      </p:sp>
      <p:sp>
        <p:nvSpPr>
          <p:cNvPr id="3" name="Content Placeholder 2"/>
          <p:cNvSpPr>
            <a:spLocks noGrp="1"/>
          </p:cNvSpPr>
          <p:nvPr>
            <p:ph idx="1"/>
          </p:nvPr>
        </p:nvSpPr>
        <p:spPr>
          <a:xfrm>
            <a:off x="609600" y="2286000"/>
            <a:ext cx="6553200" cy="2743200"/>
          </a:xfrm>
        </p:spPr>
        <p:txBody>
          <a:bodyPr/>
          <a:lstStyle/>
          <a:p>
            <a:r>
              <a:rPr lang="en-US" sz="2400" dirty="0" smtClean="0"/>
              <a:t>What do incident trends tell us about pipeline safety threats?</a:t>
            </a:r>
          </a:p>
          <a:p>
            <a:pPr lvl="1"/>
            <a:r>
              <a:rPr lang="en-US" sz="2400" dirty="0" smtClean="0"/>
              <a:t>Excavation Damage is still the top threat for Distribution piping.  Other Outside Force Damage (i.e. cars) are close behind.</a:t>
            </a:r>
          </a:p>
          <a:p>
            <a:pPr lvl="1"/>
            <a:r>
              <a:rPr lang="en-US" sz="2400" dirty="0" smtClean="0"/>
              <a:t>Material/weld/joint failure and Corrosion are the top threats for Transmission lines</a:t>
            </a:r>
          </a:p>
          <a:p>
            <a:pPr lvl="1"/>
            <a:r>
              <a:rPr lang="en-US" sz="2400" dirty="0" smtClean="0"/>
              <a:t>For Transmission lines in eastern Ohio, soil shifting and landslides are a significant risk.</a:t>
            </a:r>
          </a:p>
        </p:txBody>
      </p:sp>
    </p:spTree>
    <p:extLst>
      <p:ext uri="{BB962C8B-B14F-4D97-AF65-F5344CB8AC3E}">
        <p14:creationId xmlns:p14="http://schemas.microsoft.com/office/powerpoint/2010/main" val="427701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1211"/>
            <a:ext cx="9144000" cy="6535578"/>
          </a:xfrm>
          <a:prstGeom prst="rect">
            <a:avLst/>
          </a:prstGeom>
        </p:spPr>
      </p:pic>
    </p:spTree>
    <p:extLst>
      <p:ext uri="{BB962C8B-B14F-4D97-AF65-F5344CB8AC3E}">
        <p14:creationId xmlns:p14="http://schemas.microsoft.com/office/powerpoint/2010/main" val="14712188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92" y="685800"/>
            <a:ext cx="9127808" cy="5486400"/>
          </a:xfrm>
          <a:prstGeom prst="rect">
            <a:avLst/>
          </a:prstGeom>
        </p:spPr>
      </p:pic>
    </p:spTree>
    <p:extLst>
      <p:ext uri="{BB962C8B-B14F-4D97-AF65-F5344CB8AC3E}">
        <p14:creationId xmlns:p14="http://schemas.microsoft.com/office/powerpoint/2010/main" val="24419975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62000"/>
            <a:ext cx="9144000" cy="5143500"/>
          </a:xfrm>
          <a:prstGeom prst="rect">
            <a:avLst/>
          </a:prstGeom>
        </p:spPr>
      </p:pic>
    </p:spTree>
    <p:extLst>
      <p:ext uri="{BB962C8B-B14F-4D97-AF65-F5344CB8AC3E}">
        <p14:creationId xmlns:p14="http://schemas.microsoft.com/office/powerpoint/2010/main" val="3044640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0"/>
            <a:ext cx="9127838" cy="5486400"/>
          </a:xfrm>
          <a:prstGeom prst="rect">
            <a:avLst/>
          </a:prstGeom>
        </p:spPr>
      </p:pic>
    </p:spTree>
    <p:extLst>
      <p:ext uri="{BB962C8B-B14F-4D97-AF65-F5344CB8AC3E}">
        <p14:creationId xmlns:p14="http://schemas.microsoft.com/office/powerpoint/2010/main" val="11716070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928092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pic>
        <p:nvPicPr>
          <p:cNvPr id="4" name="Picture 3"/>
          <p:cNvPicPr>
            <a:picLocks noChangeAspect="1"/>
          </p:cNvPicPr>
          <p:nvPr/>
        </p:nvPicPr>
        <p:blipFill>
          <a:blip r:embed="rId2"/>
          <a:stretch>
            <a:fillRect/>
          </a:stretch>
        </p:blipFill>
        <p:spPr>
          <a:xfrm>
            <a:off x="188" y="668867"/>
            <a:ext cx="9143812" cy="5503333"/>
          </a:xfrm>
          <a:prstGeom prst="rect">
            <a:avLst/>
          </a:prstGeom>
        </p:spPr>
      </p:pic>
    </p:spTree>
    <p:extLst>
      <p:ext uri="{BB962C8B-B14F-4D97-AF65-F5344CB8AC3E}">
        <p14:creationId xmlns:p14="http://schemas.microsoft.com/office/powerpoint/2010/main" val="3727773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LP Systems – Preliminary NTSB Recommendations</a:t>
            </a:r>
            <a:endParaRPr lang="en-US" sz="3600" dirty="0"/>
          </a:p>
        </p:txBody>
      </p:sp>
      <p:sp>
        <p:nvSpPr>
          <p:cNvPr id="3" name="Content Placeholder 2"/>
          <p:cNvSpPr>
            <a:spLocks noGrp="1"/>
          </p:cNvSpPr>
          <p:nvPr>
            <p:ph idx="1"/>
          </p:nvPr>
        </p:nvSpPr>
        <p:spPr>
          <a:xfrm>
            <a:off x="609600" y="2514600"/>
            <a:ext cx="7467600" cy="2743200"/>
          </a:xfrm>
        </p:spPr>
        <p:txBody>
          <a:bodyPr/>
          <a:lstStyle/>
          <a:p>
            <a:r>
              <a:rPr lang="en-US" sz="2000" dirty="0" smtClean="0"/>
              <a:t>Require a professional engineer’s seal on public utility engineering drawings. (P-18-005)</a:t>
            </a:r>
          </a:p>
          <a:p>
            <a:r>
              <a:rPr lang="en-US" sz="2000" dirty="0"/>
              <a:t>Revise the engineering plan and constructability review process across all of your subsidiaries to ensure that all applicable departments review construction documents for accuracy, completeness, and correctness, and that the documents or plans be sealed by a professional engineer prior to commencing work. (P-18-006</a:t>
            </a:r>
            <a:r>
              <a:rPr lang="en-US" sz="2000" dirty="0" smtClean="0"/>
              <a:t>)</a:t>
            </a:r>
          </a:p>
          <a:p>
            <a:r>
              <a:rPr lang="en-US" sz="2000" dirty="0"/>
              <a:t>Review and ensure that all records and documentation of your natural gas systems are traceable, reliable, and complete. (P-18-007</a:t>
            </a:r>
            <a:r>
              <a:rPr lang="en-US" sz="2000" dirty="0" smtClean="0"/>
              <a:t>)</a:t>
            </a:r>
            <a:endParaRPr lang="en-US" sz="2000" dirty="0"/>
          </a:p>
        </p:txBody>
      </p:sp>
    </p:spTree>
    <p:extLst>
      <p:ext uri="{BB962C8B-B14F-4D97-AF65-F5344CB8AC3E}">
        <p14:creationId xmlns:p14="http://schemas.microsoft.com/office/powerpoint/2010/main" val="1115226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Annual Report – Excavation Damages</a:t>
            </a:r>
          </a:p>
        </p:txBody>
      </p:sp>
      <p:pic>
        <p:nvPicPr>
          <p:cNvPr id="2" name="Picture 1"/>
          <p:cNvPicPr>
            <a:picLocks noChangeAspect="1"/>
          </p:cNvPicPr>
          <p:nvPr/>
        </p:nvPicPr>
        <p:blipFill>
          <a:blip r:embed="rId2"/>
          <a:stretch>
            <a:fillRect/>
          </a:stretch>
        </p:blipFill>
        <p:spPr>
          <a:xfrm>
            <a:off x="381000" y="2514600"/>
            <a:ext cx="7437100" cy="4297680"/>
          </a:xfrm>
          <a:prstGeom prst="rect">
            <a:avLst/>
          </a:prstGeom>
        </p:spPr>
      </p:pic>
    </p:spTree>
    <p:extLst>
      <p:ext uri="{BB962C8B-B14F-4D97-AF65-F5344CB8AC3E}">
        <p14:creationId xmlns:p14="http://schemas.microsoft.com/office/powerpoint/2010/main" val="40773836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Trends</a:t>
            </a:r>
            <a:endParaRPr lang="en-US" dirty="0"/>
          </a:p>
        </p:txBody>
      </p:sp>
      <p:sp>
        <p:nvSpPr>
          <p:cNvPr id="3" name="Content Placeholder 2"/>
          <p:cNvSpPr>
            <a:spLocks noGrp="1"/>
          </p:cNvSpPr>
          <p:nvPr>
            <p:ph idx="1"/>
          </p:nvPr>
        </p:nvSpPr>
        <p:spPr>
          <a:xfrm>
            <a:off x="609600" y="2590800"/>
            <a:ext cx="6553200" cy="2743200"/>
          </a:xfrm>
        </p:spPr>
        <p:txBody>
          <a:bodyPr/>
          <a:lstStyle/>
          <a:p>
            <a:r>
              <a:rPr lang="en-US" sz="2800" dirty="0" smtClean="0"/>
              <a:t>Statewide root causes (2015-2017):</a:t>
            </a:r>
          </a:p>
          <a:p>
            <a:pPr lvl="1"/>
            <a:r>
              <a:rPr lang="en-US" sz="2400" dirty="0" smtClean="0"/>
              <a:t>One Call practices not sufficient 23%</a:t>
            </a:r>
          </a:p>
          <a:p>
            <a:pPr lvl="1"/>
            <a:r>
              <a:rPr lang="en-US" sz="2400" dirty="0" smtClean="0"/>
              <a:t>Locating practices not sufficient: 35%</a:t>
            </a:r>
          </a:p>
          <a:p>
            <a:pPr lvl="1"/>
            <a:r>
              <a:rPr lang="en-US" sz="2400" dirty="0" smtClean="0"/>
              <a:t>Excavation practices not sufficient: 36%</a:t>
            </a:r>
          </a:p>
          <a:p>
            <a:pPr lvl="1"/>
            <a:r>
              <a:rPr lang="en-US" sz="2400" dirty="0" smtClean="0"/>
              <a:t>Other: 6%</a:t>
            </a:r>
          </a:p>
          <a:p>
            <a:pPr lvl="0"/>
            <a:r>
              <a:rPr lang="en-US" sz="2800" dirty="0">
                <a:solidFill>
                  <a:srgbClr val="000000"/>
                </a:solidFill>
              </a:rPr>
              <a:t>Categories can and should be broken down more finely.  Ex: Common Ground Alliance DIRT report.</a:t>
            </a:r>
          </a:p>
          <a:p>
            <a:pPr marL="457200" lvl="1" indent="0">
              <a:buNone/>
            </a:pPr>
            <a:endParaRPr lang="en-US" sz="2000" dirty="0" smtClean="0"/>
          </a:p>
        </p:txBody>
      </p:sp>
    </p:spTree>
    <p:extLst>
      <p:ext uri="{BB962C8B-B14F-4D97-AF65-F5344CB8AC3E}">
        <p14:creationId xmlns:p14="http://schemas.microsoft.com/office/powerpoint/2010/main" val="4153254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4420" b="-3783"/>
          <a:stretch/>
        </p:blipFill>
        <p:spPr>
          <a:xfrm>
            <a:off x="-14352" y="2895600"/>
            <a:ext cx="9144000" cy="2926080"/>
          </a:xfrm>
          <a:prstGeom prst="rect">
            <a:avLst/>
          </a:prstGeom>
        </p:spPr>
      </p:pic>
      <p:sp>
        <p:nvSpPr>
          <p:cNvPr id="5" name="Title 4"/>
          <p:cNvSpPr>
            <a:spLocks noGrp="1"/>
          </p:cNvSpPr>
          <p:nvPr>
            <p:ph type="title"/>
          </p:nvPr>
        </p:nvSpPr>
        <p:spPr>
          <a:xfrm>
            <a:off x="1219200" y="762000"/>
            <a:ext cx="6553200" cy="1143000"/>
          </a:xfrm>
        </p:spPr>
        <p:txBody>
          <a:bodyPr/>
          <a:lstStyle/>
          <a:p>
            <a:r>
              <a:rPr lang="en-US" dirty="0" smtClean="0"/>
              <a:t>From DIRT Field Form</a:t>
            </a:r>
            <a:endParaRPr lang="en-US" dirty="0"/>
          </a:p>
        </p:txBody>
      </p:sp>
    </p:spTree>
    <p:extLst>
      <p:ext uri="{BB962C8B-B14F-4D97-AF65-F5344CB8AC3E}">
        <p14:creationId xmlns:p14="http://schemas.microsoft.com/office/powerpoint/2010/main" val="1901192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dirty="0" smtClean="0"/>
              <a:t>Pete Chace</a:t>
            </a:r>
          </a:p>
          <a:p>
            <a:r>
              <a:rPr lang="en-US" dirty="0" smtClean="0"/>
              <a:t>(614) 644-8983</a:t>
            </a:r>
          </a:p>
          <a:p>
            <a:r>
              <a:rPr lang="en-US" smtClean="0"/>
              <a:t>Peter.chace@puc.state.oh.us</a:t>
            </a:r>
            <a:endParaRPr lang="en-US"/>
          </a:p>
        </p:txBody>
      </p:sp>
    </p:spTree>
    <p:extLst>
      <p:ext uri="{BB962C8B-B14F-4D97-AF65-F5344CB8AC3E}">
        <p14:creationId xmlns:p14="http://schemas.microsoft.com/office/powerpoint/2010/main" val="1115811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LP Systems – Preliminary NTSB Recommendations</a:t>
            </a:r>
            <a:endParaRPr lang="en-US" sz="3600" dirty="0"/>
          </a:p>
        </p:txBody>
      </p:sp>
      <p:sp>
        <p:nvSpPr>
          <p:cNvPr id="3" name="Content Placeholder 2"/>
          <p:cNvSpPr>
            <a:spLocks noGrp="1"/>
          </p:cNvSpPr>
          <p:nvPr>
            <p:ph idx="1"/>
          </p:nvPr>
        </p:nvSpPr>
        <p:spPr>
          <a:xfrm>
            <a:off x="609600" y="2514600"/>
            <a:ext cx="7467600" cy="2743200"/>
          </a:xfrm>
        </p:spPr>
        <p:txBody>
          <a:bodyPr/>
          <a:lstStyle/>
          <a:p>
            <a:r>
              <a:rPr lang="en-US" sz="2000" dirty="0" smtClean="0"/>
              <a:t>Apply </a:t>
            </a:r>
            <a:r>
              <a:rPr lang="en-US" sz="2000" dirty="0"/>
              <a:t>management of change process to all changes to adequately identify system threats that could result in a common mode failure. (P-18-008</a:t>
            </a:r>
            <a:r>
              <a:rPr lang="en-US" sz="2000" dirty="0" smtClean="0"/>
              <a:t>)</a:t>
            </a:r>
          </a:p>
          <a:p>
            <a:r>
              <a:rPr lang="en-US" sz="2000" dirty="0"/>
              <a:t>Develop and implement control procedures during modifications to gas mains to mitigate the risks identified during management of change operations. Gas main pressures should be continually monitored during these modifications and assets should be placed at critical locations to immediately shut down the system if abnormal operations are detected. (P-18-009)</a:t>
            </a:r>
            <a:endParaRPr lang="en-US" sz="2000" dirty="0" smtClean="0"/>
          </a:p>
        </p:txBody>
      </p:sp>
    </p:spTree>
    <p:extLst>
      <p:ext uri="{BB962C8B-B14F-4D97-AF65-F5344CB8AC3E}">
        <p14:creationId xmlns:p14="http://schemas.microsoft.com/office/powerpoint/2010/main" val="4034152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is “Management of Change”?</a:t>
            </a:r>
            <a:endParaRPr lang="en-US" sz="3600" dirty="0"/>
          </a:p>
        </p:txBody>
      </p:sp>
      <p:sp>
        <p:nvSpPr>
          <p:cNvPr id="3" name="Content Placeholder 2"/>
          <p:cNvSpPr>
            <a:spLocks noGrp="1"/>
          </p:cNvSpPr>
          <p:nvPr>
            <p:ph idx="1"/>
          </p:nvPr>
        </p:nvSpPr>
        <p:spPr>
          <a:xfrm>
            <a:off x="609600" y="2514600"/>
            <a:ext cx="7467600" cy="2743200"/>
          </a:xfrm>
        </p:spPr>
        <p:txBody>
          <a:bodyPr/>
          <a:lstStyle/>
          <a:p>
            <a:r>
              <a:rPr lang="en-US" sz="2000" dirty="0"/>
              <a:t>The objective of a Management of Change (MOC) program is to ensure all changes to a process are properly reviewed and hazards introduced by the change are identified, analyzed, and controlled prior to resuming operation</a:t>
            </a:r>
            <a:r>
              <a:rPr lang="en-US" sz="2000" dirty="0" smtClean="0"/>
              <a:t>.</a:t>
            </a:r>
          </a:p>
          <a:p>
            <a:r>
              <a:rPr lang="en-US" sz="2000" dirty="0" smtClean="0"/>
              <a:t>A MOC </a:t>
            </a:r>
            <a:r>
              <a:rPr lang="en-US" sz="2000" dirty="0"/>
              <a:t>program must specify what types of changes are to be managed, for example, physical alterations to equipment or new operating </a:t>
            </a:r>
            <a:r>
              <a:rPr lang="en-US" sz="2000" dirty="0" smtClean="0"/>
              <a:t>procedures.</a:t>
            </a:r>
          </a:p>
          <a:p>
            <a:r>
              <a:rPr lang="en-US" sz="2000" dirty="0" smtClean="0"/>
              <a:t>Procedures </a:t>
            </a:r>
            <a:r>
              <a:rPr lang="en-US" sz="2000" dirty="0"/>
              <a:t>for managing these changes should be written and regularly </a:t>
            </a:r>
            <a:r>
              <a:rPr lang="en-US" sz="2000" dirty="0" smtClean="0"/>
              <a:t>reviewed.</a:t>
            </a:r>
          </a:p>
          <a:p>
            <a:r>
              <a:rPr lang="en-US" sz="2000" dirty="0"/>
              <a:t>Employees, as well as maintenance and contract workers whose work will be affected by the change, must be informed and trained on the new equipment, process or whatever the change includes.</a:t>
            </a:r>
            <a:endParaRPr lang="en-US" sz="2000" dirty="0" smtClean="0"/>
          </a:p>
        </p:txBody>
      </p:sp>
    </p:spTree>
    <p:extLst>
      <p:ext uri="{BB962C8B-B14F-4D97-AF65-F5344CB8AC3E}">
        <p14:creationId xmlns:p14="http://schemas.microsoft.com/office/powerpoint/2010/main" val="2978267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Recommended Best Practices Station Design</a:t>
            </a:r>
            <a:endParaRPr lang="en-US" sz="3600" dirty="0"/>
          </a:p>
        </p:txBody>
      </p:sp>
      <p:sp>
        <p:nvSpPr>
          <p:cNvPr id="3" name="Content Placeholder 2"/>
          <p:cNvSpPr>
            <a:spLocks noGrp="1"/>
          </p:cNvSpPr>
          <p:nvPr>
            <p:ph idx="1"/>
          </p:nvPr>
        </p:nvSpPr>
        <p:spPr>
          <a:xfrm>
            <a:off x="609600" y="2514600"/>
            <a:ext cx="7467600" cy="2743200"/>
          </a:xfrm>
        </p:spPr>
        <p:txBody>
          <a:bodyPr/>
          <a:lstStyle/>
          <a:p>
            <a:r>
              <a:rPr lang="en-US" sz="2400" dirty="0" smtClean="0"/>
              <a:t>GPS Staff believes the best way to prevent LP system over-pressurization is to install backup relief valves on each LP system.</a:t>
            </a:r>
          </a:p>
          <a:p>
            <a:r>
              <a:rPr lang="en-US" sz="2400" dirty="0" smtClean="0"/>
              <a:t>Other options to consider:</a:t>
            </a:r>
          </a:p>
          <a:p>
            <a:pPr lvl="1"/>
            <a:r>
              <a:rPr lang="en-US" sz="2000" dirty="0"/>
              <a:t>Additional monitoring regulation</a:t>
            </a:r>
          </a:p>
          <a:p>
            <a:pPr lvl="1"/>
            <a:r>
              <a:rPr lang="en-US" sz="2000" dirty="0"/>
              <a:t>Slam shut valves</a:t>
            </a:r>
          </a:p>
          <a:p>
            <a:pPr lvl="1"/>
            <a:r>
              <a:rPr lang="en-US" sz="2000" dirty="0"/>
              <a:t>Customer service </a:t>
            </a:r>
            <a:r>
              <a:rPr lang="en-US" sz="2000" dirty="0" smtClean="0"/>
              <a:t>regulation</a:t>
            </a:r>
          </a:p>
          <a:p>
            <a:r>
              <a:rPr lang="en-US" sz="2400" dirty="0" smtClean="0"/>
              <a:t>Review and standardize design templates, with approval from subject matter experts.</a:t>
            </a:r>
          </a:p>
        </p:txBody>
      </p:sp>
    </p:spTree>
    <p:extLst>
      <p:ext uri="{BB962C8B-B14F-4D97-AF65-F5344CB8AC3E}">
        <p14:creationId xmlns:p14="http://schemas.microsoft.com/office/powerpoint/2010/main" val="337268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833" y="0"/>
            <a:ext cx="5122333" cy="6858000"/>
          </a:xfrm>
          <a:prstGeom prst="rect">
            <a:avLst/>
          </a:prstGeom>
        </p:spPr>
      </p:pic>
    </p:spTree>
    <p:extLst>
      <p:ext uri="{BB962C8B-B14F-4D97-AF65-F5344CB8AC3E}">
        <p14:creationId xmlns:p14="http://schemas.microsoft.com/office/powerpoint/2010/main" val="293696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Recommended Best Practices Station Design</a:t>
            </a:r>
            <a:endParaRPr lang="en-US" sz="3600" dirty="0"/>
          </a:p>
        </p:txBody>
      </p:sp>
      <p:sp>
        <p:nvSpPr>
          <p:cNvPr id="3" name="Content Placeholder 2"/>
          <p:cNvSpPr>
            <a:spLocks noGrp="1"/>
          </p:cNvSpPr>
          <p:nvPr>
            <p:ph idx="1"/>
          </p:nvPr>
        </p:nvSpPr>
        <p:spPr>
          <a:xfrm>
            <a:off x="609600" y="2514600"/>
            <a:ext cx="7467600" cy="2743200"/>
          </a:xfrm>
        </p:spPr>
        <p:txBody>
          <a:bodyPr/>
          <a:lstStyle/>
          <a:p>
            <a:r>
              <a:rPr lang="en-US" sz="2800" dirty="0" smtClean="0"/>
              <a:t>Design systems to minimize response time.  Consider system design that allows for remote control.</a:t>
            </a:r>
          </a:p>
          <a:p>
            <a:r>
              <a:rPr lang="en-US" sz="2800" dirty="0" smtClean="0"/>
              <a:t>Design to minimize possibility of common failures:</a:t>
            </a:r>
          </a:p>
          <a:p>
            <a:pPr lvl="1"/>
            <a:r>
              <a:rPr lang="en-US" sz="2400" dirty="0" smtClean="0"/>
              <a:t>Protect sensing lines</a:t>
            </a:r>
          </a:p>
          <a:p>
            <a:pPr lvl="1"/>
            <a:r>
              <a:rPr lang="en-US" sz="2400" dirty="0" smtClean="0"/>
              <a:t>Design to minimize possible vent line and relief valve obstructions</a:t>
            </a:r>
          </a:p>
          <a:p>
            <a:pPr lvl="1"/>
            <a:r>
              <a:rPr lang="en-US" sz="2400" dirty="0" smtClean="0"/>
              <a:t>Mitigate possible gas contamination / fluids</a:t>
            </a:r>
          </a:p>
        </p:txBody>
      </p:sp>
    </p:spTree>
    <p:extLst>
      <p:ext uri="{BB962C8B-B14F-4D97-AF65-F5344CB8AC3E}">
        <p14:creationId xmlns:p14="http://schemas.microsoft.com/office/powerpoint/2010/main" val="95166652"/>
      </p:ext>
    </p:extLst>
  </p:cSld>
  <p:clrMapOvr>
    <a:masterClrMapping/>
  </p:clrMapOvr>
</p:sld>
</file>

<file path=ppt/theme/theme1.xml><?xml version="1.0" encoding="utf-8"?>
<a:theme xmlns:a="http://schemas.openxmlformats.org/drawingml/2006/main" name="Template 6">
  <a:themeElements>
    <a:clrScheme name="Template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emplate 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19905</TotalTime>
  <Words>1983</Words>
  <Application>Microsoft Office PowerPoint</Application>
  <PresentationFormat>On-screen Show (4:3)</PresentationFormat>
  <Paragraphs>181</Paragraphs>
  <Slides>43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43</vt:i4>
      </vt:variant>
    </vt:vector>
  </HeadingPairs>
  <TitlesOfParts>
    <vt:vector size="45" baseType="lpstr">
      <vt:lpstr>Arial</vt:lpstr>
      <vt:lpstr>Template 6</vt:lpstr>
      <vt:lpstr>PowerPoint Presentation</vt:lpstr>
      <vt:lpstr>Low Pressure Systems</vt:lpstr>
      <vt:lpstr>LP Systems – PUCO action</vt:lpstr>
      <vt:lpstr>LP Systems – Preliminary NTSB Recommendations</vt:lpstr>
      <vt:lpstr>LP Systems – Preliminary NTSB Recommendations</vt:lpstr>
      <vt:lpstr>What is “Management of Change”?</vt:lpstr>
      <vt:lpstr>Recommended Best Practices Station Design</vt:lpstr>
      <vt:lpstr>PowerPoint Presentation</vt:lpstr>
      <vt:lpstr>Recommended Best Practices Station Design</vt:lpstr>
      <vt:lpstr>Recommended Best Practices Operations &amp; Maintenance</vt:lpstr>
      <vt:lpstr>Recommended Best Practices Operations &amp; Maintenance</vt:lpstr>
      <vt:lpstr>Recommended Best Practices Construction</vt:lpstr>
      <vt:lpstr>Recommended Best Practices Records Management</vt:lpstr>
      <vt:lpstr>LP Systems – Past Incidents</vt:lpstr>
      <vt:lpstr>LP Systems – Past Incidents</vt:lpstr>
      <vt:lpstr>Upcoming PHMSA Rule Amendments</vt:lpstr>
      <vt:lpstr>Upcoming PHMSA Rule Amendments</vt:lpstr>
      <vt:lpstr>Gas Transmission / Gathering – In Development</vt:lpstr>
      <vt:lpstr>Gas Transmission / Gathering – Part 1 (expected July 2019)</vt:lpstr>
      <vt:lpstr>Gas Transmission / Gathering – Part 1: Records Requirements</vt:lpstr>
      <vt:lpstr>Gas Transmission / Gathering – Part 1: MAOP Reconfirmation</vt:lpstr>
      <vt:lpstr>Gas Transmission / Gathering – Part 1: Material Verification</vt:lpstr>
      <vt:lpstr>Gas Transmission / Gathering – Part 1: IM Expansion</vt:lpstr>
      <vt:lpstr>Gas Transmission / Gathering – Part 1: other changes</vt:lpstr>
      <vt:lpstr>Gas Transmission / Gathering – Part 2 (December 2019)</vt:lpstr>
      <vt:lpstr>Gas Transmission / Gathering – Part 2 (December 2019)</vt:lpstr>
      <vt:lpstr>Gas Transmission / Gathering – Part 3 (December 2019)</vt:lpstr>
      <vt:lpstr>Plastic Pipe Rule</vt:lpstr>
      <vt:lpstr>Plastic Pipe Rule Highlights</vt:lpstr>
      <vt:lpstr>Plastic Pipe Rule Highlights</vt:lpstr>
      <vt:lpstr>Findings from Field Inspections</vt:lpstr>
      <vt:lpstr>Notes on OQ</vt:lpstr>
      <vt:lpstr>Incident Trends</vt:lpstr>
      <vt:lpstr>PowerPoint Presentation</vt:lpstr>
      <vt:lpstr>PowerPoint Presentation</vt:lpstr>
      <vt:lpstr>PowerPoint Presentation</vt:lpstr>
      <vt:lpstr>PowerPoint Presentation</vt:lpstr>
      <vt:lpstr>PowerPoint Presentation</vt:lpstr>
      <vt:lpstr> </vt:lpstr>
      <vt:lpstr>Annual Report – Excavation Damages</vt:lpstr>
      <vt:lpstr>Statewide Trends</vt:lpstr>
      <vt:lpstr>From DIRT Field Form</vt:lpstr>
      <vt:lpstr>Questions?</vt:lpstr>
    </vt:vector>
  </TitlesOfParts>
  <Company>Public Utilities Commission of Ohio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colo</dc:creator>
  <cp:lastModifiedBy>Chace, Peter</cp:lastModifiedBy>
  <cp:revision>437</cp:revision>
  <dcterms:created xsi:type="dcterms:W3CDTF">2005-10-17T16:54:36Z</dcterms:created>
  <dcterms:modified xsi:type="dcterms:W3CDTF">2019-03-21T13:49:51Z</dcterms:modified>
</cp:coreProperties>
</file>