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2"/>
  </p:notesMasterIdLst>
  <p:handoutMasterIdLst>
    <p:handoutMasterId r:id="rId63"/>
  </p:handoutMasterIdLst>
  <p:sldIdLst>
    <p:sldId id="298" r:id="rId3"/>
    <p:sldId id="315" r:id="rId4"/>
    <p:sldId id="331" r:id="rId5"/>
    <p:sldId id="258" r:id="rId6"/>
    <p:sldId id="321" r:id="rId7"/>
    <p:sldId id="319" r:id="rId8"/>
    <p:sldId id="333" r:id="rId9"/>
    <p:sldId id="259" r:id="rId10"/>
    <p:sldId id="264" r:id="rId11"/>
    <p:sldId id="263" r:id="rId12"/>
    <p:sldId id="279" r:id="rId13"/>
    <p:sldId id="292" r:id="rId14"/>
    <p:sldId id="278" r:id="rId15"/>
    <p:sldId id="261" r:id="rId16"/>
    <p:sldId id="265" r:id="rId17"/>
    <p:sldId id="266" r:id="rId18"/>
    <p:sldId id="267" r:id="rId19"/>
    <p:sldId id="268" r:id="rId20"/>
    <p:sldId id="269" r:id="rId21"/>
    <p:sldId id="296" r:id="rId22"/>
    <p:sldId id="270" r:id="rId23"/>
    <p:sldId id="290" r:id="rId24"/>
    <p:sldId id="288" r:id="rId25"/>
    <p:sldId id="284" r:id="rId26"/>
    <p:sldId id="334" r:id="rId27"/>
    <p:sldId id="286" r:id="rId28"/>
    <p:sldId id="285" r:id="rId29"/>
    <p:sldId id="297" r:id="rId30"/>
    <p:sldId id="295" r:id="rId31"/>
    <p:sldId id="294" r:id="rId32"/>
    <p:sldId id="275" r:id="rId33"/>
    <p:sldId id="276" r:id="rId34"/>
    <p:sldId id="282" r:id="rId35"/>
    <p:sldId id="300" r:id="rId36"/>
    <p:sldId id="283" r:id="rId37"/>
    <p:sldId id="299" r:id="rId38"/>
    <p:sldId id="327" r:id="rId39"/>
    <p:sldId id="344" r:id="rId40"/>
    <p:sldId id="340" r:id="rId41"/>
    <p:sldId id="339" r:id="rId42"/>
    <p:sldId id="341" r:id="rId43"/>
    <p:sldId id="342" r:id="rId44"/>
    <p:sldId id="345" r:id="rId45"/>
    <p:sldId id="346" r:id="rId46"/>
    <p:sldId id="347" r:id="rId47"/>
    <p:sldId id="377" r:id="rId48"/>
    <p:sldId id="378" r:id="rId49"/>
    <p:sldId id="379" r:id="rId50"/>
    <p:sldId id="318" r:id="rId51"/>
    <p:sldId id="324" r:id="rId52"/>
    <p:sldId id="380" r:id="rId53"/>
    <p:sldId id="314" r:id="rId54"/>
    <p:sldId id="304" r:id="rId55"/>
    <p:sldId id="381" r:id="rId56"/>
    <p:sldId id="330" r:id="rId57"/>
    <p:sldId id="309" r:id="rId58"/>
    <p:sldId id="312" r:id="rId59"/>
    <p:sldId id="383" r:id="rId60"/>
    <p:sldId id="305" r:id="rId61"/>
  </p:sldIdLst>
  <p:sldSz cx="9753600" cy="7467600"/>
  <p:notesSz cx="7010400" cy="9296400"/>
  <p:defaultTextStyle>
    <a:defPPr>
      <a:defRPr lang="en-US"/>
    </a:defPPr>
    <a:lvl1pPr marL="0" algn="l" defTabSz="983900" rtl="0" eaLnBrk="1" latinLnBrk="0" hangingPunct="1">
      <a:defRPr sz="1900" kern="1200">
        <a:solidFill>
          <a:schemeClr val="tx1"/>
        </a:solidFill>
        <a:latin typeface="+mn-lt"/>
        <a:ea typeface="+mn-ea"/>
        <a:cs typeface="+mn-cs"/>
      </a:defRPr>
    </a:lvl1pPr>
    <a:lvl2pPr marL="491950" algn="l" defTabSz="983900" rtl="0" eaLnBrk="1" latinLnBrk="0" hangingPunct="1">
      <a:defRPr sz="1900" kern="1200">
        <a:solidFill>
          <a:schemeClr val="tx1"/>
        </a:solidFill>
        <a:latin typeface="+mn-lt"/>
        <a:ea typeface="+mn-ea"/>
        <a:cs typeface="+mn-cs"/>
      </a:defRPr>
    </a:lvl2pPr>
    <a:lvl3pPr marL="983900" algn="l" defTabSz="983900" rtl="0" eaLnBrk="1" latinLnBrk="0" hangingPunct="1">
      <a:defRPr sz="1900" kern="1200">
        <a:solidFill>
          <a:schemeClr val="tx1"/>
        </a:solidFill>
        <a:latin typeface="+mn-lt"/>
        <a:ea typeface="+mn-ea"/>
        <a:cs typeface="+mn-cs"/>
      </a:defRPr>
    </a:lvl3pPr>
    <a:lvl4pPr marL="1475850" algn="l" defTabSz="983900" rtl="0" eaLnBrk="1" latinLnBrk="0" hangingPunct="1">
      <a:defRPr sz="1900" kern="1200">
        <a:solidFill>
          <a:schemeClr val="tx1"/>
        </a:solidFill>
        <a:latin typeface="+mn-lt"/>
        <a:ea typeface="+mn-ea"/>
        <a:cs typeface="+mn-cs"/>
      </a:defRPr>
    </a:lvl4pPr>
    <a:lvl5pPr marL="1967800" algn="l" defTabSz="983900" rtl="0" eaLnBrk="1" latinLnBrk="0" hangingPunct="1">
      <a:defRPr sz="1900" kern="1200">
        <a:solidFill>
          <a:schemeClr val="tx1"/>
        </a:solidFill>
        <a:latin typeface="+mn-lt"/>
        <a:ea typeface="+mn-ea"/>
        <a:cs typeface="+mn-cs"/>
      </a:defRPr>
    </a:lvl5pPr>
    <a:lvl6pPr marL="2459748" algn="l" defTabSz="983900" rtl="0" eaLnBrk="1" latinLnBrk="0" hangingPunct="1">
      <a:defRPr sz="1900" kern="1200">
        <a:solidFill>
          <a:schemeClr val="tx1"/>
        </a:solidFill>
        <a:latin typeface="+mn-lt"/>
        <a:ea typeface="+mn-ea"/>
        <a:cs typeface="+mn-cs"/>
      </a:defRPr>
    </a:lvl6pPr>
    <a:lvl7pPr marL="2951698" algn="l" defTabSz="983900" rtl="0" eaLnBrk="1" latinLnBrk="0" hangingPunct="1">
      <a:defRPr sz="1900" kern="1200">
        <a:solidFill>
          <a:schemeClr val="tx1"/>
        </a:solidFill>
        <a:latin typeface="+mn-lt"/>
        <a:ea typeface="+mn-ea"/>
        <a:cs typeface="+mn-cs"/>
      </a:defRPr>
    </a:lvl7pPr>
    <a:lvl8pPr marL="3443647" algn="l" defTabSz="983900" rtl="0" eaLnBrk="1" latinLnBrk="0" hangingPunct="1">
      <a:defRPr sz="1900" kern="1200">
        <a:solidFill>
          <a:schemeClr val="tx1"/>
        </a:solidFill>
        <a:latin typeface="+mn-lt"/>
        <a:ea typeface="+mn-ea"/>
        <a:cs typeface="+mn-cs"/>
      </a:defRPr>
    </a:lvl8pPr>
    <a:lvl9pPr marL="3935597" algn="l" defTabSz="9839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3" autoAdjust="0"/>
  </p:normalViewPr>
  <p:slideViewPr>
    <p:cSldViewPr>
      <p:cViewPr varScale="1">
        <p:scale>
          <a:sx n="73" d="100"/>
          <a:sy n="73" d="100"/>
        </p:scale>
        <p:origin x="1950" y="60"/>
      </p:cViewPr>
      <p:guideLst>
        <p:guide orient="horz" pos="2352"/>
        <p:guide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F571C-AF88-402C-B2D3-2FACB5B8C9E6}"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0A926F00-4C1B-46C2-B76E-3EC69443FF8A}">
      <dgm:prSet custT="1">
        <dgm:style>
          <a:lnRef idx="2">
            <a:schemeClr val="accent2"/>
          </a:lnRef>
          <a:fillRef idx="1">
            <a:schemeClr val="lt1"/>
          </a:fillRef>
          <a:effectRef idx="0">
            <a:schemeClr val="accent2"/>
          </a:effectRef>
          <a:fontRef idx="minor">
            <a:schemeClr val="dk1"/>
          </a:fontRef>
        </dgm:style>
      </dgm:prSet>
      <dgm:spPr>
        <a:ln>
          <a:noFill/>
        </a:ln>
      </dgm:spPr>
      <dgm:t>
        <a:bodyPr/>
        <a:lstStyle/>
        <a:p>
          <a:pPr algn="ctr" rtl="0"/>
          <a:r>
            <a:rPr lang="en-US" sz="1800" b="1" dirty="0">
              <a:solidFill>
                <a:schemeClr val="tx1"/>
              </a:solidFill>
            </a:rPr>
            <a:t>Asset portfolio (2019) </a:t>
          </a:r>
        </a:p>
      </dgm:t>
    </dgm:pt>
    <dgm:pt modelId="{6C57A0E6-C5BB-42C4-802C-FE3C6823BA89}" type="parTrans" cxnId="{C2A9245F-86CD-4497-AFC4-F82A8D86FFAD}">
      <dgm:prSet/>
      <dgm:spPr/>
      <dgm:t>
        <a:bodyPr/>
        <a:lstStyle/>
        <a:p>
          <a:endParaRPr lang="en-US"/>
        </a:p>
      </dgm:t>
    </dgm:pt>
    <dgm:pt modelId="{F3AD8E88-520E-46EA-A5AA-FAE2C0574381}" type="sibTrans" cxnId="{C2A9245F-86CD-4497-AFC4-F82A8D86FFAD}">
      <dgm:prSet/>
      <dgm:spPr/>
      <dgm:t>
        <a:bodyPr/>
        <a:lstStyle/>
        <a:p>
          <a:endParaRPr lang="en-US"/>
        </a:p>
      </dgm:t>
    </dgm:pt>
    <dgm:pt modelId="{0A19AE4D-D4A4-44E2-9BAB-E2E38011905D}">
      <dgm:prSet custT="1"/>
      <dgm:spPr/>
      <dgm:t>
        <a:bodyPr/>
        <a:lstStyle/>
        <a:p>
          <a:pPr rtl="0"/>
          <a:r>
            <a:rPr lang="en-US" sz="1400" dirty="0"/>
            <a:t>Electric transmission and distribution </a:t>
          </a:r>
        </a:p>
      </dgm:t>
    </dgm:pt>
    <dgm:pt modelId="{B5260D76-D9C5-43E3-8D47-43C04F87486D}" type="parTrans" cxnId="{98C5CC6A-F1ED-40D6-B874-7CA2DB6F69E0}">
      <dgm:prSet/>
      <dgm:spPr/>
      <dgm:t>
        <a:bodyPr/>
        <a:lstStyle/>
        <a:p>
          <a:endParaRPr lang="en-US"/>
        </a:p>
      </dgm:t>
    </dgm:pt>
    <dgm:pt modelId="{DB1A7CF6-3845-4BE2-ADEF-41E46268957A}" type="sibTrans" cxnId="{98C5CC6A-F1ED-40D6-B874-7CA2DB6F69E0}">
      <dgm:prSet/>
      <dgm:spPr/>
      <dgm:t>
        <a:bodyPr/>
        <a:lstStyle/>
        <a:p>
          <a:endParaRPr lang="en-US"/>
        </a:p>
      </dgm:t>
    </dgm:pt>
    <dgm:pt modelId="{DED90F2F-4980-436D-9720-36C9010C42C8}">
      <dgm:prSet custT="1"/>
      <dgm:spPr/>
      <dgm:t>
        <a:bodyPr/>
        <a:lstStyle/>
        <a:p>
          <a:pPr rtl="0"/>
          <a:r>
            <a:rPr lang="en-US" sz="1400" dirty="0"/>
            <a:t>Natural gas distribution</a:t>
          </a:r>
        </a:p>
      </dgm:t>
    </dgm:pt>
    <dgm:pt modelId="{122A27EC-D8AF-4392-9A31-EC0A2ECAB38D}" type="parTrans" cxnId="{79C17299-F016-43E2-9E55-CD7E3A7A3394}">
      <dgm:prSet/>
      <dgm:spPr/>
      <dgm:t>
        <a:bodyPr/>
        <a:lstStyle/>
        <a:p>
          <a:endParaRPr lang="en-US"/>
        </a:p>
      </dgm:t>
    </dgm:pt>
    <dgm:pt modelId="{B808C742-9685-4FE7-B496-F2ED2CC44552}" type="sibTrans" cxnId="{79C17299-F016-43E2-9E55-CD7E3A7A3394}">
      <dgm:prSet/>
      <dgm:spPr/>
      <dgm:t>
        <a:bodyPr/>
        <a:lstStyle/>
        <a:p>
          <a:endParaRPr lang="en-US"/>
        </a:p>
      </dgm:t>
    </dgm:pt>
    <dgm:pt modelId="{7C82844E-9121-4085-9549-4706BE8542D1}">
      <dgm:prSet custT="1"/>
      <dgm:spPr>
        <a:solidFill>
          <a:schemeClr val="accent4"/>
        </a:solidFill>
      </dgm:spPr>
      <dgm:t>
        <a:bodyPr/>
        <a:lstStyle/>
        <a:p>
          <a:pPr rtl="0"/>
          <a:r>
            <a:rPr lang="en-US" sz="1400" dirty="0"/>
            <a:t>Pipeline and field services partnership</a:t>
          </a:r>
        </a:p>
      </dgm:t>
    </dgm:pt>
    <dgm:pt modelId="{22CC1016-BA2C-48B0-AA4E-1462E9C065E4}" type="parTrans" cxnId="{C0093750-A0A1-431A-915F-4196A5940041}">
      <dgm:prSet/>
      <dgm:spPr/>
      <dgm:t>
        <a:bodyPr/>
        <a:lstStyle/>
        <a:p>
          <a:endParaRPr lang="en-US"/>
        </a:p>
      </dgm:t>
    </dgm:pt>
    <dgm:pt modelId="{0F66C781-98CD-4E81-AEC8-9BDBABE29C86}" type="sibTrans" cxnId="{C0093750-A0A1-431A-915F-4196A5940041}">
      <dgm:prSet/>
      <dgm:spPr/>
      <dgm:t>
        <a:bodyPr/>
        <a:lstStyle/>
        <a:p>
          <a:endParaRPr lang="en-US"/>
        </a:p>
      </dgm:t>
    </dgm:pt>
    <dgm:pt modelId="{42EFC2F6-0257-4BDA-A976-81F57734CD7F}">
      <dgm:prSet custT="1"/>
      <dgm:spPr/>
      <dgm:t>
        <a:bodyPr/>
        <a:lstStyle/>
        <a:p>
          <a:pPr rtl="0"/>
          <a:r>
            <a:rPr lang="en-US" sz="1400" dirty="0"/>
            <a:t>Competitive natural gas sales and services</a:t>
          </a:r>
        </a:p>
      </dgm:t>
    </dgm:pt>
    <dgm:pt modelId="{145BBC08-9FAC-4E91-B18E-8BD9F5DDB346}" type="sibTrans" cxnId="{F087553B-7DBB-4FC5-9AE7-EFD2AA41F44A}">
      <dgm:prSet/>
      <dgm:spPr/>
      <dgm:t>
        <a:bodyPr/>
        <a:lstStyle/>
        <a:p>
          <a:endParaRPr lang="en-US"/>
        </a:p>
      </dgm:t>
    </dgm:pt>
    <dgm:pt modelId="{E2C44DDD-9A2E-4FF5-9890-FEB859263B1F}" type="parTrans" cxnId="{F087553B-7DBB-4FC5-9AE7-EFD2AA41F44A}">
      <dgm:prSet/>
      <dgm:spPr/>
      <dgm:t>
        <a:bodyPr/>
        <a:lstStyle/>
        <a:p>
          <a:endParaRPr lang="en-US"/>
        </a:p>
      </dgm:t>
    </dgm:pt>
    <dgm:pt modelId="{460CD399-E571-4593-AD24-EE43922CA094}" type="pres">
      <dgm:prSet presAssocID="{3A6F571C-AF88-402C-B2D3-2FACB5B8C9E6}" presName="composite" presStyleCnt="0">
        <dgm:presLayoutVars>
          <dgm:chMax val="1"/>
          <dgm:dir/>
          <dgm:resizeHandles val="exact"/>
        </dgm:presLayoutVars>
      </dgm:prSet>
      <dgm:spPr/>
    </dgm:pt>
    <dgm:pt modelId="{238807D4-BE03-4444-AAC7-0338B6AF6508}" type="pres">
      <dgm:prSet presAssocID="{0A926F00-4C1B-46C2-B76E-3EC69443FF8A}" presName="roof" presStyleLbl="dkBgShp" presStyleIdx="0" presStyleCnt="2" custScaleY="45884" custLinFactNeighborY="36727"/>
      <dgm:spPr/>
    </dgm:pt>
    <dgm:pt modelId="{8AB1245A-8C59-49EE-BA7C-DC746AB0BDAC}" type="pres">
      <dgm:prSet presAssocID="{0A926F00-4C1B-46C2-B76E-3EC69443FF8A}" presName="pillars" presStyleCnt="0"/>
      <dgm:spPr/>
    </dgm:pt>
    <dgm:pt modelId="{B4A13E17-ECF2-4E4B-A493-B584D0226F37}" type="pres">
      <dgm:prSet presAssocID="{0A926F00-4C1B-46C2-B76E-3EC69443FF8A}" presName="pillar1" presStyleLbl="node1" presStyleIdx="0" presStyleCnt="4" custScaleY="89662" custLinFactNeighborY="294">
        <dgm:presLayoutVars>
          <dgm:bulletEnabled val="1"/>
        </dgm:presLayoutVars>
      </dgm:prSet>
      <dgm:spPr/>
    </dgm:pt>
    <dgm:pt modelId="{80F437D9-F9F1-45DB-BCE4-8982A46AE403}" type="pres">
      <dgm:prSet presAssocID="{DED90F2F-4980-436D-9720-36C9010C42C8}" presName="pillarX" presStyleLbl="node1" presStyleIdx="1" presStyleCnt="4" custScaleY="89662" custLinFactNeighborY="294">
        <dgm:presLayoutVars>
          <dgm:bulletEnabled val="1"/>
        </dgm:presLayoutVars>
      </dgm:prSet>
      <dgm:spPr/>
    </dgm:pt>
    <dgm:pt modelId="{C552D8D5-43A6-49D5-A9F9-392C7E252DA8}" type="pres">
      <dgm:prSet presAssocID="{42EFC2F6-0257-4BDA-A976-81F57734CD7F}" presName="pillarX" presStyleLbl="node1" presStyleIdx="2" presStyleCnt="4" custScaleY="89662" custLinFactNeighborY="294">
        <dgm:presLayoutVars>
          <dgm:bulletEnabled val="1"/>
        </dgm:presLayoutVars>
      </dgm:prSet>
      <dgm:spPr/>
    </dgm:pt>
    <dgm:pt modelId="{81292B4A-D104-4DD6-AA25-DC1B3123185E}" type="pres">
      <dgm:prSet presAssocID="{7C82844E-9121-4085-9549-4706BE8542D1}" presName="pillarX" presStyleLbl="node1" presStyleIdx="3" presStyleCnt="4" custScaleY="89662" custLinFactNeighborY="294">
        <dgm:presLayoutVars>
          <dgm:bulletEnabled val="1"/>
        </dgm:presLayoutVars>
      </dgm:prSet>
      <dgm:spPr/>
    </dgm:pt>
    <dgm:pt modelId="{1C7FE60A-1EB5-4F6A-9BC6-D9C27AA3E007}" type="pres">
      <dgm:prSet presAssocID="{0A926F00-4C1B-46C2-B76E-3EC69443FF8A}" presName="base" presStyleLbl="dkBgShp" presStyleIdx="1" presStyleCnt="2"/>
      <dgm:spPr/>
    </dgm:pt>
  </dgm:ptLst>
  <dgm:cxnLst>
    <dgm:cxn modelId="{DD06B609-B13C-4F82-B436-00048DEB5057}" type="presOf" srcId="{7C82844E-9121-4085-9549-4706BE8542D1}" destId="{81292B4A-D104-4DD6-AA25-DC1B3123185E}" srcOrd="0" destOrd="0" presId="urn:microsoft.com/office/officeart/2005/8/layout/hList3"/>
    <dgm:cxn modelId="{5C82FD11-093E-4012-9D40-260505EF3700}" type="presOf" srcId="{0A19AE4D-D4A4-44E2-9BAB-E2E38011905D}" destId="{B4A13E17-ECF2-4E4B-A493-B584D0226F37}" srcOrd="0" destOrd="0" presId="urn:microsoft.com/office/officeart/2005/8/layout/hList3"/>
    <dgm:cxn modelId="{2639E62F-1A28-415F-B943-77A4B237475A}" type="presOf" srcId="{0A926F00-4C1B-46C2-B76E-3EC69443FF8A}" destId="{238807D4-BE03-4444-AAC7-0338B6AF6508}" srcOrd="0" destOrd="0" presId="urn:microsoft.com/office/officeart/2005/8/layout/hList3"/>
    <dgm:cxn modelId="{F087553B-7DBB-4FC5-9AE7-EFD2AA41F44A}" srcId="{0A926F00-4C1B-46C2-B76E-3EC69443FF8A}" destId="{42EFC2F6-0257-4BDA-A976-81F57734CD7F}" srcOrd="2" destOrd="0" parTransId="{E2C44DDD-9A2E-4FF5-9890-FEB859263B1F}" sibTransId="{145BBC08-9FAC-4E91-B18E-8BD9F5DDB346}"/>
    <dgm:cxn modelId="{1894B45B-BB33-4A2C-A9C8-B14984F96E0E}" type="presOf" srcId="{42EFC2F6-0257-4BDA-A976-81F57734CD7F}" destId="{C552D8D5-43A6-49D5-A9F9-392C7E252DA8}" srcOrd="0" destOrd="0" presId="urn:microsoft.com/office/officeart/2005/8/layout/hList3"/>
    <dgm:cxn modelId="{C2A9245F-86CD-4497-AFC4-F82A8D86FFAD}" srcId="{3A6F571C-AF88-402C-B2D3-2FACB5B8C9E6}" destId="{0A926F00-4C1B-46C2-B76E-3EC69443FF8A}" srcOrd="0" destOrd="0" parTransId="{6C57A0E6-C5BB-42C4-802C-FE3C6823BA89}" sibTransId="{F3AD8E88-520E-46EA-A5AA-FAE2C0574381}"/>
    <dgm:cxn modelId="{98C5CC6A-F1ED-40D6-B874-7CA2DB6F69E0}" srcId="{0A926F00-4C1B-46C2-B76E-3EC69443FF8A}" destId="{0A19AE4D-D4A4-44E2-9BAB-E2E38011905D}" srcOrd="0" destOrd="0" parTransId="{B5260D76-D9C5-43E3-8D47-43C04F87486D}" sibTransId="{DB1A7CF6-3845-4BE2-ADEF-41E46268957A}"/>
    <dgm:cxn modelId="{282AAA4E-EDBF-4E28-8F1A-7CE74BDF616A}" type="presOf" srcId="{3A6F571C-AF88-402C-B2D3-2FACB5B8C9E6}" destId="{460CD399-E571-4593-AD24-EE43922CA094}" srcOrd="0" destOrd="0" presId="urn:microsoft.com/office/officeart/2005/8/layout/hList3"/>
    <dgm:cxn modelId="{C0093750-A0A1-431A-915F-4196A5940041}" srcId="{0A926F00-4C1B-46C2-B76E-3EC69443FF8A}" destId="{7C82844E-9121-4085-9549-4706BE8542D1}" srcOrd="3" destOrd="0" parTransId="{22CC1016-BA2C-48B0-AA4E-1462E9C065E4}" sibTransId="{0F66C781-98CD-4E81-AEC8-9BDBABE29C86}"/>
    <dgm:cxn modelId="{09F25E95-6CE3-42D2-B45A-7CA206FB253B}" type="presOf" srcId="{DED90F2F-4980-436D-9720-36C9010C42C8}" destId="{80F437D9-F9F1-45DB-BCE4-8982A46AE403}" srcOrd="0" destOrd="0" presId="urn:microsoft.com/office/officeart/2005/8/layout/hList3"/>
    <dgm:cxn modelId="{79C17299-F016-43E2-9E55-CD7E3A7A3394}" srcId="{0A926F00-4C1B-46C2-B76E-3EC69443FF8A}" destId="{DED90F2F-4980-436D-9720-36C9010C42C8}" srcOrd="1" destOrd="0" parTransId="{122A27EC-D8AF-4392-9A31-EC0A2ECAB38D}" sibTransId="{B808C742-9685-4FE7-B496-F2ED2CC44552}"/>
    <dgm:cxn modelId="{716955CF-1A9C-4C1D-AAC6-464CB359D0CD}" type="presParOf" srcId="{460CD399-E571-4593-AD24-EE43922CA094}" destId="{238807D4-BE03-4444-AAC7-0338B6AF6508}" srcOrd="0" destOrd="0" presId="urn:microsoft.com/office/officeart/2005/8/layout/hList3"/>
    <dgm:cxn modelId="{4ECA4AAC-31E0-4D65-BB8D-DBE7BE20AEEF}" type="presParOf" srcId="{460CD399-E571-4593-AD24-EE43922CA094}" destId="{8AB1245A-8C59-49EE-BA7C-DC746AB0BDAC}" srcOrd="1" destOrd="0" presId="urn:microsoft.com/office/officeart/2005/8/layout/hList3"/>
    <dgm:cxn modelId="{46F91F33-85BE-4117-9D7D-87F5636D2CCF}" type="presParOf" srcId="{8AB1245A-8C59-49EE-BA7C-DC746AB0BDAC}" destId="{B4A13E17-ECF2-4E4B-A493-B584D0226F37}" srcOrd="0" destOrd="0" presId="urn:microsoft.com/office/officeart/2005/8/layout/hList3"/>
    <dgm:cxn modelId="{CAC00522-1078-45CA-80C9-DE25A10EA84A}" type="presParOf" srcId="{8AB1245A-8C59-49EE-BA7C-DC746AB0BDAC}" destId="{80F437D9-F9F1-45DB-BCE4-8982A46AE403}" srcOrd="1" destOrd="0" presId="urn:microsoft.com/office/officeart/2005/8/layout/hList3"/>
    <dgm:cxn modelId="{59E1F3EE-9376-4EC9-985C-187C43EAA8B9}" type="presParOf" srcId="{8AB1245A-8C59-49EE-BA7C-DC746AB0BDAC}" destId="{C552D8D5-43A6-49D5-A9F9-392C7E252DA8}" srcOrd="2" destOrd="0" presId="urn:microsoft.com/office/officeart/2005/8/layout/hList3"/>
    <dgm:cxn modelId="{6087B1E0-C282-4861-985F-7D84E0913D83}" type="presParOf" srcId="{8AB1245A-8C59-49EE-BA7C-DC746AB0BDAC}" destId="{81292B4A-D104-4DD6-AA25-DC1B3123185E}" srcOrd="3" destOrd="0" presId="urn:microsoft.com/office/officeart/2005/8/layout/hList3"/>
    <dgm:cxn modelId="{F5EAAB9C-3CBC-4FD9-A0EE-495ADE5FB5C4}" type="presParOf" srcId="{460CD399-E571-4593-AD24-EE43922CA094}" destId="{1C7FE60A-1EB5-4F6A-9BC6-D9C27AA3E00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07D4-BE03-4444-AAC7-0338B6AF6508}">
      <dsp:nvSpPr>
        <dsp:cNvPr id="0" name=""/>
        <dsp:cNvSpPr/>
      </dsp:nvSpPr>
      <dsp:spPr>
        <a:xfrm>
          <a:off x="0" y="339904"/>
          <a:ext cx="4958080" cy="310334"/>
        </a:xfrm>
        <a:prstGeom prst="rect">
          <a:avLst/>
        </a:prstGeom>
        <a:solidFill>
          <a:schemeClr val="lt1"/>
        </a:solid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Asset portfolio (2019) </a:t>
          </a:r>
        </a:p>
      </dsp:txBody>
      <dsp:txXfrm>
        <a:off x="0" y="339904"/>
        <a:ext cx="4958080" cy="310334"/>
      </dsp:txXfrm>
    </dsp:sp>
    <dsp:sp modelId="{B4A13E17-ECF2-4E4B-A493-B584D0226F37}">
      <dsp:nvSpPr>
        <dsp:cNvPr id="0" name=""/>
        <dsp:cNvSpPr/>
      </dsp:nvSpPr>
      <dsp:spPr>
        <a:xfrm>
          <a:off x="0" y="662435"/>
          <a:ext cx="1239520" cy="12734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Electric transmission and distribution </a:t>
          </a:r>
        </a:p>
      </dsp:txBody>
      <dsp:txXfrm>
        <a:off x="0" y="662435"/>
        <a:ext cx="1239520" cy="1273493"/>
      </dsp:txXfrm>
    </dsp:sp>
    <dsp:sp modelId="{80F437D9-F9F1-45DB-BCE4-8982A46AE403}">
      <dsp:nvSpPr>
        <dsp:cNvPr id="0" name=""/>
        <dsp:cNvSpPr/>
      </dsp:nvSpPr>
      <dsp:spPr>
        <a:xfrm>
          <a:off x="1239520" y="662435"/>
          <a:ext cx="1239520" cy="1273493"/>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Natural gas distribution</a:t>
          </a:r>
        </a:p>
      </dsp:txBody>
      <dsp:txXfrm>
        <a:off x="1239520" y="662435"/>
        <a:ext cx="1239520" cy="1273493"/>
      </dsp:txXfrm>
    </dsp:sp>
    <dsp:sp modelId="{C552D8D5-43A6-49D5-A9F9-392C7E252DA8}">
      <dsp:nvSpPr>
        <dsp:cNvPr id="0" name=""/>
        <dsp:cNvSpPr/>
      </dsp:nvSpPr>
      <dsp:spPr>
        <a:xfrm>
          <a:off x="2479040" y="662435"/>
          <a:ext cx="1239520" cy="1273493"/>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Competitive natural gas sales and services</a:t>
          </a:r>
        </a:p>
      </dsp:txBody>
      <dsp:txXfrm>
        <a:off x="2479040" y="662435"/>
        <a:ext cx="1239520" cy="1273493"/>
      </dsp:txXfrm>
    </dsp:sp>
    <dsp:sp modelId="{81292B4A-D104-4DD6-AA25-DC1B3123185E}">
      <dsp:nvSpPr>
        <dsp:cNvPr id="0" name=""/>
        <dsp:cNvSpPr/>
      </dsp:nvSpPr>
      <dsp:spPr>
        <a:xfrm>
          <a:off x="3718560" y="662435"/>
          <a:ext cx="1239520" cy="127349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Pipeline and field services partnership</a:t>
          </a:r>
        </a:p>
      </dsp:txBody>
      <dsp:txXfrm>
        <a:off x="3718560" y="662435"/>
        <a:ext cx="1239520" cy="1273493"/>
      </dsp:txXfrm>
    </dsp:sp>
    <dsp:sp modelId="{1C7FE60A-1EB5-4F6A-9BC6-D9C27AA3E007}">
      <dsp:nvSpPr>
        <dsp:cNvPr id="0" name=""/>
        <dsp:cNvSpPr/>
      </dsp:nvSpPr>
      <dsp:spPr>
        <a:xfrm>
          <a:off x="0" y="2005170"/>
          <a:ext cx="4958080" cy="157814"/>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8B884D7-5562-46E5-8CC4-A8CB44EB1491}" type="datetimeFigureOut">
              <a:rPr lang="en-US" smtClean="0"/>
              <a:t>3/26/2019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709452C-6AC9-4C65-8AFB-1232846299B1}" type="slidenum">
              <a:rPr lang="en-US" smtClean="0"/>
              <a:t>‹#›</a:t>
            </a:fld>
            <a:endParaRPr lang="en-US"/>
          </a:p>
        </p:txBody>
      </p:sp>
    </p:spTree>
    <p:extLst>
      <p:ext uri="{BB962C8B-B14F-4D97-AF65-F5344CB8AC3E}">
        <p14:creationId xmlns:p14="http://schemas.microsoft.com/office/powerpoint/2010/main" val="14789813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2FA913-B8E9-448E-8B69-6293A5DC09F7}" type="datetimeFigureOut">
              <a:rPr lang="en-US" smtClean="0"/>
              <a:t>3/26/2019</a:t>
            </a:fld>
            <a:endParaRPr lang="en-US"/>
          </a:p>
        </p:txBody>
      </p:sp>
      <p:sp>
        <p:nvSpPr>
          <p:cNvPr id="4" name="Slide Image Placeholder 3"/>
          <p:cNvSpPr>
            <a:spLocks noGrp="1" noRot="1" noChangeAspect="1"/>
          </p:cNvSpPr>
          <p:nvPr>
            <p:ph type="sldImg" idx="2"/>
          </p:nvPr>
        </p:nvSpPr>
        <p:spPr>
          <a:xfrm>
            <a:off x="1228725" y="696913"/>
            <a:ext cx="45529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E891A5-323C-4804-ABA8-9F7663F72A8E}" type="slidenum">
              <a:rPr lang="en-US" smtClean="0"/>
              <a:t>‹#›</a:t>
            </a:fld>
            <a:endParaRPr lang="en-US"/>
          </a:p>
        </p:txBody>
      </p:sp>
    </p:spTree>
    <p:extLst>
      <p:ext uri="{BB962C8B-B14F-4D97-AF65-F5344CB8AC3E}">
        <p14:creationId xmlns:p14="http://schemas.microsoft.com/office/powerpoint/2010/main" val="3268119939"/>
      </p:ext>
    </p:extLst>
  </p:cSld>
  <p:clrMap bg1="lt1" tx1="dk1" bg2="lt2" tx2="dk2" accent1="accent1" accent2="accent2" accent3="accent3" accent4="accent4" accent5="accent5" accent6="accent6" hlink="hlink" folHlink="folHlink"/>
  <p:hf ftr="0" dt="0"/>
  <p:notesStyle>
    <a:lvl1pPr marL="0" algn="l" defTabSz="983900" rtl="0" eaLnBrk="1" latinLnBrk="0" hangingPunct="1">
      <a:defRPr sz="1300" kern="1200">
        <a:solidFill>
          <a:schemeClr val="tx1"/>
        </a:solidFill>
        <a:latin typeface="+mn-lt"/>
        <a:ea typeface="+mn-ea"/>
        <a:cs typeface="+mn-cs"/>
      </a:defRPr>
    </a:lvl1pPr>
    <a:lvl2pPr marL="491950" algn="l" defTabSz="983900" rtl="0" eaLnBrk="1" latinLnBrk="0" hangingPunct="1">
      <a:defRPr sz="1300" kern="1200">
        <a:solidFill>
          <a:schemeClr val="tx1"/>
        </a:solidFill>
        <a:latin typeface="+mn-lt"/>
        <a:ea typeface="+mn-ea"/>
        <a:cs typeface="+mn-cs"/>
      </a:defRPr>
    </a:lvl2pPr>
    <a:lvl3pPr marL="983900" algn="l" defTabSz="983900" rtl="0" eaLnBrk="1" latinLnBrk="0" hangingPunct="1">
      <a:defRPr sz="1300" kern="1200">
        <a:solidFill>
          <a:schemeClr val="tx1"/>
        </a:solidFill>
        <a:latin typeface="+mn-lt"/>
        <a:ea typeface="+mn-ea"/>
        <a:cs typeface="+mn-cs"/>
      </a:defRPr>
    </a:lvl3pPr>
    <a:lvl4pPr marL="1475850" algn="l" defTabSz="983900" rtl="0" eaLnBrk="1" latinLnBrk="0" hangingPunct="1">
      <a:defRPr sz="1300" kern="1200">
        <a:solidFill>
          <a:schemeClr val="tx1"/>
        </a:solidFill>
        <a:latin typeface="+mn-lt"/>
        <a:ea typeface="+mn-ea"/>
        <a:cs typeface="+mn-cs"/>
      </a:defRPr>
    </a:lvl4pPr>
    <a:lvl5pPr marL="1967800" algn="l" defTabSz="983900" rtl="0" eaLnBrk="1" latinLnBrk="0" hangingPunct="1">
      <a:defRPr sz="1300" kern="1200">
        <a:solidFill>
          <a:schemeClr val="tx1"/>
        </a:solidFill>
        <a:latin typeface="+mn-lt"/>
        <a:ea typeface="+mn-ea"/>
        <a:cs typeface="+mn-cs"/>
      </a:defRPr>
    </a:lvl5pPr>
    <a:lvl6pPr marL="2459748" algn="l" defTabSz="983900" rtl="0" eaLnBrk="1" latinLnBrk="0" hangingPunct="1">
      <a:defRPr sz="1300" kern="1200">
        <a:solidFill>
          <a:schemeClr val="tx1"/>
        </a:solidFill>
        <a:latin typeface="+mn-lt"/>
        <a:ea typeface="+mn-ea"/>
        <a:cs typeface="+mn-cs"/>
      </a:defRPr>
    </a:lvl6pPr>
    <a:lvl7pPr marL="2951698" algn="l" defTabSz="983900" rtl="0" eaLnBrk="1" latinLnBrk="0" hangingPunct="1">
      <a:defRPr sz="1300" kern="1200">
        <a:solidFill>
          <a:schemeClr val="tx1"/>
        </a:solidFill>
        <a:latin typeface="+mn-lt"/>
        <a:ea typeface="+mn-ea"/>
        <a:cs typeface="+mn-cs"/>
      </a:defRPr>
    </a:lvl7pPr>
    <a:lvl8pPr marL="3443647" algn="l" defTabSz="983900" rtl="0" eaLnBrk="1" latinLnBrk="0" hangingPunct="1">
      <a:defRPr sz="1300" kern="1200">
        <a:solidFill>
          <a:schemeClr val="tx1"/>
        </a:solidFill>
        <a:latin typeface="+mn-lt"/>
        <a:ea typeface="+mn-ea"/>
        <a:cs typeface="+mn-cs"/>
      </a:defRPr>
    </a:lvl8pPr>
    <a:lvl9pPr marL="3935597" algn="l" defTabSz="9839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1</a:t>
            </a:fld>
            <a:endParaRPr lang="en-US" dirty="0"/>
          </a:p>
        </p:txBody>
      </p:sp>
    </p:spTree>
    <p:extLst>
      <p:ext uri="{BB962C8B-B14F-4D97-AF65-F5344CB8AC3E}">
        <p14:creationId xmlns:p14="http://schemas.microsoft.com/office/powerpoint/2010/main" val="197995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10</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r>
              <a:rPr lang="en-US" dirty="0"/>
              <a:t>I remember around 2008 or so I attended an OGA conference and one of the speakers said that this shale gas thing might end up being something…</a:t>
            </a:r>
          </a:p>
        </p:txBody>
      </p:sp>
      <p:sp>
        <p:nvSpPr>
          <p:cNvPr id="4" name="Slide Number Placeholder 3"/>
          <p:cNvSpPr>
            <a:spLocks noGrp="1"/>
          </p:cNvSpPr>
          <p:nvPr>
            <p:ph type="sldNum" sz="quarter" idx="10"/>
          </p:nvPr>
        </p:nvSpPr>
        <p:spPr/>
        <p:txBody>
          <a:bodyPr/>
          <a:lstStyle/>
          <a:p>
            <a:fld id="{48E891A5-323C-4804-ABA8-9F7663F72A8E}" type="slidenum">
              <a:rPr lang="en-US" smtClean="0"/>
              <a:t>11</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12</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13</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14</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15</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16</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17</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891A5-323C-4804-ABA8-9F7663F72A8E}" type="slidenum">
              <a:rPr lang="en-US" smtClean="0"/>
              <a:t>18</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19</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2</a:t>
            </a:fld>
            <a:endParaRPr lang="en-US" dirty="0"/>
          </a:p>
        </p:txBody>
      </p:sp>
    </p:spTree>
    <p:extLst>
      <p:ext uri="{BB962C8B-B14F-4D97-AF65-F5344CB8AC3E}">
        <p14:creationId xmlns:p14="http://schemas.microsoft.com/office/powerpoint/2010/main" val="218643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20</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21</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5ACD2-68E8-44E9-BE75-6C1A79396253}" type="slidenum">
              <a:rPr lang="en-US" smtClean="0"/>
              <a:pPr/>
              <a:t>22</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4731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p:spPr>
        <p:txBody>
          <a:bodyPr/>
          <a:lstStyle/>
          <a:p>
            <a:r>
              <a:rPr lang="en-US" altLang="en-US" sz="900" dirty="0"/>
              <a:t>The key to this slide is the flow of gas has been turned upside down with the onset of fracking and the shale revolution</a:t>
            </a:r>
          </a:p>
        </p:txBody>
      </p:sp>
      <p:sp>
        <p:nvSpPr>
          <p:cNvPr id="26628"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729CA3-0C1E-4C54-BB79-97AF4608AACC}" type="slidenum">
              <a:rPr lang="en-US" altLang="en-US" smtClean="0"/>
              <a:pPr eaLnBrk="1" hangingPunct="1">
                <a:spcBef>
                  <a:spcPct val="0"/>
                </a:spcBef>
              </a:pPr>
              <a:t>23</a:t>
            </a:fld>
            <a:endParaRPr lang="en-US" altLang="en-US"/>
          </a:p>
        </p:txBody>
      </p:sp>
      <p:sp>
        <p:nvSpPr>
          <p:cNvPr id="3" name="Header Placeholder 2"/>
          <p:cNvSpPr>
            <a:spLocks noGrp="1"/>
          </p:cNvSpPr>
          <p:nvPr>
            <p:ph type="hdr"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891A5-323C-4804-ABA8-9F7663F72A8E}" type="slidenum">
              <a:rPr lang="en-US" smtClean="0"/>
              <a:t>24</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25</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8E891A5-323C-4804-ABA8-9F7663F72A8E}" type="slidenum">
              <a:rPr lang="en-US" smtClean="0"/>
              <a:t>26</a:t>
            </a:fld>
            <a:endParaRPr lang="en-US"/>
          </a:p>
        </p:txBody>
      </p:sp>
    </p:spTree>
    <p:extLst>
      <p:ext uri="{BB962C8B-B14F-4D97-AF65-F5344CB8AC3E}">
        <p14:creationId xmlns:p14="http://schemas.microsoft.com/office/powerpoint/2010/main" val="3896704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27</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8E891A5-323C-4804-ABA8-9F7663F72A8E}" type="slidenum">
              <a:rPr lang="en-US" smtClean="0"/>
              <a:t>28</a:t>
            </a:fld>
            <a:endParaRPr lang="en-US"/>
          </a:p>
        </p:txBody>
      </p:sp>
    </p:spTree>
    <p:extLst>
      <p:ext uri="{BB962C8B-B14F-4D97-AF65-F5344CB8AC3E}">
        <p14:creationId xmlns:p14="http://schemas.microsoft.com/office/powerpoint/2010/main" val="318296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29</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70"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Review of the 2018 – 2019 Winter and Current Storage Update</a:t>
            </a:r>
          </a:p>
          <a:p>
            <a:pPr marL="557361" lvl="1"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What impact did the storage deficit and regional market area deliverability issues have on NG prices this winter? </a:t>
            </a:r>
          </a:p>
          <a:p>
            <a:pPr marL="214370" indent="-214370" defTabSz="685983" eaLnBrk="0" fontAlgn="base" hangingPunct="0">
              <a:spcBef>
                <a:spcPct val="0"/>
              </a:spcBef>
              <a:spcAft>
                <a:spcPct val="0"/>
              </a:spcAft>
              <a:buFont typeface="Arial" pitchFamily="34" charset="0"/>
              <a:buChar char="•"/>
              <a:defRPr/>
            </a:pPr>
            <a:endParaRPr lang="en-US" sz="1000" b="1" kern="0" dirty="0">
              <a:solidFill>
                <a:schemeClr val="tx2"/>
              </a:solidFill>
              <a:latin typeface="Arial"/>
            </a:endParaRPr>
          </a:p>
          <a:p>
            <a:pPr marL="214370"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Supply Overview and Status Update on Pipeline Projects</a:t>
            </a:r>
          </a:p>
          <a:p>
            <a:pPr marL="557361" lvl="1"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How high is the domestic production ceiling?</a:t>
            </a:r>
          </a:p>
          <a:p>
            <a:pPr marL="557361" lvl="1"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A plethora of pipeline projects prepares production for a pathway home, but will postponements in construction prop up prices? </a:t>
            </a:r>
          </a:p>
          <a:p>
            <a:pPr marL="214370" indent="-214370" defTabSz="685983" eaLnBrk="0" fontAlgn="base" hangingPunct="0">
              <a:spcBef>
                <a:spcPct val="0"/>
              </a:spcBef>
              <a:spcAft>
                <a:spcPct val="0"/>
              </a:spcAft>
              <a:buFont typeface="Arial" pitchFamily="34" charset="0"/>
              <a:buChar char="•"/>
              <a:defRPr/>
            </a:pPr>
            <a:endParaRPr lang="en-US" sz="1000" b="1" kern="0" dirty="0">
              <a:solidFill>
                <a:schemeClr val="tx2"/>
              </a:solidFill>
              <a:latin typeface="Arial"/>
            </a:endParaRPr>
          </a:p>
          <a:p>
            <a:pPr marL="214370" indent="-214370" defTabSz="685983">
              <a:buFont typeface="Arial" pitchFamily="34" charset="0"/>
              <a:buChar char="•"/>
              <a:defRPr/>
            </a:pPr>
            <a:r>
              <a:rPr lang="en-US" sz="1000" b="1" kern="0" dirty="0">
                <a:solidFill>
                  <a:schemeClr val="tx2"/>
                </a:solidFill>
                <a:latin typeface="Arial"/>
              </a:rPr>
              <a:t>Demand Overview and Outlook</a:t>
            </a:r>
          </a:p>
          <a:p>
            <a:pPr marL="557361" lvl="1" indent="-214370" defTabSz="685983">
              <a:buFont typeface="Arial" pitchFamily="34" charset="0"/>
              <a:buChar char="•"/>
              <a:defRPr/>
            </a:pPr>
            <a:r>
              <a:rPr lang="en-US" sz="1000" b="1" kern="0" dirty="0">
                <a:solidFill>
                  <a:schemeClr val="tx2"/>
                </a:solidFill>
                <a:latin typeface="Arial"/>
              </a:rPr>
              <a:t>This is the dawning of the Age of Exports</a:t>
            </a:r>
          </a:p>
          <a:p>
            <a:pPr marL="342991" lvl="1" defTabSz="685983">
              <a:defRPr/>
            </a:pPr>
            <a:endParaRPr lang="en-US" sz="1000" b="1" kern="0" dirty="0">
              <a:solidFill>
                <a:schemeClr val="tx2"/>
              </a:solidFill>
              <a:latin typeface="Arial"/>
            </a:endParaRPr>
          </a:p>
          <a:p>
            <a:pPr marL="214370"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2019 Summer Outlook</a:t>
            </a:r>
          </a:p>
          <a:p>
            <a:pPr marL="557361" lvl="2" indent="-214370" defTabSz="685983" eaLnBrk="0" fontAlgn="base" hangingPunct="0">
              <a:spcBef>
                <a:spcPct val="0"/>
              </a:spcBef>
              <a:spcAft>
                <a:spcPct val="0"/>
              </a:spcAft>
              <a:buFont typeface="Arial" pitchFamily="34" charset="0"/>
              <a:buChar char="•"/>
              <a:defRPr/>
            </a:pPr>
            <a:r>
              <a:rPr lang="en-US" sz="1000" b="1" kern="0" dirty="0">
                <a:solidFill>
                  <a:schemeClr val="tx2"/>
                </a:solidFill>
                <a:latin typeface="Arial"/>
              </a:rPr>
              <a:t>Record production will battle summer weather and growing demand (exports) for market supremacy </a:t>
            </a:r>
          </a:p>
          <a:p>
            <a:pPr marL="557361" lvl="1" indent="-214370" defTabSz="685983" eaLnBrk="0" fontAlgn="base" hangingPunct="0">
              <a:spcBef>
                <a:spcPct val="0"/>
              </a:spcBef>
              <a:spcAft>
                <a:spcPct val="0"/>
              </a:spcAft>
              <a:buFont typeface="Arial" pitchFamily="34" charset="0"/>
              <a:buChar char="•"/>
              <a:defRPr/>
            </a:pPr>
            <a:endParaRPr lang="en-US" sz="1000" b="1" kern="0" dirty="0">
              <a:solidFill>
                <a:schemeClr val="tx2"/>
              </a:solidFill>
              <a:latin typeface="Arial"/>
            </a:endParaRPr>
          </a:p>
          <a:p>
            <a:pPr marL="214370" indent="-214370" defTabSz="685983">
              <a:buFont typeface="Arial" pitchFamily="34" charset="0"/>
              <a:buChar char="•"/>
              <a:defRPr/>
            </a:pPr>
            <a:r>
              <a:rPr lang="en-US" sz="1000" b="1" kern="0" dirty="0">
                <a:solidFill>
                  <a:schemeClr val="tx2"/>
                </a:solidFill>
                <a:latin typeface="Arial"/>
              </a:rPr>
              <a:t>Natural Gas Price Update and Forecasts</a:t>
            </a:r>
          </a:p>
          <a:p>
            <a:pPr marL="557361" lvl="1" indent="-214370" defTabSz="685983">
              <a:buFont typeface="Arial" pitchFamily="34" charset="0"/>
              <a:buChar char="•"/>
              <a:defRPr/>
            </a:pPr>
            <a:r>
              <a:rPr lang="en-US" sz="1000" b="1" kern="0" dirty="0">
                <a:solidFill>
                  <a:schemeClr val="tx2"/>
                </a:solidFill>
                <a:latin typeface="Arial"/>
              </a:rPr>
              <a:t>Will NG Futures escape from the captivity of a range bound market?</a:t>
            </a:r>
          </a:p>
          <a:p>
            <a:pPr marL="214370" indent="-214370" defTabSz="685983" eaLnBrk="0" fontAlgn="base" hangingPunct="0">
              <a:spcBef>
                <a:spcPct val="0"/>
              </a:spcBef>
              <a:spcAft>
                <a:spcPct val="0"/>
              </a:spcAft>
              <a:buFont typeface="Arial" pitchFamily="34" charset="0"/>
              <a:buChar char="•"/>
              <a:defRPr/>
            </a:pPr>
            <a:endParaRPr lang="en-US" sz="1000" b="1" kern="0" dirty="0">
              <a:solidFill>
                <a:schemeClr val="tx2"/>
              </a:solidFill>
              <a:latin typeface="Arial"/>
            </a:endParaRPr>
          </a:p>
          <a:p>
            <a:pPr marL="0" indent="0">
              <a:buFont typeface="Arial" panose="020B0604020202020204" pitchFamily="34" charset="0"/>
              <a:buNone/>
            </a:pPr>
            <a:endParaRPr lang="en-US" sz="1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874018-A875-4721-8780-0EEFD7506C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6287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30</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31</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891A5-323C-4804-ABA8-9F7663F72A8E}" type="slidenum">
              <a:rPr lang="en-US" smtClean="0"/>
              <a:t>32</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8E891A5-323C-4804-ABA8-9F7663F72A8E}" type="slidenum">
              <a:rPr lang="en-US" smtClean="0"/>
              <a:t>33</a:t>
            </a:fld>
            <a:endParaRPr lang="en-US"/>
          </a:p>
        </p:txBody>
      </p:sp>
    </p:spTree>
    <p:extLst>
      <p:ext uri="{BB962C8B-B14F-4D97-AF65-F5344CB8AC3E}">
        <p14:creationId xmlns:p14="http://schemas.microsoft.com/office/powerpoint/2010/main" val="3817837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8E891A5-323C-4804-ABA8-9F7663F72A8E}" type="slidenum">
              <a:rPr lang="en-US" smtClean="0"/>
              <a:t>34</a:t>
            </a:fld>
            <a:endParaRPr lang="en-US"/>
          </a:p>
        </p:txBody>
      </p:sp>
    </p:spTree>
    <p:extLst>
      <p:ext uri="{BB962C8B-B14F-4D97-AF65-F5344CB8AC3E}">
        <p14:creationId xmlns:p14="http://schemas.microsoft.com/office/powerpoint/2010/main" val="3639884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35</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404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48E891A5-323C-4804-ABA8-9F7663F72A8E}" type="slidenum">
              <a:rPr lang="en-US" smtClean="0"/>
              <a:t>36</a:t>
            </a:fld>
            <a:endParaRPr lang="en-US"/>
          </a:p>
        </p:txBody>
      </p:sp>
    </p:spTree>
    <p:extLst>
      <p:ext uri="{BB962C8B-B14F-4D97-AF65-F5344CB8AC3E}">
        <p14:creationId xmlns:p14="http://schemas.microsoft.com/office/powerpoint/2010/main" val="242943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rPr>
              <a:t>65 degrees is the base and any deviation higher or lower is a degree day so if temperature is 34 degrees, then the HDD total would be 31 HDD.  If temp is 78 degrees, then the CDD would be 13 CDD.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rPr>
              <a:t>Through mid-March, the weather data shows that the Nov 18 – Mar 19 has been colder normal, especially in the North Central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solidFill>
                <a:schemeClr val="tx1"/>
              </a:solidFill>
            </a:endParaRPr>
          </a:p>
          <a:p>
            <a:pPr marL="171450" indent="-171450">
              <a:buFont typeface="Arial" panose="020B0604020202020204" pitchFamily="34" charset="0"/>
              <a:buChar char="•"/>
            </a:pPr>
            <a:r>
              <a:rPr lang="en-US" sz="1000" b="1" dirty="0">
                <a:solidFill>
                  <a:schemeClr val="tx1"/>
                </a:solidFill>
              </a:rPr>
              <a:t>This winter is expected to produce a total of 3,883 gas weighted HDD’s which would exceed last year (3,705 HDD’s).  It also would be colder than both the 10-year (5% colder) and 30-year normal levels.</a:t>
            </a:r>
          </a:p>
          <a:p>
            <a:pPr marL="171450" indent="-171450">
              <a:buFont typeface="Arial" panose="020B0604020202020204" pitchFamily="34" charset="0"/>
              <a:buChar char="•"/>
            </a:pPr>
            <a:endParaRPr lang="en-US" sz="600" b="1" dirty="0">
              <a:solidFill>
                <a:schemeClr val="tx1"/>
              </a:solidFill>
            </a:endParaRPr>
          </a:p>
          <a:p>
            <a:pPr marL="171450" indent="-171450">
              <a:buFont typeface="Arial" panose="020B0604020202020204" pitchFamily="34" charset="0"/>
              <a:buChar char="•"/>
            </a:pPr>
            <a:r>
              <a:rPr lang="en-US" sz="1000" b="1" dirty="0">
                <a:solidFill>
                  <a:schemeClr val="tx1"/>
                </a:solidFill>
              </a:rPr>
              <a:t>This doesn’t appear on the slide, but in case you were wondering, HDD’s from the 2013/14 Polar Vortex winter totaled more than 4,200.</a:t>
            </a:r>
          </a:p>
          <a:p>
            <a:pPr marL="171450" indent="-171450">
              <a:buFont typeface="Arial" panose="020B0604020202020204" pitchFamily="34" charset="0"/>
              <a:buChar char="•"/>
            </a:pPr>
            <a:endParaRPr lang="en-US" sz="600" b="1" dirty="0">
              <a:solidFill>
                <a:schemeClr val="tx1"/>
              </a:solidFill>
            </a:endParaRPr>
          </a:p>
          <a:p>
            <a:pPr marL="171450" indent="-171450">
              <a:buFont typeface="Arial" panose="020B0604020202020204" pitchFamily="34" charset="0"/>
              <a:buChar char="•"/>
            </a:pPr>
            <a:r>
              <a:rPr lang="en-US" sz="1000" b="1" dirty="0">
                <a:solidFill>
                  <a:schemeClr val="tx1"/>
                </a:solidFill>
              </a:rPr>
              <a:t>The North Central and upper-Midwest were the recipients of the majority of the frigid weather this winter, while the Pacific Coast and the Southeast and Mid-Atlantic basked in the glory of warmer-than-normal temps.</a:t>
            </a:r>
          </a:p>
          <a:p>
            <a:pPr marL="171450" indent="-171450">
              <a:buFont typeface="Arial" panose="020B0604020202020204" pitchFamily="34" charset="0"/>
              <a:buChar char="•"/>
            </a:pPr>
            <a:endParaRPr lang="en-US" sz="600" b="1" dirty="0">
              <a:solidFill>
                <a:schemeClr val="tx1"/>
              </a:solidFill>
            </a:endParaRPr>
          </a:p>
          <a:p>
            <a:pPr marL="171450" indent="-171450">
              <a:buFont typeface="Arial" panose="020B0604020202020204" pitchFamily="34" charset="0"/>
              <a:buChar char="•"/>
            </a:pPr>
            <a:r>
              <a:rPr lang="en-US" sz="1000" b="1" dirty="0">
                <a:solidFill>
                  <a:schemeClr val="tx1"/>
                </a:solidFill>
              </a:rPr>
              <a:t>The Polar Vortex that plunged southward from Canada in late-January sent temps across the Consuming Regions of the U.S. well-below zero and sent gas demand to an all-time record-high daily total of 150.6 </a:t>
            </a:r>
            <a:r>
              <a:rPr lang="en-US" sz="1000" b="1" dirty="0" err="1">
                <a:solidFill>
                  <a:schemeClr val="tx1"/>
                </a:solidFill>
              </a:rPr>
              <a:t>Bcf</a:t>
            </a:r>
            <a:r>
              <a:rPr lang="en-US" sz="1000" b="1" dirty="0">
                <a:solidFill>
                  <a:schemeClr val="tx1"/>
                </a:solidFill>
              </a:rPr>
              <a:t> on January 31</a:t>
            </a:r>
            <a:r>
              <a:rPr lang="en-US" sz="1000" b="1" baseline="30000" dirty="0">
                <a:solidFill>
                  <a:schemeClr val="tx1"/>
                </a:solidFill>
              </a:rPr>
              <a:t>st</a:t>
            </a:r>
            <a:r>
              <a:rPr lang="en-US" sz="1000" b="1" dirty="0">
                <a:solidFill>
                  <a:schemeClr val="tx1"/>
                </a:solidFill>
              </a:rPr>
              <a:t>.</a:t>
            </a:r>
          </a:p>
          <a:p>
            <a:pPr marL="171450" indent="-171450">
              <a:buFont typeface="Arial" panose="020B0604020202020204" pitchFamily="34" charset="0"/>
              <a:buChar char="•"/>
            </a:pPr>
            <a:endParaRPr lang="en-US" sz="6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rPr>
              <a:t>Concerns over NG inventory levels have reemerged as a result of cold weather in late February and early March, and historically, the bitter cold and expanding storage deficits would typically result in a significant rally for NYMEX NG Futures.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rPr>
              <a:t>Let’s just say that this isn’t your grandfathers NG market because NG Futures prices have fallen back into a familiar range between $2.70 and $3.00.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1" dirty="0">
              <a:solidFill>
                <a:schemeClr val="tx1"/>
              </a:solidFill>
            </a:endParaRP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37</a:t>
            </a:fld>
            <a:endParaRPr lang="en-US" dirty="0"/>
          </a:p>
        </p:txBody>
      </p:sp>
    </p:spTree>
    <p:extLst>
      <p:ext uri="{BB962C8B-B14F-4D97-AF65-F5344CB8AC3E}">
        <p14:creationId xmlns:p14="http://schemas.microsoft.com/office/powerpoint/2010/main" val="196236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t>Since 2014, U.S. gas production has increased by 20 </a:t>
            </a:r>
            <a:r>
              <a:rPr lang="en-US" sz="1000" b="1" baseline="0" dirty="0" err="1"/>
              <a:t>Bcf</a:t>
            </a:r>
            <a:r>
              <a:rPr lang="en-US" sz="1000" b="1" baseline="0" dirty="0"/>
              <a:t>/d, or 30%, from 65 </a:t>
            </a:r>
            <a:r>
              <a:rPr lang="en-US" sz="1000" b="1" baseline="0" dirty="0" err="1"/>
              <a:t>Bcf</a:t>
            </a:r>
            <a:r>
              <a:rPr lang="en-US" sz="1000" b="1" baseline="0" dirty="0"/>
              <a:t>/d to 85 </a:t>
            </a:r>
            <a:r>
              <a:rPr lang="en-US" sz="1000" b="1" baseline="0" dirty="0" err="1"/>
              <a:t>Bcf</a:t>
            </a:r>
            <a:r>
              <a:rPr lang="en-US" sz="1000" b="1" baseline="0" dirty="0"/>
              <a:t>/d in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t>U.S. dry gas production averaged approximately 82 </a:t>
            </a:r>
            <a:r>
              <a:rPr lang="en-US" sz="1000" b="1" baseline="0" dirty="0" err="1"/>
              <a:t>Bcf</a:t>
            </a:r>
            <a:r>
              <a:rPr lang="en-US" sz="1000" b="1" baseline="0" dirty="0"/>
              <a:t>/d for 2018 vs. 74 </a:t>
            </a:r>
            <a:r>
              <a:rPr lang="en-US" sz="1000" b="1" baseline="0" dirty="0" err="1"/>
              <a:t>Bcf</a:t>
            </a:r>
            <a:r>
              <a:rPr lang="en-US" sz="1000" b="1" baseline="0" dirty="0"/>
              <a:t>/d in 2017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t>Production currently stands at 85 </a:t>
            </a:r>
            <a:r>
              <a:rPr lang="en-US" sz="1000" b="1" baseline="0" dirty="0" err="1"/>
              <a:t>Bcf</a:t>
            </a:r>
            <a:r>
              <a:rPr lang="en-US" sz="1000" b="1" baseline="0" dirty="0"/>
              <a:t>/d and is expected to grow more than 5 </a:t>
            </a:r>
            <a:r>
              <a:rPr lang="en-US" sz="1000" b="1" baseline="0" dirty="0" err="1"/>
              <a:t>Bcf</a:t>
            </a:r>
            <a:r>
              <a:rPr lang="en-US" sz="1000" b="1" baseline="0" dirty="0"/>
              <a:t>/d to nearly 90 </a:t>
            </a:r>
            <a:r>
              <a:rPr lang="en-US" sz="1000" b="1" baseline="0" dirty="0" err="1"/>
              <a:t>Bcf</a:t>
            </a:r>
            <a:r>
              <a:rPr lang="en-US" sz="1000" b="1" baseline="0" dirty="0"/>
              <a:t>/d by the end of 2019.  Dry gas production is expected to surpass 92 </a:t>
            </a:r>
            <a:r>
              <a:rPr lang="en-US" sz="1000" b="1" baseline="0" dirty="0" err="1"/>
              <a:t>Bcf</a:t>
            </a:r>
            <a:r>
              <a:rPr lang="en-US" sz="1000" b="1" baseline="0" dirty="0"/>
              <a:t>/d by end of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p>
          <a:p>
            <a:pPr marL="171450" indent="-171450">
              <a:buFont typeface="Arial" panose="020B0604020202020204" pitchFamily="34" charset="0"/>
              <a:buChar char="•"/>
            </a:pPr>
            <a:r>
              <a:rPr lang="en-US" sz="1000" b="1" dirty="0"/>
              <a:t>After reaching a low of 404 rigs in May 2016, total rig count has rebounded to over 1,000 rigs primarily driven by growth in oil rigs</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The information in this chart highlights a couple of telling things about the current oil &amp; gas production landscape   </a:t>
            </a:r>
          </a:p>
          <a:p>
            <a:pPr marL="628650" lvl="1" indent="-171450">
              <a:buFont typeface="Arial" panose="020B0604020202020204" pitchFamily="34" charset="0"/>
              <a:buChar char="•"/>
            </a:pPr>
            <a:r>
              <a:rPr lang="en-US" sz="1000" b="1" dirty="0"/>
              <a:t>First, the dramatic rise in output despite a flattening of the Gas-directed rig count illustrates the technological advancements and efficiency gains that have been made in hydraulic fracturing. </a:t>
            </a:r>
          </a:p>
          <a:p>
            <a:pPr marL="628650" lvl="1" indent="-171450">
              <a:buFont typeface="Arial" panose="020B0604020202020204" pitchFamily="34" charset="0"/>
              <a:buChar char="•"/>
            </a:pPr>
            <a:r>
              <a:rPr lang="en-US" sz="1000" b="1" dirty="0"/>
              <a:t>Secondly, the increase in dry gas production in recent years that has occurred during a period in which the gas-directed rig count has declined also shows the magnitude of associated gas production(approx. 40% of all production) in the total supply stack. </a:t>
            </a:r>
          </a:p>
          <a:p>
            <a:pPr marL="628650" lvl="1" indent="-171450">
              <a:buFont typeface="Arial" panose="020B0604020202020204" pitchFamily="34" charset="0"/>
              <a:buChar char="•"/>
            </a:pPr>
            <a:endParaRPr lang="en-US" sz="600" b="1" dirty="0"/>
          </a:p>
          <a:p>
            <a:pPr marL="171450" lvl="0" indent="-171450">
              <a:buFont typeface="Arial" panose="020B0604020202020204" pitchFamily="34" charset="0"/>
              <a:buChar char="•"/>
            </a:pPr>
            <a:r>
              <a:rPr lang="en-US" sz="1000" b="1" dirty="0"/>
              <a:t>But the top production related story over the last 5 years continues to be the Shale Gas Revolution</a:t>
            </a:r>
          </a:p>
          <a:p>
            <a:pPr marL="171450" lvl="0" indent="-171450">
              <a:buFont typeface="Arial" panose="020B0604020202020204" pitchFamily="34" charset="0"/>
              <a:buChar char="•"/>
            </a:pPr>
            <a:endParaRPr lang="en-US" sz="600" b="1" dirty="0"/>
          </a:p>
          <a:p>
            <a:pPr marL="171450" lvl="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38</a:t>
            </a:fld>
            <a:endParaRPr lang="en-US" dirty="0"/>
          </a:p>
        </p:txBody>
      </p:sp>
    </p:spTree>
    <p:extLst>
      <p:ext uri="{BB962C8B-B14F-4D97-AF65-F5344CB8AC3E}">
        <p14:creationId xmlns:p14="http://schemas.microsoft.com/office/powerpoint/2010/main" val="2165834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t>Shale production has risen from 3 </a:t>
            </a:r>
            <a:r>
              <a:rPr lang="en-US" sz="900" b="1" baseline="0" dirty="0" err="1"/>
              <a:t>Bcf</a:t>
            </a:r>
            <a:r>
              <a:rPr lang="en-US" sz="900" b="1" baseline="0" dirty="0"/>
              <a:t>/d in 2006, to 32 </a:t>
            </a:r>
            <a:r>
              <a:rPr lang="en-US" sz="900" b="1" baseline="0" dirty="0" err="1"/>
              <a:t>Bcf</a:t>
            </a:r>
            <a:r>
              <a:rPr lang="en-US" sz="900" b="1" baseline="0" dirty="0"/>
              <a:t>/d in 2014 to 65 </a:t>
            </a:r>
            <a:r>
              <a:rPr lang="en-US" sz="900" b="1" baseline="0" dirty="0" err="1"/>
              <a:t>Bcf</a:t>
            </a:r>
            <a:r>
              <a:rPr lang="en-US" sz="900" b="1" baseline="0" dirty="0"/>
              <a:t>/d at the end of 2018 and now makes up 80% of all production in the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t>Compare this to GOM production that is only 2.8 </a:t>
            </a:r>
            <a:r>
              <a:rPr lang="en-US" sz="900" b="1" baseline="0" dirty="0" err="1"/>
              <a:t>Bcf</a:t>
            </a:r>
            <a:r>
              <a:rPr lang="en-US" sz="900" b="1" baseline="0" dirty="0"/>
              <a:t>/d, just 3% of total production.  20 years ago, production from the GOM made up 20% of total supply </a:t>
            </a:r>
          </a:p>
          <a:p>
            <a:pPr marL="171450" indent="-171450">
              <a:buFont typeface="Arial" panose="020B0604020202020204" pitchFamily="34" charset="0"/>
              <a:buChar char="•"/>
            </a:pPr>
            <a:endParaRPr lang="en-US" sz="600" b="1" baseline="0" dirty="0"/>
          </a:p>
          <a:p>
            <a:pPr marL="171450" indent="-171450">
              <a:buFont typeface="Arial" panose="020B0604020202020204" pitchFamily="34" charset="0"/>
              <a:buChar char="•"/>
            </a:pPr>
            <a:r>
              <a:rPr lang="en-US" sz="900" b="1" baseline="0" dirty="0"/>
              <a:t>Production growth in recent years has come primarily from 4 regions:  </a:t>
            </a:r>
          </a:p>
          <a:p>
            <a:pPr marL="628650" lvl="1" indent="-171450">
              <a:buFont typeface="Arial" panose="020B0604020202020204" pitchFamily="34" charset="0"/>
              <a:buChar char="•"/>
            </a:pPr>
            <a:r>
              <a:rPr lang="en-US" sz="900" b="1" baseline="0" dirty="0"/>
              <a:t>Marcellus, Utica, Permian and Haynesville.  </a:t>
            </a:r>
          </a:p>
          <a:p>
            <a:pPr marL="628650" lvl="1" indent="-171450">
              <a:buFont typeface="Arial" panose="020B0604020202020204" pitchFamily="34" charset="0"/>
              <a:buChar char="•"/>
            </a:pPr>
            <a:r>
              <a:rPr lang="en-US" sz="900" b="1" baseline="0" dirty="0"/>
              <a:t>Marcellus/Utica account for 35% of current production, or 28.5 </a:t>
            </a:r>
            <a:r>
              <a:rPr lang="en-US" sz="900" b="1" baseline="0" dirty="0" err="1"/>
              <a:t>Bcf</a:t>
            </a:r>
            <a:r>
              <a:rPr lang="en-US" sz="900" b="1" baseline="0" dirty="0"/>
              <a:t>/d, and posted YOY gains of 4 Bf/d and expected to reach 31.5 </a:t>
            </a:r>
            <a:r>
              <a:rPr lang="en-US" sz="900" b="1" baseline="0" dirty="0" err="1"/>
              <a:t>Bcf</a:t>
            </a:r>
            <a:r>
              <a:rPr lang="en-US" sz="900" b="1" baseline="0" dirty="0"/>
              <a:t>/d by end of 2019</a:t>
            </a:r>
          </a:p>
          <a:p>
            <a:pPr marL="628650" lvl="1" indent="-171450">
              <a:buFont typeface="Arial" panose="020B0604020202020204" pitchFamily="34" charset="0"/>
              <a:buChar char="•"/>
            </a:pPr>
            <a:r>
              <a:rPr lang="en-US" sz="900" b="1" baseline="0" dirty="0"/>
              <a:t>But 2018 was the year of the Permian Basin as production from the region increased by 3 </a:t>
            </a:r>
            <a:r>
              <a:rPr lang="en-US" sz="900" b="1" baseline="0" dirty="0" err="1"/>
              <a:t>Bcf</a:t>
            </a:r>
            <a:r>
              <a:rPr lang="en-US" sz="900" b="1" baseline="0" dirty="0"/>
              <a:t>/d, a 50% increase from one year earlier.  Current production = 8.5 </a:t>
            </a:r>
            <a:r>
              <a:rPr lang="en-US" sz="900" b="1" baseline="0" dirty="0" err="1"/>
              <a:t>Bcf</a:t>
            </a:r>
            <a:r>
              <a:rPr lang="en-US" sz="900" b="1" baseline="0" dirty="0"/>
              <a:t>/d and expected to hit 10.5 </a:t>
            </a:r>
            <a:r>
              <a:rPr lang="en-US" sz="900" b="1" baseline="0" dirty="0" err="1"/>
              <a:t>Bcf</a:t>
            </a:r>
            <a:r>
              <a:rPr lang="en-US" sz="900" b="1" baseline="0" dirty="0"/>
              <a:t>/d by end of 2019.  Growth in Permian is driven by associated gas from oil production </a:t>
            </a:r>
          </a:p>
          <a:p>
            <a:pPr marL="628650" lvl="1" indent="-171450">
              <a:buFont typeface="Arial" panose="020B0604020202020204" pitchFamily="34" charset="0"/>
              <a:buChar char="•"/>
            </a:pPr>
            <a:r>
              <a:rPr lang="en-US" sz="900" b="1" baseline="0" dirty="0"/>
              <a:t>Haynesville has grown to 8 </a:t>
            </a:r>
            <a:r>
              <a:rPr lang="en-US" sz="900" b="1" baseline="0" dirty="0" err="1"/>
              <a:t>Bcf</a:t>
            </a:r>
            <a:r>
              <a:rPr lang="en-US" sz="900" b="1" baseline="0" dirty="0"/>
              <a:t>/d, but facing headwinds</a:t>
            </a:r>
          </a:p>
          <a:p>
            <a:pPr marL="628650" lvl="1" indent="-171450">
              <a:buFont typeface="Arial" panose="020B0604020202020204" pitchFamily="34" charset="0"/>
              <a:buChar char="•"/>
            </a:pPr>
            <a:endParaRPr lang="en-US" sz="6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t>Current Internal Rates of Return (IRR’s) for production in the regions where the majority of rigs are oil-directed highlights the focus on production in the wet production zones…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t>Permian 53%, Marcellus and Bakken 48%, Eagle Ford 44%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p>
          <a:p>
            <a:pPr marL="171450" indent="-171450">
              <a:buFont typeface="Arial" panose="020B0604020202020204" pitchFamily="34" charset="0"/>
              <a:buChar char="•"/>
            </a:pPr>
            <a:r>
              <a:rPr lang="en-US" sz="900" b="1" baseline="0" dirty="0"/>
              <a:t>The benefits of the growing domestic production have been far-reaching, but challenges remain in finding a way to get all of this gas to the market due to inadequate pipeline networks</a:t>
            </a:r>
          </a:p>
          <a:p>
            <a:pPr marL="171450" indent="-171450">
              <a:buFont typeface="Arial" panose="020B0604020202020204" pitchFamily="34" charset="0"/>
              <a:buChar char="•"/>
            </a:pPr>
            <a:endParaRPr lang="en-US" sz="600" b="1" baseline="0" dirty="0"/>
          </a:p>
          <a:p>
            <a:pPr marL="171450" indent="-171450">
              <a:buFont typeface="Arial" panose="020B0604020202020204" pitchFamily="34" charset="0"/>
              <a:buChar char="•"/>
            </a:pPr>
            <a:r>
              <a:rPr lang="en-US" sz="900" b="1" baseline="0" dirty="0"/>
              <a:t>Permian production growth has been challenged in recent years due to lack of takeaway capacity, allowing the Northeast to continue to post strong results, but things are changing and Haynesville and Northeast/Appalachia could begin to see some slowdown in the production growth as more Permian supply finds it way to the market later this year.  In fact, some analysts feel that Northeast production will decline from 2019 to 2020 as a result of the onslaught of associated gas growth from the more oil heavy producing regions. </a:t>
            </a:r>
          </a:p>
          <a:p>
            <a:endParaRPr lang="en-US" sz="600" dirty="0"/>
          </a:p>
          <a:p>
            <a:pPr marL="171450" indent="-171450">
              <a:buFont typeface="Arial" panose="020B0604020202020204" pitchFamily="34" charset="0"/>
              <a:buChar char="•"/>
            </a:pPr>
            <a:r>
              <a:rPr lang="en-US" sz="900" b="1" dirty="0"/>
              <a:t>The Permian is not the only associated gas play on the upward trajectory. Growth is expected in Oklahoma from the SCOOP/STACK and in the Bakken in North Dakota, </a:t>
            </a: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39</a:t>
            </a:fld>
            <a:endParaRPr lang="en-US" dirty="0"/>
          </a:p>
        </p:txBody>
      </p:sp>
    </p:spTree>
    <p:extLst>
      <p:ext uri="{BB962C8B-B14F-4D97-AF65-F5344CB8AC3E}">
        <p14:creationId xmlns:p14="http://schemas.microsoft.com/office/powerpoint/2010/main" val="123793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First, I will provide a brief overview of CenterPoint Energy Services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We are a wholly owned subsidiary of Houston based CenterPoint Energy, one of the largest combined gas and electric utilities in the U.S.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CNP serves more than 7 million gas and electric customers across 8 states and has more than $29 B in assets.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CES serves more than 33,000 commercial, industrial, utility and power generation customers and 60,000 + residential in 40 states.</a:t>
            </a: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4</a:t>
            </a:fld>
            <a:endParaRPr lang="en-US" dirty="0"/>
          </a:p>
        </p:txBody>
      </p:sp>
    </p:spTree>
    <p:extLst>
      <p:ext uri="{BB962C8B-B14F-4D97-AF65-F5344CB8AC3E}">
        <p14:creationId xmlns:p14="http://schemas.microsoft.com/office/powerpoint/2010/main" val="2102462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Working gas in storage is currently at 1,390 </a:t>
            </a:r>
            <a:r>
              <a:rPr lang="en-US" b="1" dirty="0" err="1"/>
              <a:t>Bcf</a:t>
            </a:r>
            <a:r>
              <a:rPr lang="en-US" b="1" dirty="0"/>
              <a:t>, a 475 </a:t>
            </a:r>
            <a:r>
              <a:rPr lang="en-US" b="1" dirty="0" err="1"/>
              <a:t>Bcf</a:t>
            </a:r>
            <a:r>
              <a:rPr lang="en-US" b="1" dirty="0"/>
              <a:t> deficit to the 5-year average and 250 </a:t>
            </a:r>
            <a:r>
              <a:rPr lang="en-US" b="1" dirty="0" err="1"/>
              <a:t>Bcf</a:t>
            </a:r>
            <a:r>
              <a:rPr lang="en-US" b="1" dirty="0"/>
              <a:t> deficit to last year</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Last month, EIA forecasted end of withdrawal season storage at 1,400 </a:t>
            </a:r>
            <a:r>
              <a:rPr lang="en-US" b="1" dirty="0" err="1"/>
              <a:t>Tcf</a:t>
            </a:r>
            <a:r>
              <a:rPr lang="en-US" b="1" dirty="0"/>
              <a:t>, which would be 250 </a:t>
            </a:r>
            <a:r>
              <a:rPr lang="en-US" b="1" dirty="0" err="1"/>
              <a:t>Bcf</a:t>
            </a:r>
            <a:r>
              <a:rPr lang="en-US" b="1" dirty="0"/>
              <a:t> below the five-year average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You can see the reduction in the storage deficits that occurred during December and January as a result of generally mild weather conditions, but with the recent cold weather, expectations for end-of-winter storage have been lowered and I expect levels to dip to between 1,000 </a:t>
            </a:r>
            <a:r>
              <a:rPr lang="en-US" b="1" dirty="0" err="1"/>
              <a:t>Bcf</a:t>
            </a:r>
            <a:r>
              <a:rPr lang="en-US" b="1" dirty="0"/>
              <a:t> and 1,100 </a:t>
            </a:r>
            <a:r>
              <a:rPr lang="en-US" b="1" dirty="0" err="1"/>
              <a:t>Bcf</a:t>
            </a:r>
            <a:r>
              <a:rPr lang="en-US" b="1" dirty="0"/>
              <a:t> by April 1</a:t>
            </a:r>
            <a:r>
              <a:rPr lang="en-US" b="1" baseline="30000" dirty="0"/>
              <a:t>st</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Later we will take a look at storage projections for the summer injection season but let’s first dive into an overview of the supply side of the NG market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40</a:t>
            </a:fld>
            <a:endParaRPr lang="en-US" dirty="0"/>
          </a:p>
        </p:txBody>
      </p:sp>
    </p:spTree>
    <p:extLst>
      <p:ext uri="{BB962C8B-B14F-4D97-AF65-F5344CB8AC3E}">
        <p14:creationId xmlns:p14="http://schemas.microsoft.com/office/powerpoint/2010/main" val="4034679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1" dirty="0"/>
              <a:t>In recent years, production growth in Marcellus and Utica was constrained by lack of takeaway capacity, but a dramatic build-out of pipeline infrastructure has been the driving force that has pushed output in these regions to 21 </a:t>
            </a:r>
            <a:r>
              <a:rPr lang="en-US" sz="900" b="1" dirty="0" err="1"/>
              <a:t>Bcf</a:t>
            </a:r>
            <a:r>
              <a:rPr lang="en-US" sz="900" b="1" dirty="0"/>
              <a:t>/d and 7.5 </a:t>
            </a:r>
            <a:r>
              <a:rPr lang="en-US" sz="900" b="1" dirty="0" err="1"/>
              <a:t>Bcf</a:t>
            </a:r>
            <a:r>
              <a:rPr lang="en-US" sz="900" b="1" dirty="0"/>
              <a:t>/d levels, respectively.  That is a combined increase of 7 </a:t>
            </a:r>
            <a:r>
              <a:rPr lang="en-US" sz="900" b="1" dirty="0" err="1"/>
              <a:t>Bcf</a:t>
            </a:r>
            <a:r>
              <a:rPr lang="en-US" sz="900" b="1" dirty="0"/>
              <a:t>/d in the last 2 years and 15 </a:t>
            </a:r>
            <a:r>
              <a:rPr lang="en-US" sz="900" b="1" dirty="0" err="1"/>
              <a:t>Bcf</a:t>
            </a:r>
            <a:r>
              <a:rPr lang="en-US" sz="900" b="1" dirty="0"/>
              <a:t>/d increase in the last 5 years.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In 2018, 9 pipeline expansion projects totaling 8 </a:t>
            </a:r>
            <a:r>
              <a:rPr lang="en-US" sz="900" b="1" dirty="0" err="1"/>
              <a:t>Bcf</a:t>
            </a:r>
            <a:r>
              <a:rPr lang="en-US" sz="900" b="1" dirty="0"/>
              <a:t>/d of capacity were placed into service, with the majority of them moving gas out of the Northeast to destinations in either the Southeast/Gulf Coast, to feed LNG/Mexico export and </a:t>
            </a:r>
            <a:r>
              <a:rPr lang="en-US" sz="900" b="1" dirty="0" err="1"/>
              <a:t>petrochem</a:t>
            </a:r>
            <a:r>
              <a:rPr lang="en-US" sz="900" b="1" dirty="0"/>
              <a:t> demand, or the  Midwest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3 projects (Leach Xpress, Nexus and Rover) totaled more than 6 </a:t>
            </a:r>
            <a:r>
              <a:rPr lang="en-US" sz="900" b="1" dirty="0" err="1"/>
              <a:t>Bcf</a:t>
            </a:r>
            <a:r>
              <a:rPr lang="en-US" sz="900" b="1" dirty="0"/>
              <a:t>/d of deliverability from the east to markets in Midwest Consuming Regions.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An additional 2.5 </a:t>
            </a:r>
            <a:r>
              <a:rPr lang="en-US" sz="900" b="1" dirty="0" err="1"/>
              <a:t>Bcf</a:t>
            </a:r>
            <a:r>
              <a:rPr lang="en-US" sz="900" b="1" dirty="0"/>
              <a:t>/d of takeaway capacity is expected to come online in 2019, with another 4 </a:t>
            </a:r>
            <a:r>
              <a:rPr lang="en-US" sz="900" b="1" dirty="0" err="1"/>
              <a:t>Bcf</a:t>
            </a:r>
            <a:r>
              <a:rPr lang="en-US" sz="900" b="1" dirty="0"/>
              <a:t>/d expected in service by the end of 2020, which would bring total Northeast takeaway capacity to around 38.0 </a:t>
            </a:r>
            <a:r>
              <a:rPr lang="en-US" sz="900" b="1" dirty="0" err="1"/>
              <a:t>Bcf</a:t>
            </a:r>
            <a:r>
              <a:rPr lang="en-US" sz="900" b="1" dirty="0"/>
              <a:t>/d.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These projects have altered gas flows in the Midwest and have kept some Canadian production bottled up north of the border.</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Construction delays in many other projects (Constitution Pipeline, Atlantic Coast Pipeline, Mountain Valley Pipeline) continues to be a major issue, primarily as a result of legislative challenges from environmental groups and other regulatory hurdles.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900" b="1" dirty="0"/>
              <a:t>A new question is now being asked, given the growth in associated gas coming over the next two years from Texas, New Mexico, Oklahoma and North Dakota that will put pressure on Northeast production growth, are all these proposed Northeast takeaway projects needed and will demand be able to keep pace with the new capacity and fill the pipelines?</a:t>
            </a:r>
          </a:p>
          <a:p>
            <a:endParaRPr lang="en-US" sz="900" b="1" dirty="0"/>
          </a:p>
          <a:p>
            <a:endParaRPr lang="en-US" sz="1100" b="1" dirty="0"/>
          </a:p>
          <a:p>
            <a:endParaRPr lang="en-US" b="0" dirty="0"/>
          </a:p>
          <a:p>
            <a:endParaRPr lang="en-US" b="1" dirty="0"/>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41</a:t>
            </a:fld>
            <a:endParaRPr lang="en-US" dirty="0"/>
          </a:p>
        </p:txBody>
      </p:sp>
    </p:spTree>
    <p:extLst>
      <p:ext uri="{BB962C8B-B14F-4D97-AF65-F5344CB8AC3E}">
        <p14:creationId xmlns:p14="http://schemas.microsoft.com/office/powerpoint/2010/main" val="533983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1" dirty="0">
                <a:solidFill>
                  <a:schemeClr val="tx2"/>
                </a:solidFill>
              </a:rPr>
              <a:t>Over the last 5 years, the Marcellus and Utica have garnered most of the attention from producers, but the new “It” production basin is undoubtedly the Permian.</a:t>
            </a:r>
          </a:p>
          <a:p>
            <a:pPr marL="171450" indent="-171450">
              <a:buFont typeface="Arial" panose="020B0604020202020204" pitchFamily="34" charset="0"/>
              <a:buChar cha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Located in West Texas, the Permian basin is ideally situated to bring gas from the region to demand areas in the industrial Gulf Coast, LNG export terminals and exports to Mexico</a:t>
            </a:r>
          </a:p>
          <a:p>
            <a:pPr marL="171450" indent="-171450">
              <a:buFont typeface="Arial" panose="020B0604020202020204" pitchFamily="34" charset="0"/>
              <a:buChar cha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Similar to the challenges that faced the Northeast and Appalachia production, a lack of pipeline infrastructure also plagues the Permian and the SCOOP/STACK region of Oklahoma.</a:t>
            </a:r>
          </a:p>
          <a:p>
            <a:pPr marL="171450" indent="-171450">
              <a:buFont typeface="Arial" panose="020B0604020202020204" pitchFamily="34" charset="0"/>
              <a:buChar cha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Over the last 2 years, production from the Permian has increased from 4 </a:t>
            </a:r>
            <a:r>
              <a:rPr lang="en-US" sz="900" b="1" dirty="0" err="1">
                <a:solidFill>
                  <a:schemeClr val="tx2"/>
                </a:solidFill>
              </a:rPr>
              <a:t>Bcf</a:t>
            </a:r>
            <a:r>
              <a:rPr lang="en-US" sz="900" b="1" dirty="0">
                <a:solidFill>
                  <a:schemeClr val="tx2"/>
                </a:solidFill>
              </a:rPr>
              <a:t>/d to the current 8.5 </a:t>
            </a:r>
            <a:r>
              <a:rPr lang="en-US" sz="900" b="1" dirty="0" err="1">
                <a:solidFill>
                  <a:schemeClr val="tx2"/>
                </a:solidFill>
              </a:rPr>
              <a:t>Bcf</a:t>
            </a:r>
            <a:r>
              <a:rPr lang="en-US" sz="900" b="1" dirty="0">
                <a:solidFill>
                  <a:schemeClr val="tx2"/>
                </a:solidFill>
              </a:rPr>
              <a:t>/d.</a:t>
            </a:r>
          </a:p>
          <a:p>
            <a:pPr marL="171450" indent="-171450">
              <a:buFont typeface="Arial" panose="020B0604020202020204" pitchFamily="34" charset="0"/>
              <a:buChar cha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While there are numerous pipeline projects under construction, the in-service date of these projects are not scheduled until later in 2019 or 2020, but relief to the constraints in the Permian is coming.  Three major projects in the works are scheduled to add 6 </a:t>
            </a:r>
            <a:r>
              <a:rPr lang="en-US" sz="900" b="1" dirty="0" err="1">
                <a:solidFill>
                  <a:schemeClr val="tx2"/>
                </a:solidFill>
              </a:rPr>
              <a:t>Bcf</a:t>
            </a:r>
            <a:r>
              <a:rPr lang="en-US" sz="900" b="1" dirty="0">
                <a:solidFill>
                  <a:schemeClr val="tx2"/>
                </a:solidFill>
              </a:rPr>
              <a:t>/d of takeaway capacity from the Permian to the east:  </a:t>
            </a:r>
          </a:p>
          <a:p>
            <a:pPr marL="628650" lvl="1" indent="-171450">
              <a:buFont typeface="Arial" panose="020B0604020202020204" pitchFamily="34" charset="0"/>
              <a:buChar char="•"/>
            </a:pPr>
            <a:r>
              <a:rPr lang="en-US" sz="800" b="1" dirty="0">
                <a:solidFill>
                  <a:schemeClr val="tx2"/>
                </a:solidFill>
              </a:rPr>
              <a:t>Kinder Morgan’s Gulf Coast Express </a:t>
            </a:r>
            <a:r>
              <a:rPr lang="en-US" sz="800" b="1" u="sng" dirty="0">
                <a:solidFill>
                  <a:schemeClr val="tx2"/>
                </a:solidFill>
              </a:rPr>
              <a:t>1.98 </a:t>
            </a:r>
            <a:r>
              <a:rPr lang="en-US" sz="800" b="1" u="sng" dirty="0" err="1">
                <a:solidFill>
                  <a:schemeClr val="tx2"/>
                </a:solidFill>
              </a:rPr>
              <a:t>Bcf</a:t>
            </a:r>
            <a:r>
              <a:rPr lang="en-US" sz="800" b="1" u="sng" dirty="0">
                <a:solidFill>
                  <a:schemeClr val="tx2"/>
                </a:solidFill>
              </a:rPr>
              <a:t>/d </a:t>
            </a:r>
            <a:r>
              <a:rPr lang="en-US" sz="800" b="1" dirty="0">
                <a:solidFill>
                  <a:schemeClr val="tx2"/>
                </a:solidFill>
              </a:rPr>
              <a:t>connecting </a:t>
            </a:r>
            <a:r>
              <a:rPr lang="en-US" sz="800" b="1" dirty="0" err="1">
                <a:solidFill>
                  <a:schemeClr val="tx2"/>
                </a:solidFill>
              </a:rPr>
              <a:t>Waha</a:t>
            </a:r>
            <a:r>
              <a:rPr lang="en-US" sz="800" b="1" dirty="0">
                <a:solidFill>
                  <a:schemeClr val="tx2"/>
                </a:solidFill>
              </a:rPr>
              <a:t> to Agua Dulce hubs slated for 3Q 2019 completion</a:t>
            </a:r>
          </a:p>
          <a:p>
            <a:pPr marL="628650" lvl="1" indent="-171450">
              <a:buFont typeface="Arial" panose="020B0604020202020204" pitchFamily="34" charset="0"/>
              <a:buChar char="•"/>
            </a:pPr>
            <a:r>
              <a:rPr lang="en-US" sz="800" b="1" dirty="0">
                <a:solidFill>
                  <a:schemeClr val="tx2"/>
                </a:solidFill>
              </a:rPr>
              <a:t>Sempra and Boardwalk’s Permian to Katy Pipeline </a:t>
            </a:r>
            <a:r>
              <a:rPr lang="en-US" sz="800" b="1" u="sng" dirty="0">
                <a:solidFill>
                  <a:schemeClr val="tx2"/>
                </a:solidFill>
              </a:rPr>
              <a:t>2.25 </a:t>
            </a:r>
            <a:r>
              <a:rPr lang="en-US" sz="800" b="1" u="sng" dirty="0" err="1">
                <a:solidFill>
                  <a:schemeClr val="tx2"/>
                </a:solidFill>
              </a:rPr>
              <a:t>Bcf</a:t>
            </a:r>
            <a:r>
              <a:rPr lang="en-US" sz="800" b="1" u="sng" dirty="0">
                <a:solidFill>
                  <a:schemeClr val="tx2"/>
                </a:solidFill>
              </a:rPr>
              <a:t>/d </a:t>
            </a:r>
            <a:r>
              <a:rPr lang="en-US" sz="800" b="1" dirty="0">
                <a:solidFill>
                  <a:schemeClr val="tx2"/>
                </a:solidFill>
              </a:rPr>
              <a:t>takeaway, 3Q 2020, to Katy and ultimately the HSC</a:t>
            </a:r>
          </a:p>
          <a:p>
            <a:pPr marL="628650" lvl="1" indent="-171450">
              <a:buFont typeface="Arial" panose="020B0604020202020204" pitchFamily="34" charset="0"/>
              <a:buChar char="•"/>
            </a:pPr>
            <a:r>
              <a:rPr lang="en-US" sz="800" b="1" dirty="0" err="1">
                <a:solidFill>
                  <a:schemeClr val="tx2"/>
                </a:solidFill>
              </a:rPr>
              <a:t>Namerico’s</a:t>
            </a:r>
            <a:r>
              <a:rPr lang="en-US" sz="800" b="1" dirty="0">
                <a:solidFill>
                  <a:schemeClr val="tx2"/>
                </a:solidFill>
              </a:rPr>
              <a:t> Pecos Trail, </a:t>
            </a:r>
            <a:r>
              <a:rPr lang="en-US" sz="800" b="1" u="sng" dirty="0">
                <a:solidFill>
                  <a:schemeClr val="tx2"/>
                </a:solidFill>
              </a:rPr>
              <a:t>1.85 </a:t>
            </a:r>
            <a:r>
              <a:rPr lang="en-US" sz="800" b="1" u="sng" dirty="0" err="1">
                <a:solidFill>
                  <a:schemeClr val="tx2"/>
                </a:solidFill>
              </a:rPr>
              <a:t>Bcf</a:t>
            </a:r>
            <a:r>
              <a:rPr lang="en-US" sz="800" b="1" u="sng" dirty="0">
                <a:solidFill>
                  <a:schemeClr val="tx2"/>
                </a:solidFill>
              </a:rPr>
              <a:t>/d</a:t>
            </a:r>
            <a:r>
              <a:rPr lang="en-US" sz="800" b="1" dirty="0">
                <a:solidFill>
                  <a:schemeClr val="tx2"/>
                </a:solidFill>
              </a:rPr>
              <a:t>, Permian to Corpus Christi connecting to Cheniere’s LNG facility as well as interstates, sometime in 2019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I touched on this earlier, but many of the Northeast pipeline takeaway projects and the producers who anchor these expansions have sights set on serving growing Southeast power demand, Gulf industrial demand and LNG exports.  But these are same markets that the Permian projects are targeting so the expectation is that producers will focus on the basins rich with oil/liquids and away from dry-gas regions.  If this trend becomes the norm, something has to give and that something seems to be declining production from Haynesville, followed by a slowdown in Northeast production as a result of the associated gas vs. non-associated gas competition. </a:t>
            </a:r>
          </a:p>
          <a:p>
            <a:pPr marL="171450" indent="-171450">
              <a:buFont typeface="Arial" panose="020B0604020202020204" pitchFamily="34" charset="0"/>
              <a:buChar char="•"/>
            </a:pPr>
            <a:endParaRPr lang="en-US" sz="600" b="1" dirty="0">
              <a:solidFill>
                <a:schemeClr val="tx2"/>
              </a:solidFill>
            </a:endParaRPr>
          </a:p>
          <a:p>
            <a:pPr marL="171450" indent="-171450">
              <a:buFont typeface="Arial" panose="020B0604020202020204" pitchFamily="34" charset="0"/>
              <a:buChar char="•"/>
            </a:pPr>
            <a:r>
              <a:rPr lang="en-US" sz="900" b="1" dirty="0">
                <a:solidFill>
                  <a:schemeClr val="tx2"/>
                </a:solidFill>
              </a:rPr>
              <a:t>The risk to a continued production boom in the Permian is lower crude oil prices as this would discourage Permian oil production and result in less associated gas. A sustained downward move in crude prices could alter the trajectory of the expectations for the Permian</a:t>
            </a: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42</a:t>
            </a:fld>
            <a:endParaRPr lang="en-US" dirty="0"/>
          </a:p>
        </p:txBody>
      </p:sp>
    </p:spTree>
    <p:extLst>
      <p:ext uri="{BB962C8B-B14F-4D97-AF65-F5344CB8AC3E}">
        <p14:creationId xmlns:p14="http://schemas.microsoft.com/office/powerpoint/2010/main" val="2023037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t>While the production landscape paints a bearish scenario for NG prices, demand is attempting to keep the market in balance</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Demand across all sectors in on an upward trajectory, in particular, power gen demand and gas demand for LNG exports and exports to Mexico are consistently posting impressive gains</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As illustrated in the chart, in each Quarter of 2018, total demand posted a net increase from the same quarter for the prior year</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2018 marked an all-time record for power generation demand for NG, and through the first 20% of 2019, power burns are averaging 2 </a:t>
            </a:r>
            <a:r>
              <a:rPr lang="en-US" sz="1000" b="1" dirty="0" err="1"/>
              <a:t>Bcf</a:t>
            </a:r>
            <a:r>
              <a:rPr lang="en-US" sz="1000" b="1" dirty="0"/>
              <a:t>/d higher than for the same period last year, but burns under normalized weather conditions, summer power burns this year are likely to be slightly lower than 2018</a:t>
            </a:r>
          </a:p>
          <a:p>
            <a:pPr marL="457200" lvl="1" indent="0">
              <a:buFont typeface="Arial" panose="020B0604020202020204" pitchFamily="34" charset="0"/>
              <a:buNone/>
            </a:pPr>
            <a:endParaRPr lang="en-US" sz="600" b="1" dirty="0"/>
          </a:p>
          <a:p>
            <a:pPr marL="171450" indent="-171450">
              <a:buFont typeface="Arial" panose="020B0604020202020204" pitchFamily="34" charset="0"/>
              <a:buChar char="•"/>
            </a:pPr>
            <a:r>
              <a:rPr lang="en-US" sz="1000" b="1" dirty="0" err="1"/>
              <a:t>Feedgas</a:t>
            </a:r>
            <a:r>
              <a:rPr lang="en-US" sz="1000" b="1" dirty="0"/>
              <a:t> demand for LNG exports is expected to grow 1 </a:t>
            </a:r>
            <a:r>
              <a:rPr lang="en-US" sz="1000" b="1" dirty="0" err="1"/>
              <a:t>Bcf</a:t>
            </a:r>
            <a:r>
              <a:rPr lang="en-US" sz="1000" b="1" dirty="0"/>
              <a:t>/d by November 2019 and exports to Mexico should increase 1 </a:t>
            </a:r>
            <a:r>
              <a:rPr lang="en-US" sz="1000" b="1" dirty="0" err="1"/>
              <a:t>Bcf</a:t>
            </a:r>
            <a:r>
              <a:rPr lang="en-US" sz="1000" b="1" dirty="0"/>
              <a:t>/d by the end of the year</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Before getting into the game-changers on the demand side, let’s review Industrial demand…</a:t>
            </a:r>
          </a:p>
        </p:txBody>
      </p:sp>
      <p:sp>
        <p:nvSpPr>
          <p:cNvPr id="4" name="Slide Number Placeholder 3"/>
          <p:cNvSpPr>
            <a:spLocks noGrp="1"/>
          </p:cNvSpPr>
          <p:nvPr>
            <p:ph type="sldNum" sz="quarter" idx="10"/>
          </p:nvPr>
        </p:nvSpPr>
        <p:spPr/>
        <p:txBody>
          <a:bodyPr/>
          <a:lstStyle/>
          <a:p>
            <a:fld id="{C03C3459-43B7-46A2-8490-1D92DB0B4AAB}" type="slidenum">
              <a:rPr lang="en-US" smtClean="0"/>
              <a:pPr/>
              <a:t>43</a:t>
            </a:fld>
            <a:endParaRPr lang="en-US" dirty="0"/>
          </a:p>
        </p:txBody>
      </p:sp>
    </p:spTree>
    <p:extLst>
      <p:ext uri="{BB962C8B-B14F-4D97-AF65-F5344CB8AC3E}">
        <p14:creationId xmlns:p14="http://schemas.microsoft.com/office/powerpoint/2010/main" val="517669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NG demand from the Industrial sector has been on a steady rise since 2010.  The boom in petrochemical business in the Gulf region has been a major factor in boosting industrial demand to the current 22 </a:t>
            </a:r>
            <a:r>
              <a:rPr lang="en-US" sz="1000" b="1" dirty="0" err="1"/>
              <a:t>Bcf</a:t>
            </a:r>
            <a:r>
              <a:rPr lang="en-US" sz="1000" b="1" dirty="0"/>
              <a:t>/d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Industrial demand is expected to rise for 2019 and 2020 due to a number of new fertilizer, methanol, and petrochemical projects coming online in Southeast Texas and South Louisiana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Barring a dramatic and long-term increase in domestic NG prices, continued growth in industrial demand can be expected.  Demand should increase by 0.5 </a:t>
            </a:r>
            <a:r>
              <a:rPr lang="en-US" sz="1200" b="1" dirty="0" err="1"/>
              <a:t>Bcf</a:t>
            </a:r>
            <a:r>
              <a:rPr lang="en-US" sz="1200" b="1" dirty="0"/>
              <a:t>/d in 2019 to 22.5 </a:t>
            </a:r>
            <a:r>
              <a:rPr lang="en-US" sz="1200" b="1" dirty="0" err="1"/>
              <a:t>Bcf</a:t>
            </a:r>
            <a:r>
              <a:rPr lang="en-US" sz="1200" b="1" dirty="0"/>
              <a:t>/d and to more than 23 </a:t>
            </a:r>
            <a:r>
              <a:rPr lang="en-US" sz="1200" b="1" dirty="0" err="1"/>
              <a:t>Bcf</a:t>
            </a:r>
            <a:r>
              <a:rPr lang="en-US" sz="1200" b="1" dirty="0"/>
              <a:t>/d by the end of 2020. </a:t>
            </a:r>
          </a:p>
          <a:p>
            <a:pPr marL="171450" indent="-171450">
              <a:buFont typeface="Arial" panose="020B0604020202020204" pitchFamily="34" charset="0"/>
              <a:buChar char="•"/>
            </a:pPr>
            <a:endParaRPr lang="en-US" sz="600" dirty="0"/>
          </a:p>
          <a:p>
            <a:pPr marL="171450" indent="-171450">
              <a:buFont typeface="Arial" panose="020B0604020202020204" pitchFamily="34" charset="0"/>
              <a:buChar char="•"/>
            </a:pPr>
            <a:r>
              <a:rPr lang="en-US" b="1" dirty="0"/>
              <a:t>Texas Manufacturing Outlook Survey Production Index rose to a twelve year high last spring, but growth is not accelerating as rapidly as the increases seen throughout 2017 and 2018.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b="1" dirty="0"/>
              <a:t>Still, various petrochemical projects using low-cost natural gas and natural gas liquids are in the works in an effort to meet increasing global demand for petrochemicals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Risks to continued increases in demand for the sector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Project delays/cancellations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Increasing global competition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Rising U.S. oil and gas prices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Uncertainty regarding long-term impact of trade tariffs and global economic conditions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3C3459-43B7-46A2-8490-1D92DB0B4AAB}" type="slidenum">
              <a:rPr lang="en-US" smtClean="0"/>
              <a:pPr/>
              <a:t>44</a:t>
            </a:fld>
            <a:endParaRPr lang="en-US" dirty="0"/>
          </a:p>
        </p:txBody>
      </p:sp>
    </p:spTree>
    <p:extLst>
      <p:ext uri="{BB962C8B-B14F-4D97-AF65-F5344CB8AC3E}">
        <p14:creationId xmlns:p14="http://schemas.microsoft.com/office/powerpoint/2010/main" val="3396253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solidFill>
                  <a:schemeClr val="tx2"/>
                </a:solidFill>
                <a:latin typeface="Arial" panose="020B0604020202020204" pitchFamily="34" charset="0"/>
                <a:cs typeface="Arial" panose="020B0604020202020204" pitchFamily="34" charset="0"/>
              </a:rPr>
              <a:t>Power gen demand has be the main driver in U.S. gas demand for more than a decade.  To better illustrate the shift in generation stack, let’s review the trend in electricity generation by fuel source, as reported by the EIA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solidFill>
                  <a:schemeClr val="tx2"/>
                </a:solidFill>
                <a:latin typeface="Arial" panose="020B0604020202020204" pitchFamily="34" charset="0"/>
                <a:cs typeface="Arial" panose="020B0604020202020204" pitchFamily="34" charset="0"/>
              </a:rPr>
              <a:t>Coal appears to be on the same trajectory as the University of Tennessee football…or Louisville Cardinals football for that matter, while natty gas has been a consistent upswing over the last 15 years. NG-fired generation has added nearly 30 GW of new capacity in 2017 and 2018, which has resulted in an additional generation capacity of approximately 5 </a:t>
            </a:r>
            <a:r>
              <a:rPr lang="en-US" sz="1000" b="1" baseline="0" dirty="0" err="1">
                <a:solidFill>
                  <a:schemeClr val="tx2"/>
                </a:solidFill>
                <a:latin typeface="Arial" panose="020B0604020202020204" pitchFamily="34" charset="0"/>
                <a:cs typeface="Arial" panose="020B0604020202020204" pitchFamily="34" charset="0"/>
              </a:rPr>
              <a:t>Bcf</a:t>
            </a:r>
            <a:r>
              <a:rPr lang="en-US" sz="1000" b="1" baseline="0" dirty="0">
                <a:solidFill>
                  <a:schemeClr val="tx2"/>
                </a:solidFill>
                <a:latin typeface="Arial" panose="020B0604020202020204" pitchFamily="34" charset="0"/>
                <a:cs typeface="Arial" panose="020B0604020202020204" pitchFamily="34" charset="0"/>
              </a:rPr>
              <a:t>/d.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u="sng" baseline="0" dirty="0">
                <a:solidFill>
                  <a:schemeClr val="tx2"/>
                </a:solidFill>
                <a:latin typeface="Arial" panose="020B0604020202020204" pitchFamily="34" charset="0"/>
                <a:cs typeface="Arial" panose="020B0604020202020204" pitchFamily="34" charset="0"/>
              </a:rPr>
              <a:t>Coal vs. 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solidFill>
                  <a:srgbClr val="FF0000"/>
                </a:solidFill>
                <a:latin typeface="Arial" panose="020B0604020202020204" pitchFamily="34" charset="0"/>
                <a:cs typeface="Arial" panose="020B0604020202020204" pitchFamily="34" charset="0"/>
              </a:rPr>
              <a:t>2007 	Coal 49% vs. NG 22%</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solidFill>
                  <a:schemeClr val="tx2"/>
                </a:solidFill>
                <a:latin typeface="Arial" panose="020B0604020202020204" pitchFamily="34" charset="0"/>
                <a:cs typeface="Arial" panose="020B0604020202020204" pitchFamily="34" charset="0"/>
              </a:rPr>
              <a:t>2014 	Coal 39% vs. NG 27%</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solidFill>
                  <a:schemeClr val="tx2"/>
                </a:solidFill>
                <a:latin typeface="Arial" panose="020B0604020202020204" pitchFamily="34" charset="0"/>
                <a:cs typeface="Arial" panose="020B0604020202020204" pitchFamily="34" charset="0"/>
              </a:rPr>
              <a:t>2017	Coal 31% vs. NG 32%</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solidFill>
                  <a:srgbClr val="FF0000"/>
                </a:solidFill>
                <a:latin typeface="Arial" panose="020B0604020202020204" pitchFamily="34" charset="0"/>
                <a:cs typeface="Arial" panose="020B0604020202020204" pitchFamily="34" charset="0"/>
              </a:rPr>
              <a:t>2019	Coal 26% vs. NG 36%</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 b="1" baseline="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dirty="0">
                <a:solidFill>
                  <a:schemeClr val="tx2"/>
                </a:solidFill>
                <a:latin typeface="Arial" panose="020B0604020202020204" pitchFamily="34" charset="0"/>
                <a:cs typeface="Arial" panose="020B0604020202020204" pitchFamily="34" charset="0"/>
              </a:rPr>
              <a:t>NG’s gains would likely be</a:t>
            </a:r>
            <a:r>
              <a:rPr lang="en-US" sz="1000" b="1" baseline="0" dirty="0">
                <a:solidFill>
                  <a:schemeClr val="tx2"/>
                </a:solidFill>
                <a:latin typeface="Arial" panose="020B0604020202020204" pitchFamily="34" charset="0"/>
                <a:cs typeface="Arial" panose="020B0604020202020204" pitchFamily="34" charset="0"/>
              </a:rPr>
              <a:t> even greater, but renewable energy has posted impressive gains as environmental policies take center stage across the industry. N</a:t>
            </a:r>
            <a:r>
              <a:rPr lang="en-US" sz="1000" b="1" dirty="0">
                <a:solidFill>
                  <a:schemeClr val="tx2"/>
                </a:solidFill>
                <a:latin typeface="Arial" panose="020B0604020202020204" pitchFamily="34" charset="0"/>
                <a:cs typeface="Arial" panose="020B0604020202020204" pitchFamily="34" charset="0"/>
              </a:rPr>
              <a:t>on-hydro renewables like</a:t>
            </a:r>
            <a:r>
              <a:rPr lang="en-US" sz="1000" b="1" baseline="0" dirty="0">
                <a:solidFill>
                  <a:schemeClr val="tx2"/>
                </a:solidFill>
                <a:latin typeface="Arial" panose="020B0604020202020204" pitchFamily="34" charset="0"/>
                <a:cs typeface="Arial" panose="020B0604020202020204" pitchFamily="34" charset="0"/>
              </a:rPr>
              <a:t> wind and solar have helped this sector </a:t>
            </a:r>
            <a:r>
              <a:rPr lang="en-US" sz="1000" b="1" dirty="0">
                <a:solidFill>
                  <a:schemeClr val="tx2"/>
                </a:solidFill>
                <a:latin typeface="Arial" panose="020B0604020202020204" pitchFamily="34" charset="0"/>
                <a:cs typeface="Arial" panose="020B0604020202020204" pitchFamily="34" charset="0"/>
              </a:rPr>
              <a:t>increase its market share from 4% in 2010 to 18% in 2018.</a:t>
            </a:r>
          </a:p>
          <a:p>
            <a:pPr marL="628650" lvl="1" indent="-171450">
              <a:buFont typeface="Arial" panose="020B0604020202020204" pitchFamily="34" charset="0"/>
              <a:buChar char="•"/>
            </a:pPr>
            <a:r>
              <a:rPr lang="en-US" sz="1000" b="1" dirty="0">
                <a:solidFill>
                  <a:schemeClr val="tx2"/>
                </a:solidFill>
                <a:latin typeface="Arial" panose="020B0604020202020204" pitchFamily="34" charset="0"/>
                <a:cs typeface="Arial" panose="020B0604020202020204" pitchFamily="34" charset="0"/>
              </a:rPr>
              <a:t>Wind and hydro both</a:t>
            </a:r>
            <a:r>
              <a:rPr lang="en-US" sz="1000" b="1" baseline="0" dirty="0">
                <a:solidFill>
                  <a:schemeClr val="tx2"/>
                </a:solidFill>
                <a:latin typeface="Arial" panose="020B0604020202020204" pitchFamily="34" charset="0"/>
                <a:cs typeface="Arial" panose="020B0604020202020204" pitchFamily="34" charset="0"/>
              </a:rPr>
              <a:t> account for </a:t>
            </a:r>
            <a:r>
              <a:rPr lang="en-US" sz="1000" b="1" dirty="0">
                <a:solidFill>
                  <a:schemeClr val="tx2"/>
                </a:solidFill>
                <a:latin typeface="Arial" panose="020B0604020202020204" pitchFamily="34" charset="0"/>
                <a:cs typeface="Arial" panose="020B0604020202020204" pitchFamily="34" charset="0"/>
              </a:rPr>
              <a:t>around 40% of renewables currently, while solar makes up nearly 10%.</a:t>
            </a:r>
          </a:p>
          <a:p>
            <a:pPr marL="628650" lvl="1" indent="-171450">
              <a:buFont typeface="Arial" panose="020B0604020202020204" pitchFamily="34" charset="0"/>
              <a:buChar char="•"/>
            </a:pPr>
            <a:r>
              <a:rPr lang="en-US" sz="1000" b="1" dirty="0">
                <a:solidFill>
                  <a:schemeClr val="tx2"/>
                </a:solidFill>
                <a:latin typeface="Arial" panose="020B0604020202020204" pitchFamily="34" charset="0"/>
                <a:cs typeface="Arial" panose="020B0604020202020204" pitchFamily="34" charset="0"/>
              </a:rPr>
              <a:t>In 2018, renewables accounted for 11.5 GW, or 37% of the 31 GW of U.S. capacity additions</a:t>
            </a:r>
            <a:endParaRPr lang="en-US" sz="600" b="1" dirty="0">
              <a:solidFill>
                <a:schemeClr val="tx2"/>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2"/>
                </a:solidFill>
                <a:latin typeface="Arial" panose="020B0604020202020204" pitchFamily="34" charset="0"/>
                <a:cs typeface="Arial" panose="020B0604020202020204" pitchFamily="34" charset="0"/>
              </a:rPr>
              <a:t>Nuclear power has remained unchanged at 19% for the period</a:t>
            </a:r>
          </a:p>
          <a:p>
            <a:pPr marL="171450" indent="-171450">
              <a:buFont typeface="Arial" panose="020B0604020202020204" pitchFamily="34" charset="0"/>
              <a:buChar char="•"/>
            </a:pPr>
            <a:endParaRPr lang="en-US" sz="600" b="1"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dirty="0">
                <a:solidFill>
                  <a:schemeClr val="tx2"/>
                </a:solidFill>
                <a:latin typeface="Arial" panose="020B0604020202020204" pitchFamily="34" charset="0"/>
                <a:cs typeface="Arial" panose="020B0604020202020204" pitchFamily="34" charset="0"/>
              </a:rPr>
              <a:t>In summary NG demand for electric generation is expected to grow, but not at the same rate as renewables,</a:t>
            </a:r>
            <a:r>
              <a:rPr lang="en-US" sz="1000" b="1" baseline="0" dirty="0">
                <a:solidFill>
                  <a:schemeClr val="tx2"/>
                </a:solidFill>
                <a:latin typeface="Arial" panose="020B0604020202020204" pitchFamily="34" charset="0"/>
                <a:cs typeface="Arial" panose="020B0604020202020204" pitchFamily="34" charset="0"/>
              </a:rPr>
              <a:t> but there will be many influencing factors in the coming years, whether it be environmental, political, economic, </a:t>
            </a:r>
            <a:r>
              <a:rPr lang="en-US" sz="1000" b="1" baseline="0" dirty="0" err="1">
                <a:solidFill>
                  <a:schemeClr val="tx2"/>
                </a:solidFill>
                <a:latin typeface="Arial" panose="020B0604020202020204" pitchFamily="34" charset="0"/>
                <a:cs typeface="Arial" panose="020B0604020202020204" pitchFamily="34" charset="0"/>
              </a:rPr>
              <a:t>etc</a:t>
            </a:r>
            <a:r>
              <a:rPr lang="en-US" sz="1000" b="1" baseline="0" dirty="0">
                <a:solidFill>
                  <a:schemeClr val="tx2"/>
                </a:solidFill>
                <a:latin typeface="Arial" panose="020B0604020202020204" pitchFamily="34" charset="0"/>
                <a:cs typeface="Arial" panose="020B0604020202020204" pitchFamily="34" charset="0"/>
              </a:rPr>
              <a:t>… so just be prepared to adapt to the winds of change</a:t>
            </a:r>
            <a:r>
              <a:rPr lang="en-US" sz="1000" b="1" dirty="0">
                <a:solidFill>
                  <a:schemeClr val="tx2"/>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C03C3459-43B7-46A2-8490-1D92DB0B4AAB}" type="slidenum">
              <a:rPr lang="en-US" smtClean="0"/>
              <a:pPr/>
              <a:t>45</a:t>
            </a:fld>
            <a:endParaRPr lang="en-US" dirty="0"/>
          </a:p>
        </p:txBody>
      </p:sp>
    </p:spTree>
    <p:extLst>
      <p:ext uri="{BB962C8B-B14F-4D97-AF65-F5344CB8AC3E}">
        <p14:creationId xmlns:p14="http://schemas.microsoft.com/office/powerpoint/2010/main" val="14298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28725" y="696913"/>
            <a:ext cx="4552950" cy="3486150"/>
          </a:xfrm>
          <a:ln/>
        </p:spPr>
      </p:sp>
      <p:sp>
        <p:nvSpPr>
          <p:cNvPr id="34819" name="Rectangle 3"/>
          <p:cNvSpPr>
            <a:spLocks noGrp="1" noChangeArrowheads="1"/>
          </p:cNvSpPr>
          <p:nvPr>
            <p:ph type="body" idx="1"/>
          </p:nvPr>
        </p:nvSpPr>
        <p:spPr>
          <a:xfrm>
            <a:off x="701040" y="4343400"/>
            <a:ext cx="5608320" cy="4183380"/>
          </a:xfrm>
          <a:noFill/>
        </p:spPr>
        <p:txBody>
          <a:bodyPr/>
          <a:lstStyle/>
          <a:p>
            <a:pPr marL="285750" indent="-285750">
              <a:buFont typeface="Arial" pitchFamily="34" charset="0"/>
              <a:buChar char="•"/>
            </a:pPr>
            <a:r>
              <a:rPr lang="en-US" sz="1400" b="1" dirty="0">
                <a:solidFill>
                  <a:schemeClr val="tx2"/>
                </a:solidFill>
                <a:latin typeface="Arial" panose="020B0604020202020204" pitchFamily="34" charset="0"/>
                <a:cs typeface="Arial" panose="020B0604020202020204" pitchFamily="34" charset="0"/>
              </a:rPr>
              <a:t>According to Platt’s, power burns for the May 18 – September 2018 period ranked as the highest on record, averaging 33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1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higher than the previous record of 32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in 2016. </a:t>
            </a:r>
          </a:p>
          <a:p>
            <a:pPr marL="285750" indent="-285750">
              <a:buFont typeface="Arial" pitchFamily="34" charset="0"/>
              <a:buChar char="•"/>
            </a:pPr>
            <a:endParaRPr lang="en-US" sz="1400" b="1" dirty="0">
              <a:solidFill>
                <a:schemeClr val="tx2"/>
              </a:solidFill>
              <a:latin typeface="Arial" panose="020B0604020202020204" pitchFamily="34" charset="0"/>
              <a:cs typeface="Arial" panose="020B0604020202020204" pitchFamily="34" charset="0"/>
            </a:endParaRPr>
          </a:p>
          <a:p>
            <a:pPr marL="285750" indent="-285750">
              <a:buFont typeface="Arial" pitchFamily="34" charset="0"/>
              <a:buChar char="•"/>
            </a:pPr>
            <a:r>
              <a:rPr lang="en-US" sz="1400" b="1" dirty="0">
                <a:solidFill>
                  <a:schemeClr val="tx2"/>
                </a:solidFill>
                <a:latin typeface="Arial" panose="020B0604020202020204" pitchFamily="34" charset="0"/>
                <a:cs typeface="Arial" panose="020B0604020202020204" pitchFamily="34" charset="0"/>
              </a:rPr>
              <a:t>2019 YTD power gen demand is averaging 26.8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2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higher than last year for the same period and 4.2 </a:t>
            </a:r>
            <a:r>
              <a:rPr lang="en-US" sz="1400" b="1" dirty="0" err="1">
                <a:solidFill>
                  <a:schemeClr val="tx2"/>
                </a:solidFill>
                <a:latin typeface="Arial" panose="020B0604020202020204" pitchFamily="34" charset="0"/>
                <a:cs typeface="Arial" panose="020B0604020202020204" pitchFamily="34" charset="0"/>
              </a:rPr>
              <a:t>Bcf</a:t>
            </a:r>
            <a:r>
              <a:rPr lang="en-US" sz="1400" b="1" dirty="0">
                <a:solidFill>
                  <a:schemeClr val="tx2"/>
                </a:solidFill>
                <a:latin typeface="Arial" panose="020B0604020202020204" pitchFamily="34" charset="0"/>
                <a:cs typeface="Arial" panose="020B0604020202020204" pitchFamily="34" charset="0"/>
              </a:rPr>
              <a:t>/d higher than the same period for the previous record-setting year of 2016</a:t>
            </a:r>
          </a:p>
          <a:p>
            <a:pPr marL="285750" indent="-285750">
              <a:buFont typeface="Arial" pitchFamily="34" charset="0"/>
              <a:buChar char="•"/>
            </a:pPr>
            <a:endParaRPr lang="en-US" sz="1400" b="1" dirty="0">
              <a:solidFill>
                <a:schemeClr val="tx2"/>
              </a:solidFill>
              <a:latin typeface="Arial" panose="020B0604020202020204" pitchFamily="34" charset="0"/>
              <a:cs typeface="Arial" panose="020B0604020202020204" pitchFamily="34" charset="0"/>
            </a:endParaRPr>
          </a:p>
          <a:p>
            <a:pPr marL="285750" indent="-285750">
              <a:buFont typeface="Arial" pitchFamily="34" charset="0"/>
              <a:buChar char="•"/>
            </a:pPr>
            <a:r>
              <a:rPr lang="en-US" sz="1400" b="1" baseline="0" dirty="0">
                <a:solidFill>
                  <a:schemeClr val="tx2"/>
                </a:solidFill>
                <a:latin typeface="Arial" panose="020B0604020202020204" pitchFamily="34" charset="0"/>
                <a:cs typeface="Arial" panose="020B0604020202020204" pitchFamily="34" charset="0"/>
              </a:rPr>
              <a:t>If you recall that was the year when NG prices fell below $2.00 in March and remained below $2.00 through mid-summer.  Power gen demand set an all-time record for May –September last year and for the calendar year, but 2019 could be poised to seize that title this summer, but it will be tough to match last summer’s totals.   </a:t>
            </a:r>
            <a:endParaRPr lang="en-US" sz="1400" b="1" dirty="0">
              <a:solidFill>
                <a:schemeClr val="tx2"/>
              </a:solidFill>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itchFamily="34" charset="0"/>
              <a:buChar char="•"/>
            </a:pPr>
            <a:endParaRPr lang="en-US" sz="1600" b="1" baseline="0" dirty="0">
              <a:solidFill>
                <a:schemeClr val="tx2"/>
              </a:solidFill>
              <a:cs typeface="Arial"/>
            </a:endParaRPr>
          </a:p>
          <a:p>
            <a:pPr marL="342900" lvl="0" indent="-342900" eaLnBrk="0" fontAlgn="base" hangingPunct="0">
              <a:spcBef>
                <a:spcPct val="0"/>
              </a:spcBef>
              <a:spcAft>
                <a:spcPct val="0"/>
              </a:spcAft>
              <a:buFont typeface="Arial" pitchFamily="34" charset="0"/>
              <a:buChar char="•"/>
            </a:pPr>
            <a:endParaRPr lang="en-US" sz="1600" b="1" dirty="0">
              <a:solidFill>
                <a:schemeClr val="tx2"/>
              </a:solidFill>
              <a:cs typeface="Arial"/>
            </a:endParaRPr>
          </a:p>
          <a:p>
            <a:endParaRPr lang="en-US" sz="1600" dirty="0"/>
          </a:p>
        </p:txBody>
      </p:sp>
    </p:spTree>
    <p:extLst>
      <p:ext uri="{BB962C8B-B14F-4D97-AF65-F5344CB8AC3E}">
        <p14:creationId xmlns:p14="http://schemas.microsoft.com/office/powerpoint/2010/main" val="3298961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28725" y="696913"/>
            <a:ext cx="4552950" cy="3486150"/>
          </a:xfrm>
          <a:ln/>
        </p:spPr>
      </p:sp>
      <p:sp>
        <p:nvSpPr>
          <p:cNvPr id="34819" name="Rectangle 3"/>
          <p:cNvSpPr>
            <a:spLocks noGrp="1" noChangeArrowheads="1"/>
          </p:cNvSpPr>
          <p:nvPr>
            <p:ph type="body" idx="1"/>
          </p:nvPr>
        </p:nvSpPr>
        <p:spPr>
          <a:xfrm>
            <a:off x="701040" y="4343400"/>
            <a:ext cx="5608320" cy="4183380"/>
          </a:xfrm>
          <a:noFill/>
        </p:spPr>
        <p:txBody>
          <a:bodyPr/>
          <a:lstStyle/>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b="1" baseline="0" dirty="0">
                <a:solidFill>
                  <a:schemeClr val="tx1"/>
                </a:solidFill>
                <a:latin typeface="Arial" panose="020B0604020202020204" pitchFamily="34" charset="0"/>
                <a:cs typeface="Arial" panose="020B0604020202020204" pitchFamily="34" charset="0"/>
              </a:rPr>
              <a:t>I have historically used the 30 </a:t>
            </a:r>
            <a:r>
              <a:rPr lang="en-US" sz="1000" b="1" baseline="0" dirty="0" err="1">
                <a:solidFill>
                  <a:schemeClr val="tx1"/>
                </a:solidFill>
                <a:latin typeface="Arial" panose="020B0604020202020204" pitchFamily="34" charset="0"/>
                <a:cs typeface="Arial" panose="020B0604020202020204" pitchFamily="34" charset="0"/>
              </a:rPr>
              <a:t>Bcf</a:t>
            </a:r>
            <a:r>
              <a:rPr lang="en-US" sz="1000" b="1" baseline="0" dirty="0">
                <a:solidFill>
                  <a:schemeClr val="tx1"/>
                </a:solidFill>
                <a:latin typeface="Arial" panose="020B0604020202020204" pitchFamily="34" charset="0"/>
                <a:cs typeface="Arial" panose="020B0604020202020204" pitchFamily="34" charset="0"/>
              </a:rPr>
              <a:t>/d level as a measuring stick to indicate a strong power burn day.  As the shift from coal-to-gas has expanded, this might need to be raised, but to provide an illustration of the significant growth in power gen demand during the May – September peak cooling season, I have accumulated this data for 2010 – current year.   </a:t>
            </a: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600" b="1" baseline="0" dirty="0">
              <a:solidFill>
                <a:schemeClr val="tx1"/>
              </a:solidFill>
              <a:latin typeface="Arial" panose="020B0604020202020204" pitchFamily="34" charset="0"/>
              <a:cs typeface="Arial" panose="020B0604020202020204" pitchFamily="34" charset="0"/>
            </a:endParaRP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b="1" baseline="0" dirty="0">
                <a:solidFill>
                  <a:schemeClr val="tx1"/>
                </a:solidFill>
                <a:latin typeface="Arial" panose="020B0604020202020204" pitchFamily="34" charset="0"/>
                <a:cs typeface="Arial" panose="020B0604020202020204" pitchFamily="34" charset="0"/>
              </a:rPr>
              <a:t>During last summer’s record for power gen demand, power burns topped 30 </a:t>
            </a:r>
            <a:r>
              <a:rPr lang="en-US" sz="1000" b="1" baseline="0" dirty="0" err="1">
                <a:solidFill>
                  <a:schemeClr val="tx1"/>
                </a:solidFill>
                <a:latin typeface="Arial" panose="020B0604020202020204" pitchFamily="34" charset="0"/>
                <a:cs typeface="Arial" panose="020B0604020202020204" pitchFamily="34" charset="0"/>
              </a:rPr>
              <a:t>Bcf</a:t>
            </a:r>
            <a:r>
              <a:rPr lang="en-US" sz="1000" b="1" baseline="0" dirty="0">
                <a:solidFill>
                  <a:schemeClr val="tx1"/>
                </a:solidFill>
                <a:latin typeface="Arial" panose="020B0604020202020204" pitchFamily="34" charset="0"/>
                <a:cs typeface="Arial" panose="020B0604020202020204" pitchFamily="34" charset="0"/>
              </a:rPr>
              <a:t>/d on a record 109 days and prices for the period averaged $2.90.   </a:t>
            </a: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600" b="1" baseline="0" dirty="0">
              <a:solidFill>
                <a:schemeClr val="tx1"/>
              </a:solidFill>
              <a:latin typeface="Arial" panose="020B0604020202020204" pitchFamily="34" charset="0"/>
              <a:cs typeface="Arial" panose="020B0604020202020204" pitchFamily="34" charset="0"/>
            </a:endParaRP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b="1" baseline="0" dirty="0">
                <a:solidFill>
                  <a:schemeClr val="tx1"/>
                </a:solidFill>
                <a:latin typeface="Arial" panose="020B0604020202020204" pitchFamily="34" charset="0"/>
                <a:cs typeface="Arial" panose="020B0604020202020204" pitchFamily="34" charset="0"/>
              </a:rPr>
              <a:t>Compare that prior years when NG prices were higher, there is a notable decline in the number of days with power gen demand greater than the 30 </a:t>
            </a:r>
            <a:r>
              <a:rPr lang="en-US" sz="1000" b="1" baseline="0" dirty="0" err="1">
                <a:solidFill>
                  <a:schemeClr val="tx1"/>
                </a:solidFill>
                <a:latin typeface="Arial" panose="020B0604020202020204" pitchFamily="34" charset="0"/>
                <a:cs typeface="Arial" panose="020B0604020202020204" pitchFamily="34" charset="0"/>
              </a:rPr>
              <a:t>Bcf</a:t>
            </a:r>
            <a:r>
              <a:rPr lang="en-US" sz="1000" b="1" baseline="0" dirty="0">
                <a:solidFill>
                  <a:schemeClr val="tx1"/>
                </a:solidFill>
                <a:latin typeface="Arial" panose="020B0604020202020204" pitchFamily="34" charset="0"/>
                <a:cs typeface="Arial" panose="020B0604020202020204" pitchFamily="34" charset="0"/>
              </a:rPr>
              <a:t>/d mark. </a:t>
            </a: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600" b="1" baseline="0" dirty="0">
              <a:solidFill>
                <a:schemeClr val="tx1"/>
              </a:solidFill>
              <a:latin typeface="Arial" panose="020B0604020202020204" pitchFamily="34" charset="0"/>
              <a:cs typeface="Arial" panose="020B0604020202020204" pitchFamily="34" charset="0"/>
            </a:endParaRP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b="1" baseline="0" dirty="0">
                <a:solidFill>
                  <a:schemeClr val="tx1"/>
                </a:solidFill>
                <a:latin typeface="Arial" panose="020B0604020202020204" pitchFamily="34" charset="0"/>
                <a:cs typeface="Arial" panose="020B0604020202020204" pitchFamily="34" charset="0"/>
              </a:rPr>
              <a:t>All-time record high demand from power gen of 41.9 </a:t>
            </a:r>
            <a:r>
              <a:rPr lang="en-US" sz="1000" b="1" baseline="0" dirty="0" err="1">
                <a:solidFill>
                  <a:schemeClr val="tx1"/>
                </a:solidFill>
                <a:latin typeface="Arial" panose="020B0604020202020204" pitchFamily="34" charset="0"/>
                <a:cs typeface="Arial" panose="020B0604020202020204" pitchFamily="34" charset="0"/>
              </a:rPr>
              <a:t>Bcf</a:t>
            </a:r>
            <a:r>
              <a:rPr lang="en-US" sz="1000" b="1" baseline="0" dirty="0">
                <a:solidFill>
                  <a:schemeClr val="tx1"/>
                </a:solidFill>
                <a:latin typeface="Arial" panose="020B0604020202020204" pitchFamily="34" charset="0"/>
                <a:cs typeface="Arial" panose="020B0604020202020204" pitchFamily="34" charset="0"/>
              </a:rPr>
              <a:t> occurred on August 11, 2016.  Power burns neared that record last July 16</a:t>
            </a:r>
            <a:r>
              <a:rPr lang="en-US" sz="1000" b="1" baseline="30000" dirty="0">
                <a:solidFill>
                  <a:schemeClr val="tx1"/>
                </a:solidFill>
                <a:latin typeface="Arial" panose="020B0604020202020204" pitchFamily="34" charset="0"/>
                <a:cs typeface="Arial" panose="020B0604020202020204" pitchFamily="34" charset="0"/>
              </a:rPr>
              <a:t>th</a:t>
            </a:r>
            <a:r>
              <a:rPr lang="en-US" sz="1000" b="1" baseline="0" dirty="0">
                <a:solidFill>
                  <a:schemeClr val="tx1"/>
                </a:solidFill>
                <a:latin typeface="Arial" panose="020B0604020202020204" pitchFamily="34" charset="0"/>
                <a:cs typeface="Arial" panose="020B0604020202020204" pitchFamily="34" charset="0"/>
              </a:rPr>
              <a:t>, climbing above 41.5 </a:t>
            </a:r>
            <a:r>
              <a:rPr lang="en-US" sz="1000" b="1" baseline="0" dirty="0" err="1">
                <a:solidFill>
                  <a:schemeClr val="tx1"/>
                </a:solidFill>
                <a:latin typeface="Arial" panose="020B0604020202020204" pitchFamily="34" charset="0"/>
                <a:cs typeface="Arial" panose="020B0604020202020204" pitchFamily="34" charset="0"/>
              </a:rPr>
              <a:t>Bcf</a:t>
            </a:r>
            <a:r>
              <a:rPr lang="en-US" sz="1000" b="1" baseline="0" dirty="0">
                <a:solidFill>
                  <a:schemeClr val="tx1"/>
                </a:solidFill>
                <a:latin typeface="Arial" panose="020B0604020202020204" pitchFamily="34" charset="0"/>
                <a:cs typeface="Arial" panose="020B0604020202020204" pitchFamily="34" charset="0"/>
              </a:rPr>
              <a:t>/d</a:t>
            </a:r>
          </a:p>
          <a:p>
            <a:pPr marL="0" indent="0" eaLnBrk="0" fontAlgn="base" hangingPunct="0">
              <a:spcBef>
                <a:spcPct val="0"/>
              </a:spcBef>
              <a:spcAft>
                <a:spcPct val="0"/>
              </a:spcAft>
              <a:buFont typeface="Arial" pitchFamily="34" charset="0"/>
              <a:buNone/>
            </a:pPr>
            <a:endParaRPr lang="en-US" sz="600" b="1" dirty="0">
              <a:solidFill>
                <a:schemeClr val="tx1"/>
              </a:solidFill>
              <a:latin typeface="Arial" panose="020B060402020202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sz="1000" b="1" dirty="0">
                <a:solidFill>
                  <a:schemeClr val="tx1"/>
                </a:solidFill>
                <a:latin typeface="Arial" panose="020B0604020202020204" pitchFamily="34" charset="0"/>
                <a:cs typeface="Arial" panose="020B0604020202020204" pitchFamily="34" charset="0"/>
              </a:rPr>
              <a:t>Through March 8</a:t>
            </a:r>
            <a:r>
              <a:rPr lang="en-US" sz="1000" b="1" baseline="30000" dirty="0">
                <a:solidFill>
                  <a:schemeClr val="tx1"/>
                </a:solidFill>
                <a:latin typeface="Arial" panose="020B0604020202020204" pitchFamily="34" charset="0"/>
                <a:cs typeface="Arial" panose="020B0604020202020204" pitchFamily="34" charset="0"/>
              </a:rPr>
              <a:t>th</a:t>
            </a:r>
            <a:r>
              <a:rPr lang="en-US" sz="1000" b="1" dirty="0">
                <a:solidFill>
                  <a:schemeClr val="tx1"/>
                </a:solidFill>
                <a:latin typeface="Arial" panose="020B0604020202020204" pitchFamily="34" charset="0"/>
                <a:cs typeface="Arial" panose="020B0604020202020204" pitchFamily="34" charset="0"/>
              </a:rPr>
              <a:t> of this year, power burns have averaged 26.8 </a:t>
            </a:r>
            <a:r>
              <a:rPr lang="en-US" sz="1000" b="1" dirty="0" err="1">
                <a:solidFill>
                  <a:schemeClr val="tx1"/>
                </a:solidFill>
                <a:latin typeface="Arial" panose="020B0604020202020204" pitchFamily="34" charset="0"/>
                <a:cs typeface="Arial" panose="020B0604020202020204" pitchFamily="34" charset="0"/>
              </a:rPr>
              <a:t>Bcf</a:t>
            </a:r>
            <a:r>
              <a:rPr lang="en-US" sz="1000" b="1" dirty="0">
                <a:solidFill>
                  <a:schemeClr val="tx1"/>
                </a:solidFill>
                <a:latin typeface="Arial" panose="020B0604020202020204" pitchFamily="34" charset="0"/>
                <a:cs typeface="Arial" panose="020B0604020202020204" pitchFamily="34" charset="0"/>
              </a:rPr>
              <a:t>/d, 2 </a:t>
            </a:r>
            <a:r>
              <a:rPr lang="en-US" sz="1000" b="1" dirty="0" err="1">
                <a:solidFill>
                  <a:schemeClr val="tx1"/>
                </a:solidFill>
                <a:latin typeface="Arial" panose="020B0604020202020204" pitchFamily="34" charset="0"/>
                <a:cs typeface="Arial" panose="020B0604020202020204" pitchFamily="34" charset="0"/>
              </a:rPr>
              <a:t>Bcf</a:t>
            </a:r>
            <a:r>
              <a:rPr lang="en-US" sz="1000" b="1" dirty="0">
                <a:solidFill>
                  <a:schemeClr val="tx1"/>
                </a:solidFill>
                <a:latin typeface="Arial" panose="020B0604020202020204" pitchFamily="34" charset="0"/>
                <a:cs typeface="Arial" panose="020B0604020202020204" pitchFamily="34" charset="0"/>
              </a:rPr>
              <a:t>/d higher than for the same period in 2018.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Looking at this summer’s demand forecast, power demand is expected to be strong, but if temps are near 10-year norms, power burns could post a slight decline vs. last year.  Factors that will continue to impact NG demand for power generation are:</a:t>
            </a:r>
          </a:p>
          <a:p>
            <a:pPr marL="628650" lvl="1" indent="-171450">
              <a:buFont typeface="Arial" panose="020B0604020202020204" pitchFamily="34" charset="0"/>
              <a:buChar char="•"/>
            </a:pPr>
            <a:r>
              <a:rPr lang="en-US" sz="900" b="1" u="sng" dirty="0">
                <a:solidFill>
                  <a:srgbClr val="FF0000"/>
                </a:solidFill>
              </a:rPr>
              <a:t>Coal-to-gas switching</a:t>
            </a:r>
            <a:r>
              <a:rPr lang="en-US" sz="900" b="1" dirty="0"/>
              <a:t>—low price environment favors NG vs. coal @ under $3.25 in most regions. Summer 2019 prices are currently averaging $2.90.  Economic fuel switching is always a risk, especially if prices move above the $3.25 - $3.50 per MMBtu level.  </a:t>
            </a:r>
          </a:p>
          <a:p>
            <a:pPr marL="628650" lvl="1" indent="-171450">
              <a:buFont typeface="Arial" panose="020B0604020202020204" pitchFamily="34" charset="0"/>
              <a:buChar char="•"/>
            </a:pPr>
            <a:r>
              <a:rPr lang="en-US" sz="900" b="1" u="sng" dirty="0">
                <a:solidFill>
                  <a:srgbClr val="FF0000"/>
                </a:solidFill>
              </a:rPr>
              <a:t>Coal Retirements</a:t>
            </a:r>
            <a:r>
              <a:rPr lang="en-US" sz="900" b="1" dirty="0"/>
              <a:t>—13 GW of coal generating capacity was retired in 2018 and another 10 GW of is retiring in 2019</a:t>
            </a:r>
          </a:p>
          <a:p>
            <a:pPr marL="628650" lvl="1" indent="-171450">
              <a:buFont typeface="Arial" panose="020B0604020202020204" pitchFamily="34" charset="0"/>
              <a:buChar char="•"/>
            </a:pPr>
            <a:r>
              <a:rPr lang="en-US" sz="900" b="1" u="sng" dirty="0">
                <a:solidFill>
                  <a:srgbClr val="FF0000"/>
                </a:solidFill>
              </a:rPr>
              <a:t>New Natural Gas Additions</a:t>
            </a:r>
            <a:r>
              <a:rPr lang="en-US" sz="900" b="1" u="sng" dirty="0"/>
              <a:t>-</a:t>
            </a:r>
            <a:r>
              <a:rPr lang="en-US" sz="900" b="1" u="none" dirty="0"/>
              <a:t>15 </a:t>
            </a:r>
            <a:r>
              <a:rPr lang="en-US" sz="900" b="1" dirty="0"/>
              <a:t>GW of gas-fired generation capacity added in 2018 and another 12 GW of gas-fired capacity is expected in 2019</a:t>
            </a:r>
          </a:p>
          <a:p>
            <a:pPr marL="628650" lvl="1" indent="-171450">
              <a:buFont typeface="Arial" panose="020B0604020202020204" pitchFamily="34" charset="0"/>
              <a:buChar char="•"/>
            </a:pPr>
            <a:r>
              <a:rPr lang="en-US" sz="900" b="1" dirty="0"/>
              <a:t>Most importantly…</a:t>
            </a:r>
            <a:r>
              <a:rPr lang="en-US" sz="900" b="1" u="sng" dirty="0">
                <a:solidFill>
                  <a:srgbClr val="FF0000"/>
                </a:solidFill>
              </a:rPr>
              <a:t>WEATHER</a:t>
            </a:r>
          </a:p>
          <a:p>
            <a:pPr marL="171450" indent="-171450" eaLnBrk="0" fontAlgn="base" hangingPunct="0">
              <a:spcBef>
                <a:spcPct val="0"/>
              </a:spcBef>
              <a:spcAft>
                <a:spcPct val="0"/>
              </a:spcAft>
              <a:buFont typeface="Arial" panose="020B0604020202020204" pitchFamily="34" charset="0"/>
              <a:buChar char="•"/>
            </a:pPr>
            <a:endParaRPr lang="en-US" sz="600" b="1" dirty="0">
              <a:solidFill>
                <a:schemeClr val="tx1"/>
              </a:solidFill>
              <a:latin typeface="Arial" panose="020B0604020202020204" pitchFamily="34" charset="0"/>
              <a:cs typeface="Arial" panose="020B0604020202020204" pitchFamily="34" charset="0"/>
            </a:endParaRPr>
          </a:p>
          <a:p>
            <a:pPr marL="457175" lvl="1" indent="0" eaLnBrk="0" fontAlgn="base" hangingPunct="0">
              <a:spcBef>
                <a:spcPct val="0"/>
              </a:spcBef>
              <a:spcAft>
                <a:spcPct val="0"/>
              </a:spcAft>
              <a:buFont typeface="Arial" pitchFamily="34" charset="0"/>
              <a:buNone/>
            </a:pPr>
            <a:endParaRPr lang="en-US" sz="600" b="1" dirty="0">
              <a:solidFill>
                <a:schemeClr val="tx1"/>
              </a:solidFill>
              <a:latin typeface="Arial" panose="020B0604020202020204" pitchFamily="34" charset="0"/>
              <a:cs typeface="Arial" panose="020B0604020202020204" pitchFamily="34" charset="0"/>
            </a:endParaRPr>
          </a:p>
          <a:p>
            <a:pPr marL="171450" marR="0" indent="-171450" algn="l" defTabSz="91435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000" b="1" dirty="0">
              <a:solidFill>
                <a:schemeClr val="tx1"/>
              </a:solidFill>
            </a:endParaRPr>
          </a:p>
          <a:p>
            <a:pPr marL="800006" lvl="1" indent="-342831" eaLnBrk="0" fontAlgn="base" hangingPunct="0">
              <a:spcBef>
                <a:spcPct val="0"/>
              </a:spcBef>
              <a:spcAft>
                <a:spcPct val="0"/>
              </a:spcAft>
              <a:buFont typeface="Arial" pitchFamily="34" charset="0"/>
              <a:buChar char="•"/>
            </a:pPr>
            <a:endParaRPr lang="en-US" sz="1000" b="1" dirty="0">
              <a:solidFill>
                <a:schemeClr val="tx1"/>
              </a:solidFill>
              <a:cs typeface="Arial"/>
            </a:endParaRP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0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006" lvl="1" indent="-342831" eaLnBrk="0" fontAlgn="base" hangingPunct="0">
              <a:spcBef>
                <a:spcPct val="0"/>
              </a:spcBef>
              <a:spcAft>
                <a:spcPct val="0"/>
              </a:spcAft>
              <a:buFont typeface="Arial" pitchFamily="34" charset="0"/>
              <a:buChar char="•"/>
            </a:pPr>
            <a:endParaRPr lang="en-US" sz="1300" dirty="0">
              <a:solidFill>
                <a:schemeClr val="tx1"/>
              </a:solidFill>
            </a:endParaRPr>
          </a:p>
        </p:txBody>
      </p:sp>
    </p:spTree>
    <p:extLst>
      <p:ext uri="{BB962C8B-B14F-4D97-AF65-F5344CB8AC3E}">
        <p14:creationId xmlns:p14="http://schemas.microsoft.com/office/powerpoint/2010/main" val="653504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solidFill>
                  <a:schemeClr val="tx2"/>
                </a:solidFill>
              </a:rPr>
              <a:t>Exports have seen strong growth over the last two years, led by LNG exports and pipelines exports to Mexico</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LNG exports have skyrocketed from 0 </a:t>
            </a:r>
            <a:r>
              <a:rPr lang="en-US" sz="1000" b="1" dirty="0" err="1">
                <a:solidFill>
                  <a:schemeClr val="tx2"/>
                </a:solidFill>
              </a:rPr>
              <a:t>Bcf</a:t>
            </a:r>
            <a:r>
              <a:rPr lang="en-US" sz="1000" b="1" dirty="0">
                <a:solidFill>
                  <a:schemeClr val="tx2"/>
                </a:solidFill>
              </a:rPr>
              <a:t>/d in 2015 to the current 5 </a:t>
            </a:r>
            <a:r>
              <a:rPr lang="en-US" sz="1000" b="1" dirty="0" err="1">
                <a:solidFill>
                  <a:schemeClr val="tx2"/>
                </a:solidFill>
              </a:rPr>
              <a:t>Bcf</a:t>
            </a:r>
            <a:r>
              <a:rPr lang="en-US" sz="1000" b="1" dirty="0">
                <a:solidFill>
                  <a:schemeClr val="tx2"/>
                </a:solidFill>
              </a:rPr>
              <a:t>/d level</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Exports to Mexico have grown from 3 </a:t>
            </a:r>
            <a:r>
              <a:rPr lang="en-US" sz="1000" b="1" dirty="0" err="1">
                <a:solidFill>
                  <a:schemeClr val="tx2"/>
                </a:solidFill>
              </a:rPr>
              <a:t>Bcf</a:t>
            </a:r>
            <a:r>
              <a:rPr lang="en-US" sz="1000" b="1" dirty="0">
                <a:solidFill>
                  <a:schemeClr val="tx2"/>
                </a:solidFill>
              </a:rPr>
              <a:t>/d in 2015 to over 5 </a:t>
            </a:r>
            <a:r>
              <a:rPr lang="en-US" sz="1000" b="1" dirty="0" err="1">
                <a:solidFill>
                  <a:schemeClr val="tx2"/>
                </a:solidFill>
              </a:rPr>
              <a:t>Bcf</a:t>
            </a:r>
            <a:r>
              <a:rPr lang="en-US" sz="1000" b="1" dirty="0">
                <a:solidFill>
                  <a:schemeClr val="tx2"/>
                </a:solidFill>
              </a:rPr>
              <a:t>/d.  In Mexico, more than 20 GW of new gas-fired generation capacity is expected to be in service by 2023.  The incremental NG demand mainly from these power plant projects has been estimated to be as high as 4 </a:t>
            </a:r>
            <a:r>
              <a:rPr lang="en-US" sz="1000" b="1" dirty="0" err="1">
                <a:solidFill>
                  <a:schemeClr val="tx2"/>
                </a:solidFill>
              </a:rPr>
              <a:t>Bcf</a:t>
            </a:r>
            <a:r>
              <a:rPr lang="en-US" sz="1000" b="1" dirty="0">
                <a:solidFill>
                  <a:schemeClr val="tx2"/>
                </a:solidFill>
              </a:rPr>
              <a:t>/d, which could send total exports to 9 </a:t>
            </a:r>
            <a:r>
              <a:rPr lang="en-US" sz="1000" b="1" dirty="0" err="1">
                <a:solidFill>
                  <a:schemeClr val="tx2"/>
                </a:solidFill>
              </a:rPr>
              <a:t>Bcf</a:t>
            </a:r>
            <a:r>
              <a:rPr lang="en-US" sz="1000" b="1" dirty="0">
                <a:solidFill>
                  <a:schemeClr val="tx2"/>
                </a:solidFill>
              </a:rPr>
              <a:t>/d by 2023.</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Mexico’s growing energy demand is heavily dependent upon NAFTA, so any disruption of the treaty could slow industrial growth, in turn, limiting future gas and power demand. </a:t>
            </a:r>
          </a:p>
          <a:p>
            <a:pPr marL="0" indent="0">
              <a:buFont typeface="Arial" panose="020B0604020202020204" pitchFamily="34" charset="0"/>
              <a:buNone/>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There are existing take-away pipelines to Mexico however they are transporting far less than they’re capable of because of delays in developing new pipes and gas-fired power generation plants on the Mexican side of the border. </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Barring an unforeseen occurrence, it appears that from this point forward that the U.S. will maintain this position as a net exporter of NG as exports to Mexico and LNG exports are predicted to grow at an impressive pace.</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But the largest growth sector of demand over the next two years is LNG exports, which make up 4 </a:t>
            </a:r>
            <a:r>
              <a:rPr lang="en-US" sz="1000" b="1" dirty="0" err="1">
                <a:solidFill>
                  <a:schemeClr val="tx2"/>
                </a:solidFill>
              </a:rPr>
              <a:t>Bcf</a:t>
            </a:r>
            <a:r>
              <a:rPr lang="en-US" sz="1000" b="1" dirty="0">
                <a:solidFill>
                  <a:schemeClr val="tx2"/>
                </a:solidFill>
              </a:rPr>
              <a:t>/d of the overall 8 </a:t>
            </a:r>
            <a:r>
              <a:rPr lang="en-US" sz="1000" b="1" dirty="0" err="1">
                <a:solidFill>
                  <a:schemeClr val="tx2"/>
                </a:solidFill>
              </a:rPr>
              <a:t>Bcf</a:t>
            </a:r>
            <a:r>
              <a:rPr lang="en-US" sz="1000" b="1" dirty="0">
                <a:solidFill>
                  <a:schemeClr val="tx2"/>
                </a:solidFill>
              </a:rPr>
              <a:t>/d of growth in total demand by the end of 2020</a:t>
            </a:r>
            <a:endParaRPr lang="en-US" sz="1000" dirty="0">
              <a:solidFill>
                <a:schemeClr val="tx2"/>
              </a:solidFill>
            </a:endParaRP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48</a:t>
            </a:fld>
            <a:endParaRPr lang="en-US" dirty="0"/>
          </a:p>
        </p:txBody>
      </p:sp>
    </p:spTree>
    <p:extLst>
      <p:ext uri="{BB962C8B-B14F-4D97-AF65-F5344CB8AC3E}">
        <p14:creationId xmlns:p14="http://schemas.microsoft.com/office/powerpoint/2010/main" val="583740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64" indent="-349364" defTabSz="931637">
              <a:spcBef>
                <a:spcPct val="20000"/>
              </a:spcBef>
              <a:buClr>
                <a:srgbClr val="183968"/>
              </a:buClr>
              <a:buFont typeface="Arial" pitchFamily="34" charset="0"/>
              <a:buChar char="•"/>
              <a:defRPr/>
            </a:pPr>
            <a:r>
              <a:rPr lang="en-US" sz="700" b="1" dirty="0">
                <a:solidFill>
                  <a:schemeClr val="tx2"/>
                </a:solidFill>
                <a:latin typeface="Arial" panose="020B0604020202020204" pitchFamily="34" charset="0"/>
                <a:cs typeface="Arial" panose="020B0604020202020204" pitchFamily="34" charset="0"/>
              </a:rPr>
              <a:t>Global trade in LNG reached 38.2 </a:t>
            </a:r>
            <a:r>
              <a:rPr lang="en-US" sz="700" b="1" dirty="0" err="1">
                <a:solidFill>
                  <a:schemeClr val="tx2"/>
                </a:solidFill>
                <a:latin typeface="Arial" panose="020B0604020202020204" pitchFamily="34" charset="0"/>
                <a:cs typeface="Arial" panose="020B0604020202020204" pitchFamily="34" charset="0"/>
              </a:rPr>
              <a:t>Bcf</a:t>
            </a:r>
            <a:r>
              <a:rPr lang="en-US" sz="700" b="1" dirty="0">
                <a:solidFill>
                  <a:schemeClr val="tx2"/>
                </a:solidFill>
                <a:latin typeface="Arial" panose="020B0604020202020204" pitchFamily="34" charset="0"/>
                <a:cs typeface="Arial" panose="020B0604020202020204" pitchFamily="34" charset="0"/>
              </a:rPr>
              <a:t>/d in 2017, a 10% (3.5 </a:t>
            </a:r>
            <a:r>
              <a:rPr lang="en-US" sz="700" b="1" dirty="0" err="1">
                <a:solidFill>
                  <a:schemeClr val="tx2"/>
                </a:solidFill>
                <a:latin typeface="Arial" panose="020B0604020202020204" pitchFamily="34" charset="0"/>
                <a:cs typeface="Arial" panose="020B0604020202020204" pitchFamily="34" charset="0"/>
              </a:rPr>
              <a:t>Bcf</a:t>
            </a:r>
            <a:r>
              <a:rPr lang="en-US" sz="700" b="1" dirty="0">
                <a:solidFill>
                  <a:schemeClr val="tx2"/>
                </a:solidFill>
                <a:latin typeface="Arial" panose="020B0604020202020204" pitchFamily="34" charset="0"/>
                <a:cs typeface="Arial" panose="020B0604020202020204" pitchFamily="34" charset="0"/>
              </a:rPr>
              <a:t>/d) increase from 2016. </a:t>
            </a:r>
          </a:p>
          <a:p>
            <a:pPr marL="349364" indent="-349364" defTabSz="931637">
              <a:spcBef>
                <a:spcPct val="20000"/>
              </a:spcBef>
              <a:buClr>
                <a:srgbClr val="183968"/>
              </a:buClr>
              <a:buFont typeface="Arial" pitchFamily="34" charset="0"/>
              <a:buChar char="•"/>
              <a:defRPr/>
            </a:pPr>
            <a:r>
              <a:rPr lang="en-US" sz="700" b="1" dirty="0">
                <a:solidFill>
                  <a:schemeClr val="tx2"/>
                </a:solidFill>
                <a:latin typeface="Arial" panose="020B0604020202020204" pitchFamily="34" charset="0"/>
                <a:cs typeface="Arial" panose="020B0604020202020204" pitchFamily="34" charset="0"/>
              </a:rPr>
              <a:t>Expectations are for U.S. liquefaction capacity to reach over 6 </a:t>
            </a:r>
            <a:r>
              <a:rPr lang="en-US" sz="700" b="1" dirty="0" err="1">
                <a:solidFill>
                  <a:schemeClr val="tx2"/>
                </a:solidFill>
                <a:latin typeface="Arial" panose="020B0604020202020204" pitchFamily="34" charset="0"/>
                <a:cs typeface="Arial" panose="020B0604020202020204" pitchFamily="34" charset="0"/>
              </a:rPr>
              <a:t>Bcf</a:t>
            </a:r>
            <a:r>
              <a:rPr lang="en-US" sz="700" b="1" dirty="0">
                <a:solidFill>
                  <a:schemeClr val="tx2"/>
                </a:solidFill>
                <a:latin typeface="Arial" panose="020B0604020202020204" pitchFamily="34" charset="0"/>
                <a:cs typeface="Arial" panose="020B0604020202020204" pitchFamily="34" charset="0"/>
              </a:rPr>
              <a:t>/d by the end of 2019 and 9 </a:t>
            </a:r>
            <a:r>
              <a:rPr lang="en-US" sz="700" b="1" dirty="0" err="1">
                <a:solidFill>
                  <a:schemeClr val="tx2"/>
                </a:solidFill>
                <a:latin typeface="Arial" panose="020B0604020202020204" pitchFamily="34" charset="0"/>
                <a:cs typeface="Arial" panose="020B0604020202020204" pitchFamily="34" charset="0"/>
              </a:rPr>
              <a:t>Bcf</a:t>
            </a:r>
            <a:r>
              <a:rPr lang="en-US" sz="700" b="1" dirty="0">
                <a:solidFill>
                  <a:schemeClr val="tx2"/>
                </a:solidFill>
                <a:latin typeface="Arial" panose="020B0604020202020204" pitchFamily="34" charset="0"/>
                <a:cs typeface="Arial" panose="020B0604020202020204" pitchFamily="34" charset="0"/>
              </a:rPr>
              <a:t>/d by the end of 2020</a:t>
            </a:r>
          </a:p>
          <a:p>
            <a:pPr marL="349364" indent="-349364" defTabSz="931637">
              <a:spcBef>
                <a:spcPct val="20000"/>
              </a:spcBef>
              <a:buClr>
                <a:srgbClr val="183968"/>
              </a:buClr>
              <a:buFont typeface="Arial" pitchFamily="34" charset="0"/>
              <a:buChar char="•"/>
              <a:defRPr/>
            </a:pPr>
            <a:endParaRPr lang="en-US" sz="500" b="1" dirty="0">
              <a:solidFill>
                <a:schemeClr val="tx2"/>
              </a:solidFill>
              <a:latin typeface="Arial" panose="020B0604020202020204" pitchFamily="34" charset="0"/>
              <a:cs typeface="Arial" panose="020B0604020202020204" pitchFamily="34" charset="0"/>
            </a:endParaRPr>
          </a:p>
          <a:p>
            <a:pPr marL="349364" indent="-349364" defTabSz="931637">
              <a:spcBef>
                <a:spcPct val="20000"/>
              </a:spcBef>
              <a:buClr>
                <a:srgbClr val="183968"/>
              </a:buClr>
              <a:buFont typeface="Arial" pitchFamily="34" charset="0"/>
              <a:buChar char="•"/>
              <a:defRPr/>
            </a:pPr>
            <a:r>
              <a:rPr lang="en-US" sz="800" b="1" dirty="0">
                <a:solidFill>
                  <a:schemeClr val="tx2"/>
                </a:solidFill>
                <a:latin typeface="Arial" panose="020B0604020202020204" pitchFamily="34" charset="0"/>
                <a:cs typeface="Arial" panose="020B0604020202020204" pitchFamily="34" charset="0"/>
              </a:rPr>
              <a:t>6 LNG projects have FERC approval totaling 11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of liquefaction capacity.  Sabine Pass, Cove Point, and Corpus Christi are currently in operation with Cameron and Elba nearing their respective in-service dates</a:t>
            </a:r>
          </a:p>
          <a:p>
            <a:pPr marL="815183" lvl="1" indent="-349364" defTabSz="931637">
              <a:spcBef>
                <a:spcPct val="20000"/>
              </a:spcBef>
              <a:buClr>
                <a:srgbClr val="183968"/>
              </a:buClr>
              <a:buFont typeface="Arial" pitchFamily="34" charset="0"/>
              <a:buChar char="•"/>
              <a:defRPr/>
            </a:pPr>
            <a:r>
              <a:rPr lang="en-US" sz="800" b="1" dirty="0">
                <a:solidFill>
                  <a:schemeClr val="tx2"/>
                </a:solidFill>
                <a:latin typeface="Arial" panose="020B0604020202020204" pitchFamily="34" charset="0"/>
                <a:cs typeface="Arial" panose="020B0604020202020204" pitchFamily="34" charset="0"/>
              </a:rPr>
              <a:t>Sabine Pass (3.5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80% of future capacity);       Cove Point (0.82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2018);     Corpus Christi (2.14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2018 - 2021);     Freeport (1.8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2019 - 2021);     Cameron (2.1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2019);      Elba Island (0.4 </a:t>
            </a:r>
            <a:r>
              <a:rPr lang="en-US" sz="800" b="1" dirty="0" err="1">
                <a:solidFill>
                  <a:schemeClr val="tx2"/>
                </a:solidFill>
                <a:latin typeface="Arial" panose="020B0604020202020204" pitchFamily="34" charset="0"/>
                <a:cs typeface="Arial" panose="020B0604020202020204" pitchFamily="34" charset="0"/>
              </a:rPr>
              <a:t>Bcf</a:t>
            </a:r>
            <a:r>
              <a:rPr lang="en-US" sz="800" b="1" dirty="0">
                <a:solidFill>
                  <a:schemeClr val="tx2"/>
                </a:solidFill>
                <a:latin typeface="Arial" panose="020B0604020202020204" pitchFamily="34" charset="0"/>
                <a:cs typeface="Arial" panose="020B0604020202020204" pitchFamily="34" charset="0"/>
              </a:rPr>
              <a:t>/d;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b="1" baseline="0" dirty="0">
              <a:solidFill>
                <a:schemeClr val="tx2"/>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solidFill>
                  <a:schemeClr val="tx2"/>
                </a:solidFill>
                <a:latin typeface="Arial" panose="020B0604020202020204" pitchFamily="34" charset="0"/>
                <a:cs typeface="Arial" panose="020B0604020202020204" pitchFamily="34" charset="0"/>
              </a:rPr>
              <a:t>Many of these players have subscribed for long term pipeline capacity to meet their demand needs and these LNG facilities will be the home for an abundance of gas delivered via the pipeline projects from Appalachia and the Permian.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1" dirty="0">
              <a:solidFill>
                <a:schemeClr val="tx2"/>
              </a:solidFill>
              <a:latin typeface="Arial" panose="020B0604020202020204" pitchFamily="34" charset="0"/>
              <a:cs typeface="Arial" panose="020B0604020202020204" pitchFamily="34" charset="0"/>
            </a:endParaRPr>
          </a:p>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800" b="1" i="0" u="sng"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RISKS FACING U.S. LNG EXPORTS</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Declining net backs in Europe and Asia markets</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Utilization rates have been high, driven by strong Asian demand and strong netbacks of at least $2 per MMBtu as a result of delays in Australian LNG projects.  Forecasts suggest that long term export contracts and netbacks should result in high utilization through 2019 but always a possibility global LNG prices converging towards HH or falling crude oil complex.  JKM (Japan Korea Marker) price has fallen in recent months.</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Competition from Russia, Australia and other European and African exporters…and now Canada is trying to leverage a potential U.S. vs. China trade war to gain market share</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Trade wars/Trade tariffs</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In 2017, 53% of the exports were sent to Mexico, South Korea, and China with Mexico accounting for 20% of the total. China, Japan and Korea account for 50% of LNG demand.  Will they be able to absorb growing LNG supply and/or will trade tariffs impact LNG trade?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Delays in completion of LNG projects.  Freeport is unlikely to start operations in later in 2019 due to delays.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Regulation on fracking and or domestic export terminals</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Global economic health</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Economic slowdowns will reduce energy demand and potentially hamper development of future capital intensive LNG projects </a:t>
            </a:r>
          </a:p>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49</a:t>
            </a:fld>
            <a:endParaRPr lang="en-US"/>
          </a:p>
        </p:txBody>
      </p:sp>
    </p:spTree>
    <p:extLst>
      <p:ext uri="{BB962C8B-B14F-4D97-AF65-F5344CB8AC3E}">
        <p14:creationId xmlns:p14="http://schemas.microsoft.com/office/powerpoint/2010/main" val="422111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96" indent="-229696" defTabSz="931592">
              <a:defRPr/>
            </a:pPr>
            <a:r>
              <a:rPr lang="en-US" dirty="0"/>
              <a:t>Mobile Energy Solutions,</a:t>
            </a:r>
            <a:r>
              <a:rPr lang="en-US" baseline="0" dirty="0"/>
              <a:t> Inc. – a sub-entity of CES – is a</a:t>
            </a:r>
            <a:r>
              <a:rPr lang="en-US" dirty="0"/>
              <a:t> turnkey service provider of temporary natural gas services.</a:t>
            </a:r>
          </a:p>
          <a:p>
            <a:pPr marL="229696" indent="-229696" defTabSz="931592">
              <a:defRPr/>
            </a:pPr>
            <a:endParaRPr lang="en-US" dirty="0"/>
          </a:p>
          <a:p>
            <a:pPr marL="229696" indent="-229696" defTabSz="931592">
              <a:buFont typeface="Arial" pitchFamily="34" charset="0"/>
              <a:buChar char="•"/>
              <a:defRPr/>
            </a:pPr>
            <a:r>
              <a:rPr lang="en-US" dirty="0"/>
              <a:t>MES operates</a:t>
            </a:r>
            <a:r>
              <a:rPr lang="en-US" baseline="0" dirty="0"/>
              <a:t> t</a:t>
            </a:r>
            <a:r>
              <a:rPr lang="en-US" dirty="0"/>
              <a:t>railer-mounted gas supply for both emergency and planned natural gas outages with the ability to go anywhere in the United States.</a:t>
            </a:r>
          </a:p>
          <a:p>
            <a:pPr marL="229696" indent="-229696" defTabSz="931592">
              <a:buFont typeface="Arial" pitchFamily="34" charset="0"/>
              <a:buChar char="•"/>
              <a:defRPr/>
            </a:pPr>
            <a:r>
              <a:rPr lang="en-US" dirty="0"/>
              <a:t>MES provides natural gas using compressed natural gas (CNG) or liquefied natural gas (LNG).</a:t>
            </a:r>
          </a:p>
          <a:p>
            <a:pPr marL="229696" indent="-229696" defTabSz="931592">
              <a:buFont typeface="Arial" pitchFamily="34" charset="0"/>
              <a:buChar char="•"/>
              <a:defRPr/>
            </a:pPr>
            <a:r>
              <a:rPr lang="en-US" dirty="0"/>
              <a:t>This service is valuable when aging natural gas infrastructure</a:t>
            </a:r>
            <a:r>
              <a:rPr lang="en-US" baseline="0" dirty="0"/>
              <a:t> n</a:t>
            </a:r>
            <a:r>
              <a:rPr lang="en-US" dirty="0"/>
              <a:t>eeds</a:t>
            </a:r>
            <a:r>
              <a:rPr lang="en-US" baseline="0" dirty="0"/>
              <a:t> </a:t>
            </a:r>
            <a:r>
              <a:rPr lang="en-US" dirty="0"/>
              <a:t>repair or testing. It also can be used for winter peak supply, equipment and facilities commissioning, and more.</a:t>
            </a:r>
          </a:p>
          <a:p>
            <a:pPr marL="229696" indent="-229696" defTabSz="931592">
              <a:buFont typeface="Arial" pitchFamily="34" charset="0"/>
              <a:buChar char="•"/>
              <a:defRPr/>
            </a:pPr>
            <a:r>
              <a:rPr lang="en-US" dirty="0"/>
              <a:t>MES customers include residential, utilities, commercial/industrial facilities, pipelines, natural gas equipment manufacturers, building and construction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5</a:t>
            </a:fld>
            <a:endParaRPr lang="en-US"/>
          </a:p>
        </p:txBody>
      </p:sp>
    </p:spTree>
    <p:extLst>
      <p:ext uri="{BB962C8B-B14F-4D97-AF65-F5344CB8AC3E}">
        <p14:creationId xmlns:p14="http://schemas.microsoft.com/office/powerpoint/2010/main" val="791468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solidFill>
                  <a:schemeClr val="tx2"/>
                </a:solidFill>
              </a:rPr>
              <a:t>As I said earlier, weather is always the Big Fundamental in the gas industry</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The 2018 summer ranked as the 4</a:t>
            </a:r>
            <a:r>
              <a:rPr lang="en-US" sz="1000" b="1" baseline="30000" dirty="0">
                <a:solidFill>
                  <a:schemeClr val="tx2"/>
                </a:solidFill>
              </a:rPr>
              <a:t>th</a:t>
            </a:r>
            <a:r>
              <a:rPr lang="en-US" sz="1000" b="1" dirty="0">
                <a:solidFill>
                  <a:schemeClr val="tx2"/>
                </a:solidFill>
              </a:rPr>
              <a:t> hottest summer on record, 25% warmer than the 30-year norm and 13% warmer than the 10-year norm and was the warmest summer in the last 69 years</a:t>
            </a:r>
          </a:p>
          <a:p>
            <a:pPr marL="171450" indent="-171450">
              <a:buFont typeface="Arial" panose="020B0604020202020204" pitchFamily="34" charset="0"/>
              <a:buChar char="•"/>
            </a:pPr>
            <a:endParaRPr lang="en-US" sz="1000" b="1" dirty="0">
              <a:solidFill>
                <a:schemeClr val="tx2"/>
              </a:solidFill>
            </a:endParaRPr>
          </a:p>
          <a:p>
            <a:pPr marL="171450" indent="-171450">
              <a:buFont typeface="Arial" panose="020B0604020202020204" pitchFamily="34" charset="0"/>
              <a:buChar char="•"/>
            </a:pPr>
            <a:r>
              <a:rPr lang="en-US" sz="1000" b="1" dirty="0">
                <a:solidFill>
                  <a:schemeClr val="tx2"/>
                </a:solidFill>
              </a:rPr>
              <a:t>While there wasn’t a big impact on NG prices during the summer season, high power gen demand limited storage injections and resulted in the lowest end-of-injection inventory level since 2005, ultimately making the market susceptible to a rally on an early winter weather…which occurred last November and pushed the December 2018 Futures contract to a $4.715 settlement, the highest for any contract since May 2014.</a:t>
            </a:r>
          </a:p>
          <a:p>
            <a:pPr marL="171450" indent="-171450">
              <a:buFont typeface="Arial" panose="020B0604020202020204" pitchFamily="34" charset="0"/>
              <a:buChar char="•"/>
            </a:pPr>
            <a:endParaRPr lang="en-US" sz="1000" dirty="0">
              <a:solidFill>
                <a:schemeClr val="tx2"/>
              </a:solidFill>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Summary of the last 15 summers:</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12 ranked in top 20 warmest</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1000" b="1" dirty="0">
                <a:solidFill>
                  <a:schemeClr val="tx2"/>
                </a:solidFill>
              </a:rPr>
              <a:t>1 ranked in top 20 coolest (2004)</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1000" b="1" dirty="0">
                <a:solidFill>
                  <a:schemeClr val="tx2"/>
                </a:solidFill>
              </a:rPr>
              <a:t>2 summers ranked at the average</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1000" b="1" dirty="0">
                <a:solidFill>
                  <a:schemeClr val="tx2"/>
                </a:solidFill>
              </a:rPr>
              <a:t>Top-5 hottest summers since 1950 have all occurred in the past 10 years</a:t>
            </a:r>
          </a:p>
          <a:p>
            <a:pPr marL="1200150" marR="0" lvl="2"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1000" b="1" dirty="0">
                <a:solidFill>
                  <a:schemeClr val="tx2"/>
                </a:solidFill>
              </a:rPr>
              <a:t> 2016 record of 1040 PWCDDs</a:t>
            </a:r>
          </a:p>
          <a:p>
            <a:pPr marL="914400" marR="0" lvl="2"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US" sz="1000" b="1" dirty="0">
              <a:solidFill>
                <a:schemeClr val="tx2"/>
              </a:solidFill>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2019 Summer forecast:</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9th hottest on record, but cooler than last year.  Population weighted cooling degree days (PWCDD’s) of 955 vs. 1,020 in 2019.  </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Hotter than 30-year norm of 881 PWCDDs</a:t>
            </a:r>
          </a:p>
          <a:p>
            <a:pPr marL="742950" marR="0" lvl="1"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8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Near the 10-year normal of 962 PWCDDs</a:t>
            </a:r>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50</a:t>
            </a:fld>
            <a:endParaRPr lang="en-US" dirty="0"/>
          </a:p>
        </p:txBody>
      </p:sp>
    </p:spTree>
    <p:extLst>
      <p:ext uri="{BB962C8B-B14F-4D97-AF65-F5344CB8AC3E}">
        <p14:creationId xmlns:p14="http://schemas.microsoft.com/office/powerpoint/2010/main" val="2271152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28725" y="696913"/>
            <a:ext cx="4552950" cy="3486150"/>
          </a:xfrm>
          <a:ln/>
        </p:spPr>
      </p:sp>
      <p:sp>
        <p:nvSpPr>
          <p:cNvPr id="34819" name="Rectangle 3"/>
          <p:cNvSpPr>
            <a:spLocks noGrp="1" noChangeArrowheads="1"/>
          </p:cNvSpPr>
          <p:nvPr>
            <p:ph type="body" idx="1"/>
          </p:nvPr>
        </p:nvSpPr>
        <p:spPr>
          <a:xfrm>
            <a:off x="701040" y="4343400"/>
            <a:ext cx="5608320" cy="4183380"/>
          </a:xfrm>
          <a:noFill/>
        </p:spPr>
        <p:txBody>
          <a:bodyPr/>
          <a:lstStyle/>
          <a:p>
            <a:pPr marL="341244" indent="-341244">
              <a:spcBef>
                <a:spcPct val="0"/>
              </a:spcBef>
              <a:buFontTx/>
              <a:buChar char="•"/>
            </a:pPr>
            <a:r>
              <a:rPr lang="en-US" altLang="en-US" sz="1100" b="1" dirty="0">
                <a:solidFill>
                  <a:schemeClr val="tx2"/>
                </a:solidFill>
                <a:latin typeface="Arial" charset="0"/>
                <a:cs typeface="Arial" charset="0"/>
              </a:rPr>
              <a:t>Season-to-date storage withdrawals have totaled 1,857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vs. last year’s 2,165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and the 5-year average of 1,986 </a:t>
            </a:r>
            <a:r>
              <a:rPr lang="en-US" altLang="en-US" sz="1100" b="1" dirty="0" err="1">
                <a:solidFill>
                  <a:schemeClr val="tx2"/>
                </a:solidFill>
                <a:latin typeface="Arial" charset="0"/>
                <a:cs typeface="Arial" charset="0"/>
              </a:rPr>
              <a:t>Bcf</a:t>
            </a:r>
            <a:r>
              <a:rPr lang="en-US" altLang="en-US" sz="1100" b="1" baseline="0" dirty="0">
                <a:solidFill>
                  <a:schemeClr val="tx2"/>
                </a:solidFill>
                <a:latin typeface="Arial" charset="0"/>
                <a:cs typeface="Arial" charset="0"/>
              </a:rPr>
              <a:t>.</a:t>
            </a:r>
            <a:endParaRPr lang="en-US" altLang="en-US" sz="1100" b="1" dirty="0">
              <a:solidFill>
                <a:schemeClr val="tx2"/>
              </a:solidFill>
              <a:latin typeface="Arial" charset="0"/>
              <a:cs typeface="Arial" charset="0"/>
            </a:endParaRPr>
          </a:p>
          <a:p>
            <a:pPr marL="341244" indent="-341244">
              <a:spcBef>
                <a:spcPct val="0"/>
              </a:spcBef>
              <a:buFontTx/>
              <a:buChar char="•"/>
            </a:pPr>
            <a:endParaRPr lang="en-US" altLang="en-US" sz="1100" b="1" dirty="0">
              <a:solidFill>
                <a:schemeClr val="tx2"/>
              </a:solidFill>
              <a:latin typeface="Arial" charset="0"/>
              <a:cs typeface="Arial" charset="0"/>
            </a:endParaRPr>
          </a:p>
          <a:p>
            <a:pPr marL="341244" indent="-341244">
              <a:spcBef>
                <a:spcPct val="0"/>
              </a:spcBef>
              <a:buFontTx/>
              <a:buChar char="•"/>
            </a:pPr>
            <a:r>
              <a:rPr lang="en-US" altLang="en-US" sz="1100" b="1" dirty="0">
                <a:solidFill>
                  <a:schemeClr val="tx2"/>
                </a:solidFill>
                <a:latin typeface="Arial" charset="0"/>
                <a:cs typeface="Arial" charset="0"/>
              </a:rPr>
              <a:t>Expectations are for the end of winter storage level to fall to 1,034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This would be the 2</a:t>
            </a:r>
            <a:r>
              <a:rPr lang="en-US" altLang="en-US" sz="1100" b="1" baseline="30000" dirty="0">
                <a:solidFill>
                  <a:schemeClr val="tx2"/>
                </a:solidFill>
                <a:latin typeface="Arial" charset="0"/>
                <a:cs typeface="Arial" charset="0"/>
              </a:rPr>
              <a:t>nd</a:t>
            </a:r>
            <a:r>
              <a:rPr lang="en-US" altLang="en-US" sz="1100" b="1" dirty="0">
                <a:solidFill>
                  <a:schemeClr val="tx2"/>
                </a:solidFill>
                <a:latin typeface="Arial" charset="0"/>
                <a:cs typeface="Arial" charset="0"/>
              </a:rPr>
              <a:t> lowest end of winter level since 2004 (822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in 2014 was the lowest).</a:t>
            </a:r>
          </a:p>
          <a:p>
            <a:pPr marL="341244" indent="-341244">
              <a:spcBef>
                <a:spcPct val="0"/>
              </a:spcBef>
              <a:buFontTx/>
              <a:buChar char="•"/>
            </a:pPr>
            <a:endParaRPr lang="en-US" altLang="en-US" sz="1100" b="1" dirty="0">
              <a:solidFill>
                <a:schemeClr val="tx2"/>
              </a:solidFill>
              <a:latin typeface="Arial" charset="0"/>
              <a:cs typeface="Arial" charset="0"/>
            </a:endParaRPr>
          </a:p>
          <a:p>
            <a:pPr marL="341263" indent="-341263">
              <a:spcBef>
                <a:spcPct val="0"/>
              </a:spcBef>
              <a:buFontTx/>
              <a:buChar char="•"/>
            </a:pPr>
            <a:r>
              <a:rPr lang="en-US" altLang="en-US" sz="1100" b="1" baseline="0" dirty="0">
                <a:solidFill>
                  <a:schemeClr val="tx2"/>
                </a:solidFill>
                <a:latin typeface="Arial" charset="0"/>
                <a:cs typeface="Arial" charset="0"/>
              </a:rPr>
              <a:t>Based on the summer supply vs. demand outlook we just reviewed, there should be at 2.4 </a:t>
            </a:r>
            <a:r>
              <a:rPr lang="en-US" altLang="en-US" sz="1100" b="1" baseline="0" dirty="0" err="1">
                <a:solidFill>
                  <a:schemeClr val="tx2"/>
                </a:solidFill>
                <a:latin typeface="Arial" charset="0"/>
                <a:cs typeface="Arial" charset="0"/>
              </a:rPr>
              <a:t>Bcf</a:t>
            </a:r>
            <a:r>
              <a:rPr lang="en-US" altLang="en-US" sz="1100" b="1" baseline="0" dirty="0">
                <a:solidFill>
                  <a:schemeClr val="tx2"/>
                </a:solidFill>
                <a:latin typeface="Arial" charset="0"/>
                <a:cs typeface="Arial" charset="0"/>
              </a:rPr>
              <a:t>/d, or 362 </a:t>
            </a:r>
            <a:r>
              <a:rPr lang="en-US" altLang="en-US" sz="1100" b="1" baseline="0" dirty="0" err="1">
                <a:solidFill>
                  <a:schemeClr val="tx2"/>
                </a:solidFill>
                <a:latin typeface="Arial" charset="0"/>
                <a:cs typeface="Arial" charset="0"/>
              </a:rPr>
              <a:t>Bcf</a:t>
            </a:r>
            <a:r>
              <a:rPr lang="en-US" altLang="en-US" sz="1100" b="1" baseline="0" dirty="0">
                <a:solidFill>
                  <a:schemeClr val="tx2"/>
                </a:solidFill>
                <a:latin typeface="Arial" charset="0"/>
                <a:cs typeface="Arial" charset="0"/>
              </a:rPr>
              <a:t> more gas available to inject this summer vs. last.  </a:t>
            </a:r>
          </a:p>
          <a:p>
            <a:pPr marL="341263" indent="-341263">
              <a:spcBef>
                <a:spcPct val="0"/>
              </a:spcBef>
              <a:buFontTx/>
              <a:buChar char="•"/>
            </a:pPr>
            <a:endParaRPr lang="en-US" altLang="en-US" sz="1100" b="1" baseline="0" dirty="0">
              <a:solidFill>
                <a:schemeClr val="tx2"/>
              </a:solidFill>
              <a:latin typeface="Arial" charset="0"/>
              <a:cs typeface="Arial" charset="0"/>
            </a:endParaRPr>
          </a:p>
          <a:p>
            <a:pPr marL="341263" indent="-341263">
              <a:spcBef>
                <a:spcPct val="0"/>
              </a:spcBef>
              <a:buFontTx/>
              <a:buChar char="•"/>
            </a:pPr>
            <a:r>
              <a:rPr lang="en-US" altLang="en-US" sz="1100" b="1" dirty="0">
                <a:solidFill>
                  <a:schemeClr val="tx2"/>
                </a:solidFill>
                <a:latin typeface="Arial" charset="0"/>
                <a:cs typeface="Arial" charset="0"/>
              </a:rPr>
              <a:t>The DOTTED LINES REPRESENT END OF SEASON STORAGE SCENARIOS</a:t>
            </a:r>
          </a:p>
          <a:p>
            <a:pPr marL="798396" lvl="1" indent="-341263">
              <a:spcBef>
                <a:spcPct val="0"/>
              </a:spcBef>
              <a:buFontTx/>
              <a:buChar char="•"/>
            </a:pPr>
            <a:r>
              <a:rPr lang="en-US" altLang="en-US" sz="1100" b="1" dirty="0">
                <a:solidFill>
                  <a:schemeClr val="tx2"/>
                </a:solidFill>
                <a:latin typeface="Arial" charset="0"/>
                <a:cs typeface="Arial" charset="0"/>
              </a:rPr>
              <a:t>If weekly injections match last year’s injection total of 1,966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for April - October, storage would reach just 3,000 </a:t>
            </a:r>
            <a:r>
              <a:rPr lang="en-US" altLang="en-US" sz="1100" b="1" dirty="0" err="1">
                <a:solidFill>
                  <a:schemeClr val="tx2"/>
                </a:solidFill>
                <a:latin typeface="Arial" charset="0"/>
                <a:cs typeface="Arial" charset="0"/>
              </a:rPr>
              <a:t>Bcf</a:t>
            </a:r>
            <a:endParaRPr lang="en-US" altLang="en-US" sz="1100" b="1" dirty="0">
              <a:solidFill>
                <a:schemeClr val="tx2"/>
              </a:solidFill>
              <a:latin typeface="Arial" charset="0"/>
              <a:cs typeface="Arial" charset="0"/>
            </a:endParaRPr>
          </a:p>
          <a:p>
            <a:pPr marL="798396" lvl="1" indent="-341263">
              <a:spcBef>
                <a:spcPct val="0"/>
              </a:spcBef>
              <a:buFontTx/>
              <a:buChar char="•"/>
            </a:pPr>
            <a:endParaRPr lang="en-US" altLang="en-US" sz="1100" b="1" dirty="0">
              <a:solidFill>
                <a:schemeClr val="tx2"/>
              </a:solidFill>
              <a:latin typeface="Arial" charset="0"/>
              <a:cs typeface="Arial" charset="0"/>
            </a:endParaRPr>
          </a:p>
          <a:p>
            <a:pPr marL="798396" lvl="1" indent="-341263">
              <a:spcBef>
                <a:spcPct val="0"/>
              </a:spcBef>
              <a:buFontTx/>
              <a:buChar char="•"/>
            </a:pPr>
            <a:r>
              <a:rPr lang="en-US" altLang="en-US" sz="1100" b="1" dirty="0">
                <a:solidFill>
                  <a:schemeClr val="tx2"/>
                </a:solidFill>
                <a:latin typeface="Arial" charset="0"/>
                <a:cs typeface="Arial" charset="0"/>
              </a:rPr>
              <a:t>If weekly injections match the 5-year </a:t>
            </a:r>
            <a:r>
              <a:rPr lang="en-US" altLang="en-US" sz="1100" b="1" dirty="0" err="1">
                <a:solidFill>
                  <a:schemeClr val="tx2"/>
                </a:solidFill>
                <a:latin typeface="Arial" charset="0"/>
                <a:cs typeface="Arial" charset="0"/>
              </a:rPr>
              <a:t>avg</a:t>
            </a:r>
            <a:r>
              <a:rPr lang="en-US" altLang="en-US" sz="1100" b="1" dirty="0">
                <a:solidFill>
                  <a:schemeClr val="tx2"/>
                </a:solidFill>
                <a:latin typeface="Arial" charset="0"/>
                <a:cs typeface="Arial" charset="0"/>
              </a:rPr>
              <a:t> injection total of 2,095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storage would reach 3,129 </a:t>
            </a:r>
            <a:r>
              <a:rPr lang="en-US" altLang="en-US" sz="1100" b="1" dirty="0" err="1">
                <a:solidFill>
                  <a:schemeClr val="tx2"/>
                </a:solidFill>
                <a:latin typeface="Arial" charset="0"/>
                <a:cs typeface="Arial" charset="0"/>
              </a:rPr>
              <a:t>Bcf</a:t>
            </a:r>
            <a:r>
              <a:rPr lang="en-US" altLang="en-US" sz="1100" b="1" dirty="0">
                <a:solidFill>
                  <a:schemeClr val="tx2"/>
                </a:solidFill>
                <a:latin typeface="Arial" charset="0"/>
                <a:cs typeface="Arial" charset="0"/>
              </a:rPr>
              <a:t>. </a:t>
            </a:r>
          </a:p>
          <a:p>
            <a:pPr marL="798396" lvl="1" indent="-341263">
              <a:spcBef>
                <a:spcPct val="0"/>
              </a:spcBef>
              <a:buFontTx/>
              <a:buChar char="•"/>
            </a:pPr>
            <a:endParaRPr lang="en-US" altLang="en-US" sz="1100" b="1" dirty="0">
              <a:solidFill>
                <a:schemeClr val="tx2"/>
              </a:solidFill>
              <a:latin typeface="Arial" charset="0"/>
              <a:cs typeface="Arial" charset="0"/>
            </a:endParaRPr>
          </a:p>
          <a:p>
            <a:pPr marL="798396" lvl="1" indent="-341263">
              <a:spcBef>
                <a:spcPct val="0"/>
              </a:spcBef>
              <a:buFontTx/>
              <a:buChar char="•"/>
            </a:pPr>
            <a:r>
              <a:rPr lang="en-US" altLang="en-US" sz="1100" b="1" u="none" dirty="0">
                <a:solidFill>
                  <a:schemeClr val="tx2"/>
                </a:solidFill>
                <a:latin typeface="Arial" charset="0"/>
                <a:cs typeface="Arial" charset="0"/>
              </a:rPr>
              <a:t>With expectations for U.S. production to add another 4 to 5 </a:t>
            </a:r>
            <a:r>
              <a:rPr lang="en-US" altLang="en-US" sz="1100" b="1" u="none" dirty="0" err="1">
                <a:solidFill>
                  <a:schemeClr val="tx2"/>
                </a:solidFill>
                <a:latin typeface="Arial" charset="0"/>
                <a:cs typeface="Arial" charset="0"/>
              </a:rPr>
              <a:t>Bcf</a:t>
            </a:r>
            <a:r>
              <a:rPr lang="en-US" altLang="en-US" sz="1100" b="1" u="none" dirty="0">
                <a:solidFill>
                  <a:schemeClr val="tx2"/>
                </a:solidFill>
                <a:latin typeface="Arial" charset="0"/>
                <a:cs typeface="Arial" charset="0"/>
              </a:rPr>
              <a:t>/d to the supply mix by the end of this year, storage levels SHOULD reach a peak of between 3,300 </a:t>
            </a:r>
            <a:r>
              <a:rPr lang="en-US" altLang="en-US" sz="1100" b="1" u="none" dirty="0" err="1">
                <a:solidFill>
                  <a:schemeClr val="tx2"/>
                </a:solidFill>
                <a:latin typeface="Arial" charset="0"/>
                <a:cs typeface="Arial" charset="0"/>
              </a:rPr>
              <a:t>Bcf</a:t>
            </a:r>
            <a:r>
              <a:rPr lang="en-US" altLang="en-US" sz="1100" b="1" u="none" dirty="0">
                <a:solidFill>
                  <a:schemeClr val="tx2"/>
                </a:solidFill>
                <a:latin typeface="Arial" charset="0"/>
                <a:cs typeface="Arial" charset="0"/>
              </a:rPr>
              <a:t> and 3,500 </a:t>
            </a:r>
            <a:r>
              <a:rPr lang="en-US" altLang="en-US" sz="1100" b="1" u="none" dirty="0" err="1">
                <a:solidFill>
                  <a:schemeClr val="tx2"/>
                </a:solidFill>
                <a:latin typeface="Arial" charset="0"/>
                <a:cs typeface="Arial" charset="0"/>
              </a:rPr>
              <a:t>Bcf</a:t>
            </a:r>
            <a:r>
              <a:rPr lang="en-US" altLang="en-US" sz="1100" b="1" u="none" dirty="0">
                <a:solidFill>
                  <a:schemeClr val="tx2"/>
                </a:solidFill>
                <a:latin typeface="Arial" charset="0"/>
                <a:cs typeface="Arial" charset="0"/>
              </a:rPr>
              <a:t>.  My REALLY early prediction is 3,379 </a:t>
            </a:r>
            <a:r>
              <a:rPr lang="en-US" altLang="en-US" sz="1100" b="1" u="none" dirty="0" err="1">
                <a:solidFill>
                  <a:schemeClr val="tx2"/>
                </a:solidFill>
                <a:latin typeface="Arial" charset="0"/>
                <a:cs typeface="Arial" charset="0"/>
              </a:rPr>
              <a:t>Bcf</a:t>
            </a:r>
            <a:r>
              <a:rPr lang="en-US" altLang="en-US" sz="1100" b="1" u="none" dirty="0">
                <a:solidFill>
                  <a:schemeClr val="tx2"/>
                </a:solidFill>
                <a:latin typeface="Arial" charset="0"/>
                <a:cs typeface="Arial" charset="0"/>
              </a:rPr>
              <a:t>.  </a:t>
            </a:r>
            <a:endParaRPr lang="en-US" altLang="en-US" sz="1100" b="1" dirty="0">
              <a:solidFill>
                <a:schemeClr val="tx2"/>
              </a:solidFill>
              <a:latin typeface="Arial" charset="0"/>
              <a:cs typeface="Arial" charset="0"/>
            </a:endParaRPr>
          </a:p>
        </p:txBody>
      </p:sp>
    </p:spTree>
    <p:extLst>
      <p:ext uri="{BB962C8B-B14F-4D97-AF65-F5344CB8AC3E}">
        <p14:creationId xmlns:p14="http://schemas.microsoft.com/office/powerpoint/2010/main" val="3682360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t>With the recent cold weather, expectations have been lowered and I expect storage to dip to between 1,000 </a:t>
            </a:r>
            <a:r>
              <a:rPr lang="en-US" sz="1000" b="1" dirty="0" err="1"/>
              <a:t>Bcf</a:t>
            </a:r>
            <a:r>
              <a:rPr lang="en-US" sz="1000" b="1" dirty="0"/>
              <a:t> and 1,100 </a:t>
            </a:r>
            <a:r>
              <a:rPr lang="en-US" sz="1000" b="1" dirty="0" err="1"/>
              <a:t>Bcf</a:t>
            </a:r>
            <a:r>
              <a:rPr lang="en-US" sz="1000" b="1" dirty="0"/>
              <a:t> by April 1</a:t>
            </a:r>
            <a:r>
              <a:rPr lang="en-US" sz="1000" b="1" baseline="30000" dirty="0"/>
              <a:t>st</a:t>
            </a:r>
            <a:r>
              <a:rPr lang="en-US" sz="1000" b="1" dirty="0"/>
              <a:t> </a:t>
            </a:r>
          </a:p>
          <a:p>
            <a:pPr marL="171450" indent="-171450">
              <a:buFont typeface="Arial" panose="020B0604020202020204" pitchFamily="34" charset="0"/>
              <a:buChar char="•"/>
            </a:pPr>
            <a:endParaRPr lang="en-US" sz="1000" b="1" dirty="0"/>
          </a:p>
          <a:p>
            <a:pPr marL="171450" indent="-171450">
              <a:buFont typeface="Arial" panose="020B0604020202020204" pitchFamily="34" charset="0"/>
              <a:buChar char="•"/>
            </a:pPr>
            <a:r>
              <a:rPr lang="en-US" sz="1000" b="1" dirty="0"/>
              <a:t>Looking at the chart on the left hand side you see the comparison of the end-of-winter projection of 1,034 </a:t>
            </a:r>
            <a:r>
              <a:rPr lang="en-US" sz="1000" b="1" dirty="0" err="1"/>
              <a:t>Bcf</a:t>
            </a:r>
            <a:r>
              <a:rPr lang="en-US" sz="1000" b="1" dirty="0"/>
              <a:t> to the prior year and 5-year average.  The deficits are expected to stand at 357 </a:t>
            </a:r>
            <a:r>
              <a:rPr lang="en-US" sz="1000" b="1" dirty="0" err="1"/>
              <a:t>Bcf</a:t>
            </a:r>
            <a:r>
              <a:rPr lang="en-US" sz="1000" b="1" dirty="0"/>
              <a:t> to last year and 620 </a:t>
            </a:r>
            <a:r>
              <a:rPr lang="en-US" sz="1000" b="1" dirty="0" err="1"/>
              <a:t>Bcf</a:t>
            </a:r>
            <a:r>
              <a:rPr lang="en-US" sz="1000" b="1" dirty="0"/>
              <a:t>, 37% lower than the 5-year average. </a:t>
            </a:r>
          </a:p>
          <a:p>
            <a:pPr marL="171450" indent="-171450">
              <a:buFont typeface="Arial" panose="020B0604020202020204" pitchFamily="34" charset="0"/>
              <a:buChar char="•"/>
            </a:pPr>
            <a:endParaRPr lang="en-US" sz="1000" b="1" dirty="0"/>
          </a:p>
          <a:p>
            <a:pPr marL="171450" indent="-171450">
              <a:buFont typeface="Arial" panose="020B0604020202020204" pitchFamily="34" charset="0"/>
              <a:buChar char="•"/>
            </a:pPr>
            <a:r>
              <a:rPr lang="en-US" sz="1000" b="1" dirty="0"/>
              <a:t>YOY gains in production growth are expected to allow inventory levels to be replenished at a higher rate this injection season vs. 2018.  This would be slightly above last year’s peak and flip the YOY deficit to a surplus but would still be 340 </a:t>
            </a:r>
            <a:r>
              <a:rPr lang="en-US" sz="1000" b="1" dirty="0" err="1"/>
              <a:t>Bcf</a:t>
            </a:r>
            <a:r>
              <a:rPr lang="en-US" sz="1000" b="1" dirty="0"/>
              <a:t>, or 9%, below the 5-year average pre-winter high of 3,719 </a:t>
            </a:r>
            <a:r>
              <a:rPr lang="en-US" sz="1000" b="1" dirty="0" err="1"/>
              <a:t>Bcf</a:t>
            </a:r>
            <a:endParaRPr lang="en-US" sz="1000" b="1" dirty="0"/>
          </a:p>
          <a:p>
            <a:pPr marL="171450" indent="-171450">
              <a:buFont typeface="Arial" panose="020B0604020202020204" pitchFamily="34" charset="0"/>
              <a:buChar char="•"/>
            </a:pPr>
            <a:endParaRPr lang="en-US" sz="1000" b="1" dirty="0"/>
          </a:p>
          <a:p>
            <a:pPr marL="171450" indent="-171450">
              <a:buFont typeface="Arial" panose="020B0604020202020204" pitchFamily="34" charset="0"/>
              <a:buChar char="•"/>
            </a:pPr>
            <a:r>
              <a:rPr lang="en-US" sz="1000" b="1" dirty="0"/>
              <a:t>There are upside and downside price risks to the storage projections:</a:t>
            </a:r>
          </a:p>
          <a:p>
            <a:pPr marL="628650" lvl="1" indent="-171450">
              <a:buFont typeface="Arial" panose="020B0604020202020204" pitchFamily="34" charset="0"/>
              <a:buChar char="•"/>
            </a:pPr>
            <a:r>
              <a:rPr lang="en-US" sz="1000" b="1" u="sng" dirty="0"/>
              <a:t>Upside</a:t>
            </a:r>
          </a:p>
          <a:p>
            <a:pPr marL="1085850" lvl="2" indent="-171450">
              <a:buFont typeface="Arial" panose="020B0604020202020204" pitchFamily="34" charset="0"/>
              <a:buChar char="•"/>
            </a:pPr>
            <a:r>
              <a:rPr lang="en-US" sz="1000" b="1" dirty="0"/>
              <a:t>Significantly warmer-than-normal temps and the associated spike in power gen demand</a:t>
            </a:r>
          </a:p>
          <a:p>
            <a:pPr marL="1085850" lvl="2" indent="-171450">
              <a:buFont typeface="Arial" panose="020B0604020202020204" pitchFamily="34" charset="0"/>
              <a:buChar char="•"/>
            </a:pPr>
            <a:r>
              <a:rPr lang="en-US" sz="1000" b="1" dirty="0"/>
              <a:t>Delays in pipeline expansion projects </a:t>
            </a:r>
          </a:p>
          <a:p>
            <a:pPr marL="1085850" lvl="2" indent="-171450">
              <a:buFont typeface="Arial" panose="020B0604020202020204" pitchFamily="34" charset="0"/>
              <a:buChar char="•"/>
            </a:pPr>
            <a:r>
              <a:rPr lang="en-US" sz="1000" b="1" dirty="0"/>
              <a:t>Higher export demand</a:t>
            </a:r>
          </a:p>
          <a:p>
            <a:pPr marL="628650" lvl="1" indent="-171450">
              <a:buFont typeface="Arial" panose="020B0604020202020204" pitchFamily="34" charset="0"/>
              <a:buChar char="•"/>
            </a:pPr>
            <a:r>
              <a:rPr lang="en-US" sz="1000" b="1" u="sng" dirty="0"/>
              <a:t>Downside</a:t>
            </a:r>
          </a:p>
          <a:p>
            <a:pPr marL="1085850" lvl="2" indent="-171450">
              <a:buFont typeface="Arial" panose="020B0604020202020204" pitchFamily="34" charset="0"/>
              <a:buChar char="•"/>
            </a:pPr>
            <a:r>
              <a:rPr lang="en-US" sz="1000" b="1" dirty="0"/>
              <a:t>Significantly cooler-than-normal temps and lower power burns</a:t>
            </a:r>
          </a:p>
          <a:p>
            <a:pPr marL="1085850" lvl="2" indent="-171450">
              <a:buFont typeface="Arial" panose="020B0604020202020204" pitchFamily="34" charset="0"/>
              <a:buChar char="•"/>
            </a:pPr>
            <a:r>
              <a:rPr lang="en-US" sz="1000" b="1" dirty="0"/>
              <a:t>Reduced LNG demand and/or continued delays in the in-service dates of LNG export terminals</a:t>
            </a:r>
          </a:p>
        </p:txBody>
      </p:sp>
      <p:sp>
        <p:nvSpPr>
          <p:cNvPr id="4" name="Slide Number Placeholder 3"/>
          <p:cNvSpPr>
            <a:spLocks noGrp="1"/>
          </p:cNvSpPr>
          <p:nvPr>
            <p:ph type="sldNum" sz="quarter" idx="10"/>
          </p:nvPr>
        </p:nvSpPr>
        <p:spPr/>
        <p:txBody>
          <a:bodyPr/>
          <a:lstStyle/>
          <a:p>
            <a:fld id="{C03C3459-43B7-46A2-8490-1D92DB0B4AAB}" type="slidenum">
              <a:rPr lang="en-US" smtClean="0"/>
              <a:pPr/>
              <a:t>52</a:t>
            </a:fld>
            <a:endParaRPr lang="en-US" dirty="0"/>
          </a:p>
        </p:txBody>
      </p:sp>
    </p:spTree>
    <p:extLst>
      <p:ext uri="{BB962C8B-B14F-4D97-AF65-F5344CB8AC3E}">
        <p14:creationId xmlns:p14="http://schemas.microsoft.com/office/powerpoint/2010/main" val="39738748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36" indent="-291136">
              <a:buFont typeface="Arial" pitchFamily="34" charset="0"/>
              <a:buChar char="•"/>
            </a:pPr>
            <a:r>
              <a:rPr lang="en-US" b="1" dirty="0"/>
              <a:t>Historically, there has been a strong correlation between the storage deficit to the 5-year average and prompt-month NYMEX NG prices</a:t>
            </a:r>
          </a:p>
          <a:p>
            <a:pPr marL="291136" indent="-291136">
              <a:buFont typeface="Arial" pitchFamily="34" charset="0"/>
              <a:buChar char="•"/>
            </a:pPr>
            <a:endParaRPr lang="en-US" b="1" dirty="0"/>
          </a:p>
          <a:p>
            <a:pPr marL="291136" indent="-291136">
              <a:buFont typeface="Arial" pitchFamily="34" charset="0"/>
              <a:buChar char="•"/>
            </a:pPr>
            <a:r>
              <a:rPr lang="en-US" b="1" dirty="0"/>
              <a:t>History tells us that NG prices climb higher when a deficit to the 5-year average  storage level grows</a:t>
            </a:r>
          </a:p>
          <a:p>
            <a:pPr marL="291136" indent="-291136">
              <a:buFont typeface="Arial" pitchFamily="34" charset="0"/>
              <a:buChar char="•"/>
            </a:pPr>
            <a:endParaRPr lang="en-US" b="1" dirty="0"/>
          </a:p>
          <a:p>
            <a:pPr marL="291136" indent="-291136">
              <a:buFont typeface="Arial" pitchFamily="34" charset="0"/>
              <a:buChar char="•"/>
            </a:pPr>
            <a:r>
              <a:rPr lang="en-US" b="1" dirty="0"/>
              <a:t>History also tells us that NG prices fall during periods of an expanding surplus to the 5-year average storage level </a:t>
            </a:r>
          </a:p>
          <a:p>
            <a:pPr marL="291136" indent="-291136">
              <a:buFont typeface="Arial" pitchFamily="34" charset="0"/>
              <a:buChar char="•"/>
            </a:pPr>
            <a:endParaRPr lang="en-US" b="1" dirty="0"/>
          </a:p>
          <a:p>
            <a:pPr marL="291136" indent="-291136">
              <a:buFont typeface="Arial" pitchFamily="34" charset="0"/>
              <a:buChar char="•"/>
            </a:pPr>
            <a:r>
              <a:rPr lang="en-US" b="1" dirty="0"/>
              <a:t>The changing market dynamics over the last 5 years has somewhat muted the impact of this indicator since many traders feel that production can be used as “On Demand” storage.  </a:t>
            </a:r>
          </a:p>
          <a:p>
            <a:pPr marL="291136" indent="-291136">
              <a:buFont typeface="Arial" pitchFamily="34" charset="0"/>
              <a:buChar char="•"/>
            </a:pPr>
            <a:endParaRPr lang="en-US" b="1" dirty="0"/>
          </a:p>
          <a:p>
            <a:pPr marL="291136" indent="-291136">
              <a:buFont typeface="Arial" pitchFamily="34" charset="0"/>
              <a:buChar char="•"/>
            </a:pPr>
            <a:r>
              <a:rPr lang="en-US" b="1" dirty="0"/>
              <a:t>Now…onto a natural gas price outlook</a:t>
            </a:r>
          </a:p>
          <a:p>
            <a:endParaRPr lang="en-US" dirty="0"/>
          </a:p>
        </p:txBody>
      </p:sp>
      <p:sp>
        <p:nvSpPr>
          <p:cNvPr id="4" name="Slide Number Placeholder 3"/>
          <p:cNvSpPr>
            <a:spLocks noGrp="1"/>
          </p:cNvSpPr>
          <p:nvPr>
            <p:ph type="sldNum" sz="quarter" idx="10"/>
          </p:nvPr>
        </p:nvSpPr>
        <p:spPr/>
        <p:txBody>
          <a:bodyPr/>
          <a:lstStyle/>
          <a:p>
            <a:fld id="{C03C3459-43B7-46A2-8490-1D92DB0B4AAB}" type="slidenum">
              <a:rPr lang="en-US" smtClean="0"/>
              <a:pPr/>
              <a:t>53</a:t>
            </a:fld>
            <a:endParaRPr lang="en-US" dirty="0"/>
          </a:p>
        </p:txBody>
      </p:sp>
    </p:spTree>
    <p:extLst>
      <p:ext uri="{BB962C8B-B14F-4D97-AF65-F5344CB8AC3E}">
        <p14:creationId xmlns:p14="http://schemas.microsoft.com/office/powerpoint/2010/main" val="4046442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11" indent="-342811">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When the prompt-month NG Futures contract fell to a 17-year low of $1.639 on March 3rd, 2016, the Cal 19, Cal 20 and Cal 21 strips were trading at all-time lows of $2.737, $2.817 and $2.937, respectively. </a:t>
            </a:r>
          </a:p>
          <a:p>
            <a:pPr marL="342811" indent="-342811">
              <a:spcBef>
                <a:spcPct val="0"/>
              </a:spcBef>
              <a:buFont typeface="Arial" pitchFamily="34" charset="0"/>
              <a:buChar char="•"/>
              <a:defRPr/>
            </a:pPr>
            <a:endParaRPr lang="en-US" sz="1100" b="1" dirty="0">
              <a:solidFill>
                <a:schemeClr val="tx2"/>
              </a:solidFill>
              <a:latin typeface="Arial" panose="020B0604020202020204" pitchFamily="34" charset="0"/>
              <a:cs typeface="Arial" panose="020B0604020202020204" pitchFamily="34" charset="0"/>
            </a:endParaRPr>
          </a:p>
          <a:p>
            <a:pPr marL="342811" marR="0" lvl="0" indent="-342811"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100" b="1" dirty="0">
                <a:solidFill>
                  <a:schemeClr val="tx2"/>
                </a:solidFill>
                <a:latin typeface="Arial" panose="020B0604020202020204" pitchFamily="34" charset="0"/>
                <a:cs typeface="Arial" panose="020B0604020202020204" pitchFamily="34" charset="0"/>
              </a:rPr>
              <a:t>As of the March 8</a:t>
            </a:r>
            <a:r>
              <a:rPr lang="en-US" sz="1100" b="1" baseline="30000" dirty="0">
                <a:solidFill>
                  <a:schemeClr val="tx2"/>
                </a:solidFill>
                <a:latin typeface="Arial" panose="020B0604020202020204" pitchFamily="34" charset="0"/>
                <a:cs typeface="Arial" panose="020B0604020202020204" pitchFamily="34" charset="0"/>
              </a:rPr>
              <a:t>th</a:t>
            </a:r>
            <a:r>
              <a:rPr lang="en-US" sz="1100" b="1" dirty="0">
                <a:solidFill>
                  <a:schemeClr val="tx2"/>
                </a:solidFill>
                <a:latin typeface="Arial" panose="020B0604020202020204" pitchFamily="34" charset="0"/>
                <a:cs typeface="Arial" panose="020B0604020202020204" pitchFamily="34" charset="0"/>
              </a:rPr>
              <a:t>, 2019 close, the prompt-month contract had gained $1.226 per MMBtu to $2.865, while the Cal 19, Cal 20 and Cal 21 strips are still in a range near the all-time lows and currently stand at $3.009, $2.777 and $2.645, respectively. </a:t>
            </a:r>
          </a:p>
          <a:p>
            <a:pPr marL="342811" indent="-342811">
              <a:spcBef>
                <a:spcPct val="0"/>
              </a:spcBef>
              <a:buFont typeface="Arial" pitchFamily="34" charset="0"/>
              <a:buChar char="•"/>
              <a:defRPr/>
            </a:pPr>
            <a:endParaRPr lang="en-US" sz="1100" b="1" dirty="0">
              <a:solidFill>
                <a:schemeClr val="tx2"/>
              </a:solidFill>
              <a:latin typeface="Arial" panose="020B0604020202020204" pitchFamily="34" charset="0"/>
              <a:cs typeface="Arial" panose="020B0604020202020204" pitchFamily="34" charset="0"/>
            </a:endParaRPr>
          </a:p>
          <a:p>
            <a:pPr marL="342811" indent="-342811">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Since 1999 there have been just 4 occasions that the prompt-month NG contract has fallen below the $2.00 level.  While this chart dates back to only 2005, you can see 3 of these occasions (2009, 2012 and 2016).  Each time prices fell below $2.00, the market has rebounded swiftly, and back to the $4.00 mark within 12 to 18 months</a:t>
            </a:r>
          </a:p>
          <a:p>
            <a:pPr marL="342811" indent="-342811">
              <a:spcBef>
                <a:spcPct val="0"/>
              </a:spcBef>
              <a:buFont typeface="Arial" pitchFamily="34" charset="0"/>
              <a:buChar char="•"/>
              <a:defRPr/>
            </a:pPr>
            <a:endParaRPr lang="en-US" sz="1100" b="1" dirty="0">
              <a:solidFill>
                <a:schemeClr val="tx2"/>
              </a:solidFill>
              <a:latin typeface="Arial" panose="020B0604020202020204" pitchFamily="34" charset="0"/>
              <a:cs typeface="Arial" panose="020B0604020202020204" pitchFamily="34" charset="0"/>
            </a:endParaRPr>
          </a:p>
          <a:p>
            <a:pPr marL="342811" indent="-342811">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Over the last 2 years, the market has made numerous attempts to find success below the $2.50 level, but judging by the support level that has formed in the market at the $2.50 level, it will take a significant bearish event to trend below the $2.50 level for any period.  That wouldn’t be good for anyone…even end users. </a:t>
            </a:r>
          </a:p>
          <a:p>
            <a:pPr marL="342811" indent="-342811">
              <a:spcBef>
                <a:spcPct val="0"/>
              </a:spcBef>
              <a:buFont typeface="Arial" pitchFamily="34" charset="0"/>
              <a:buChar char="•"/>
              <a:defRPr/>
            </a:pPr>
            <a:endParaRPr lang="en-US" sz="1100" b="1" dirty="0">
              <a:solidFill>
                <a:schemeClr val="tx2"/>
              </a:solidFill>
              <a:latin typeface="Arial" panose="020B0604020202020204" pitchFamily="34" charset="0"/>
              <a:cs typeface="Arial" panose="020B0604020202020204" pitchFamily="34" charset="0"/>
            </a:endParaRPr>
          </a:p>
          <a:p>
            <a:pPr marL="342811" indent="-342811">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Compared to a 20-year history of</a:t>
            </a:r>
            <a:r>
              <a:rPr lang="en-US" sz="1100" b="1" baseline="0" dirty="0">
                <a:solidFill>
                  <a:schemeClr val="tx2"/>
                </a:solidFill>
                <a:latin typeface="Arial" panose="020B0604020202020204" pitchFamily="34" charset="0"/>
                <a:cs typeface="Arial" panose="020B0604020202020204" pitchFamily="34" charset="0"/>
              </a:rPr>
              <a:t> </a:t>
            </a:r>
            <a:r>
              <a:rPr lang="en-US" sz="1100" b="1" dirty="0">
                <a:solidFill>
                  <a:schemeClr val="tx2"/>
                </a:solidFill>
                <a:latin typeface="Arial" panose="020B0604020202020204" pitchFamily="34" charset="0"/>
                <a:cs typeface="Arial" panose="020B0604020202020204" pitchFamily="34" charset="0"/>
              </a:rPr>
              <a:t>NYMEX NG Futures prices dating back to 1999,</a:t>
            </a:r>
            <a:r>
              <a:rPr lang="en-US" sz="1100" b="1" baseline="0" dirty="0">
                <a:solidFill>
                  <a:schemeClr val="tx2"/>
                </a:solidFill>
                <a:latin typeface="Arial" panose="020B0604020202020204" pitchFamily="34" charset="0"/>
                <a:cs typeface="Arial" panose="020B0604020202020204" pitchFamily="34" charset="0"/>
              </a:rPr>
              <a:t> there have been only a few years that </a:t>
            </a:r>
            <a:r>
              <a:rPr lang="en-US" sz="1100" b="1" dirty="0">
                <a:solidFill>
                  <a:schemeClr val="tx2"/>
                </a:solidFill>
                <a:latin typeface="Arial" panose="020B0604020202020204" pitchFamily="34" charset="0"/>
                <a:cs typeface="Arial" panose="020B0604020202020204" pitchFamily="34" charset="0"/>
              </a:rPr>
              <a:t>have produced a calendar year average price lower than these prices are today.</a:t>
            </a:r>
          </a:p>
          <a:p>
            <a:pPr marL="342811" indent="-342811">
              <a:spcBef>
                <a:spcPct val="0"/>
              </a:spcBef>
              <a:buFont typeface="Arial" pitchFamily="34" charset="0"/>
              <a:buChar char="•"/>
              <a:defRPr/>
            </a:pPr>
            <a:endParaRPr lang="en-US" sz="1200" b="1" dirty="0">
              <a:solidFill>
                <a:schemeClr val="tx2"/>
              </a:solidFill>
              <a:cs typeface="Arial"/>
            </a:endParaRPr>
          </a:p>
          <a:p>
            <a:endParaRPr lang="en-US" dirty="0"/>
          </a:p>
        </p:txBody>
      </p:sp>
      <p:sp>
        <p:nvSpPr>
          <p:cNvPr id="4" name="Slide Number Placeholder 3"/>
          <p:cNvSpPr>
            <a:spLocks noGrp="1"/>
          </p:cNvSpPr>
          <p:nvPr>
            <p:ph type="sldNum" sz="quarter" idx="10"/>
          </p:nvPr>
        </p:nvSpPr>
        <p:spPr/>
        <p:txBody>
          <a:bodyPr/>
          <a:lstStyle/>
          <a:p>
            <a:pPr defTabSz="931774">
              <a:defRPr/>
            </a:pPr>
            <a:fld id="{E54D00A9-6B76-45AC-ACC9-7CDA7127B9AF}" type="slidenum">
              <a:rPr lang="en-US" sz="1800" kern="0">
                <a:solidFill>
                  <a:sysClr val="windowText" lastClr="000000"/>
                </a:solidFill>
              </a:rPr>
              <a:pPr defTabSz="931774">
                <a:defRPr/>
              </a:pPr>
              <a:t>54</a:t>
            </a:fld>
            <a:endParaRPr lang="en-US" sz="1800" kern="0" dirty="0">
              <a:solidFill>
                <a:sysClr val="windowText" lastClr="000000"/>
              </a:solidFill>
            </a:endParaRPr>
          </a:p>
        </p:txBody>
      </p:sp>
    </p:spTree>
    <p:extLst>
      <p:ext uri="{BB962C8B-B14F-4D97-AF65-F5344CB8AC3E}">
        <p14:creationId xmlns:p14="http://schemas.microsoft.com/office/powerpoint/2010/main" val="2632809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11" marR="0" lvl="0" indent="-342811"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1100" b="1" dirty="0">
                <a:solidFill>
                  <a:schemeClr val="tx2"/>
                </a:solidFill>
                <a:latin typeface="Arial" panose="020B0604020202020204" pitchFamily="34" charset="0"/>
                <a:cs typeface="Arial" panose="020B0604020202020204" pitchFamily="34" charset="0"/>
              </a:rPr>
              <a:t>In the 20-year span from 1999 – 2018, only 3 times have annual NG Futures Settlement prices averaged less than $2.79…</a:t>
            </a:r>
            <a:r>
              <a:rPr kumimoji="0" lang="en-US" sz="11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1999, 2015 and 2016.</a:t>
            </a:r>
          </a:p>
          <a:p>
            <a:pPr marL="342811" marR="0" lvl="0" indent="-342811"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1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342830" indent="-342830" defTabSz="914266">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As of March 8</a:t>
            </a:r>
            <a:r>
              <a:rPr lang="en-US" sz="1100" b="1" baseline="30000" dirty="0">
                <a:solidFill>
                  <a:schemeClr val="tx2"/>
                </a:solidFill>
                <a:latin typeface="Arial" panose="020B0604020202020204" pitchFamily="34" charset="0"/>
                <a:cs typeface="Arial" panose="020B0604020202020204" pitchFamily="34" charset="0"/>
              </a:rPr>
              <a:t>th</a:t>
            </a:r>
            <a:r>
              <a:rPr lang="en-US" sz="1100" b="1" dirty="0">
                <a:solidFill>
                  <a:schemeClr val="tx2"/>
                </a:solidFill>
                <a:latin typeface="Arial" panose="020B0604020202020204" pitchFamily="34" charset="0"/>
                <a:cs typeface="Arial" panose="020B0604020202020204" pitchFamily="34" charset="0"/>
              </a:rPr>
              <a:t>, 2019, the Cal 19, Cal</a:t>
            </a:r>
            <a:r>
              <a:rPr lang="en-US" sz="1100" b="1" baseline="0" dirty="0">
                <a:solidFill>
                  <a:schemeClr val="tx2"/>
                </a:solidFill>
                <a:latin typeface="Arial" panose="020B0604020202020204" pitchFamily="34" charset="0"/>
                <a:cs typeface="Arial" panose="020B0604020202020204" pitchFamily="34" charset="0"/>
              </a:rPr>
              <a:t> 20 and Cal 21 prices are trading:</a:t>
            </a:r>
          </a:p>
          <a:p>
            <a:pPr marL="800030" lvl="1" indent="-342830" defTabSz="914266">
              <a:spcBef>
                <a:spcPct val="0"/>
              </a:spcBef>
              <a:buFont typeface="Arial" pitchFamily="34" charset="0"/>
              <a:buChar char="•"/>
              <a:defRPr/>
            </a:pPr>
            <a:r>
              <a:rPr lang="en-US" sz="1100" b="1" baseline="0" dirty="0">
                <a:solidFill>
                  <a:schemeClr val="tx2"/>
                </a:solidFill>
                <a:latin typeface="Arial" panose="020B0604020202020204" pitchFamily="34" charset="0"/>
                <a:cs typeface="Arial" panose="020B0604020202020204" pitchFamily="34" charset="0"/>
              </a:rPr>
              <a:t>Cal 19	$3.009 (includes Jan 19 – Mar 19 contract settlement prices)</a:t>
            </a:r>
          </a:p>
          <a:p>
            <a:pPr marL="800030" lvl="1" indent="-342830" defTabSz="914266">
              <a:spcBef>
                <a:spcPct val="0"/>
              </a:spcBef>
              <a:buFont typeface="Arial" pitchFamily="34" charset="0"/>
              <a:buChar char="•"/>
              <a:defRPr/>
            </a:pPr>
            <a:r>
              <a:rPr lang="en-US" sz="1100" b="1" baseline="0" dirty="0">
                <a:solidFill>
                  <a:schemeClr val="tx2"/>
                </a:solidFill>
                <a:latin typeface="Arial" panose="020B0604020202020204" pitchFamily="34" charset="0"/>
                <a:cs typeface="Arial" panose="020B0604020202020204" pitchFamily="34" charset="0"/>
              </a:rPr>
              <a:t>Cal 20	$2.777</a:t>
            </a:r>
          </a:p>
          <a:p>
            <a:pPr marL="800030" lvl="1" indent="-342830" defTabSz="914266">
              <a:spcBef>
                <a:spcPct val="0"/>
              </a:spcBef>
              <a:buFont typeface="Arial" pitchFamily="34" charset="0"/>
              <a:buChar char="•"/>
              <a:defRPr/>
            </a:pPr>
            <a:r>
              <a:rPr lang="en-US" sz="1100" b="1" baseline="0" dirty="0">
                <a:solidFill>
                  <a:schemeClr val="tx2"/>
                </a:solidFill>
                <a:latin typeface="Arial" panose="020B0604020202020204" pitchFamily="34" charset="0"/>
                <a:cs typeface="Arial" panose="020B0604020202020204" pitchFamily="34" charset="0"/>
              </a:rPr>
              <a:t>Cal 21	$2.643</a:t>
            </a:r>
          </a:p>
          <a:p>
            <a:pPr marL="800030" lvl="1" indent="-342830" defTabSz="914266">
              <a:spcBef>
                <a:spcPct val="0"/>
              </a:spcBef>
              <a:buFont typeface="Arial" pitchFamily="34" charset="0"/>
              <a:buChar char="•"/>
              <a:defRPr/>
            </a:pPr>
            <a:r>
              <a:rPr lang="en-US" sz="1100" b="1" baseline="0" dirty="0">
                <a:solidFill>
                  <a:schemeClr val="tx2"/>
                </a:solidFill>
                <a:latin typeface="Arial" panose="020B0604020202020204" pitchFamily="34" charset="0"/>
                <a:cs typeface="Arial" panose="020B0604020202020204" pitchFamily="34" charset="0"/>
              </a:rPr>
              <a:t>Cal 22	$2.640</a:t>
            </a:r>
            <a:endParaRPr lang="en-US" sz="1100" b="0" baseline="0" dirty="0">
              <a:solidFill>
                <a:schemeClr val="tx2"/>
              </a:solidFill>
              <a:latin typeface="Arial" panose="020B0604020202020204" pitchFamily="34" charset="0"/>
              <a:cs typeface="Arial" panose="020B0604020202020204" pitchFamily="34" charset="0"/>
            </a:endParaRPr>
          </a:p>
          <a:p>
            <a:pPr marL="800030" lvl="1" indent="-342830" defTabSz="914266">
              <a:spcBef>
                <a:spcPct val="0"/>
              </a:spcBef>
              <a:buFont typeface="Arial" pitchFamily="34" charset="0"/>
              <a:buChar char="•"/>
              <a:defRPr/>
            </a:pPr>
            <a:endParaRPr lang="en-US" sz="1100" b="0" baseline="0" dirty="0">
              <a:solidFill>
                <a:schemeClr val="tx2"/>
              </a:solidFill>
              <a:latin typeface="Arial" panose="020B0604020202020204" pitchFamily="34" charset="0"/>
              <a:cs typeface="Arial" panose="020B0604020202020204" pitchFamily="34" charset="0"/>
            </a:endParaRPr>
          </a:p>
          <a:p>
            <a:pPr marL="342830" indent="-342830" defTabSz="914266">
              <a:spcBef>
                <a:spcPct val="0"/>
              </a:spcBef>
              <a:buFont typeface="Arial" pitchFamily="34" charset="0"/>
              <a:buChar char="•"/>
              <a:defRPr/>
            </a:pPr>
            <a:r>
              <a:rPr lang="en-US" sz="1100" b="1" dirty="0">
                <a:solidFill>
                  <a:schemeClr val="tx2"/>
                </a:solidFill>
                <a:latin typeface="Arial" panose="020B0604020202020204" pitchFamily="34" charset="0"/>
                <a:cs typeface="Arial" panose="020B0604020202020204" pitchFamily="34" charset="0"/>
              </a:rPr>
              <a:t>Implied volatilities in the NYMEX options futures are skewed to the call side which depicts more upside risk for prices over the next two years than downside potential</a:t>
            </a:r>
          </a:p>
          <a:p>
            <a:pPr marL="342830" indent="-342830" defTabSz="914266">
              <a:spcBef>
                <a:spcPct val="0"/>
              </a:spcBef>
              <a:buFont typeface="Arial" pitchFamily="34" charset="0"/>
              <a:buChar char="•"/>
              <a:defRPr/>
            </a:pPr>
            <a:endParaRPr lang="en-US" sz="1100" b="1" dirty="0">
              <a:solidFill>
                <a:schemeClr val="tx2"/>
              </a:solidFill>
              <a:latin typeface="Arial" panose="020B0604020202020204" pitchFamily="34" charset="0"/>
              <a:cs typeface="Arial" panose="020B0604020202020204" pitchFamily="34" charset="0"/>
            </a:endParaRPr>
          </a:p>
          <a:p>
            <a:pPr marL="342830" indent="-342830" defTabSz="914266">
              <a:spcBef>
                <a:spcPct val="0"/>
              </a:spcBef>
              <a:buFont typeface="Arial" pitchFamily="34" charset="0"/>
              <a:buChar char="•"/>
              <a:defRPr/>
            </a:pPr>
            <a:endParaRPr lang="en-US" sz="1100" b="0" dirty="0">
              <a:solidFill>
                <a:schemeClr val="tx2"/>
              </a:solidFill>
              <a:latin typeface="Arial" panose="020B0604020202020204" pitchFamily="34" charset="0"/>
              <a:cs typeface="Arial" panose="020B0604020202020204" pitchFamily="34" charset="0"/>
            </a:endParaRPr>
          </a:p>
          <a:p>
            <a:pPr marL="342830" marR="0" indent="-342830" algn="l" defTabSz="914266" rtl="0" eaLnBrk="0" fontAlgn="base" latinLnBrk="0" hangingPunct="0">
              <a:lnSpc>
                <a:spcPct val="100000"/>
              </a:lnSpc>
              <a:spcBef>
                <a:spcPct val="0"/>
              </a:spcBef>
              <a:spcAft>
                <a:spcPct val="0"/>
              </a:spcAft>
              <a:buClrTx/>
              <a:buSzTx/>
              <a:buFont typeface="Arial" pitchFamily="34" charset="0"/>
              <a:buChar char="•"/>
              <a:tabLst/>
              <a:defRPr/>
            </a:pPr>
            <a:endParaRPr lang="en-US" sz="1400" b="1" baseline="0" dirty="0">
              <a:solidFill>
                <a:schemeClr val="tx2"/>
              </a:solidFill>
              <a:cs typeface="Arial"/>
            </a:endParaRPr>
          </a:p>
          <a:p>
            <a:pPr marL="1257211" marR="0" lvl="2" indent="-342811"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400" b="1" i="0" u="none" strike="noStrike" kern="1200" cap="none" spc="0" normalizeH="0" baseline="0" noProof="0" dirty="0">
              <a:ln>
                <a:noFill/>
              </a:ln>
              <a:solidFill>
                <a:schemeClr val="tx2"/>
              </a:solidFill>
              <a:effectLst/>
              <a:uLnTx/>
              <a:uFillTx/>
              <a:latin typeface="Times New Roman" pitchFamily="18" charset="0"/>
              <a:ea typeface="+mn-ea"/>
              <a:cs typeface="Arial"/>
            </a:endParaRPr>
          </a:p>
          <a:p>
            <a:endParaRPr lang="en-US" dirty="0"/>
          </a:p>
        </p:txBody>
      </p:sp>
      <p:sp>
        <p:nvSpPr>
          <p:cNvPr id="4" name="Slide Number Placeholder 3"/>
          <p:cNvSpPr>
            <a:spLocks noGrp="1"/>
          </p:cNvSpPr>
          <p:nvPr>
            <p:ph type="sldNum" sz="quarter" idx="10"/>
          </p:nvPr>
        </p:nvSpPr>
        <p:spPr/>
        <p:txBody>
          <a:bodyPr/>
          <a:lstStyle/>
          <a:p>
            <a:pPr defTabSz="931774">
              <a:defRPr/>
            </a:pPr>
            <a:fld id="{E54D00A9-6B76-45AC-ACC9-7CDA7127B9AF}" type="slidenum">
              <a:rPr lang="en-US" sz="1800" kern="0">
                <a:solidFill>
                  <a:sysClr val="windowText" lastClr="000000"/>
                </a:solidFill>
              </a:rPr>
              <a:pPr defTabSz="931774">
                <a:defRPr/>
              </a:pPr>
              <a:t>55</a:t>
            </a:fld>
            <a:endParaRPr lang="en-US" sz="1800" kern="0" dirty="0">
              <a:solidFill>
                <a:sysClr val="windowText" lastClr="000000"/>
              </a:solidFill>
            </a:endParaRPr>
          </a:p>
        </p:txBody>
      </p:sp>
    </p:spTree>
    <p:extLst>
      <p:ext uri="{BB962C8B-B14F-4D97-AF65-F5344CB8AC3E}">
        <p14:creationId xmlns:p14="http://schemas.microsoft.com/office/powerpoint/2010/main" val="3107364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1" dirty="0"/>
              <a:t>With limited market volatility in recent years due to record-high domestic production, the forward curve for NYMEX Futures prices has shifted dramatically lower over the last 5 years.</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In particular, the Cal 20, 21 and 22 strip averages have dropped between $2.00 and $2.50 per MMBtu and have converged to the point that there is only a $0.10 to $0.15 spread between the calendar years</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By our estimates the current strip prices equate to the current break-even costs of production in shale plays and associated gas</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As for the prompt-month NG Futures contract, since the calendar rolled into the New Year, there has been only one sizeable rally, but that fizzled out at the $3.60 level during the second week of January.  Less than 2 weeks later, NG was back below the $3.00 mark where it has once again settled into a monotonous trading range.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For the last 30 days, the prompt-month NG contract has posted a daily settlement within a tight $0.30 trading range between $2.60 and $2.90.  </a:t>
            </a:r>
          </a:p>
          <a:p>
            <a:pPr marL="171450" indent="-171450">
              <a:buFont typeface="Arial" panose="020B0604020202020204" pitchFamily="34" charset="0"/>
              <a:buChar char="•"/>
            </a:pPr>
            <a:endParaRPr lang="en-US" sz="600" b="1" dirty="0"/>
          </a:p>
          <a:p>
            <a:pPr marL="171450" indent="-171450">
              <a:buFont typeface="Arial" panose="020B0604020202020204" pitchFamily="34" charset="0"/>
              <a:buChar char="•"/>
            </a:pPr>
            <a:r>
              <a:rPr lang="en-US" sz="1000" b="1" dirty="0"/>
              <a:t>As always, near-term weather forecasts will ultimately provide price direction, but barring abnormally hot or abnormally cool weather conditions for the next 2 months, this should be a range for prompt-month natty gas Futures.  The market definitely has the potential to increase significantly and in a short time frame (i.e. last November), so my advice is to always have a plan.  And with prices hovering near historical lows, the market is offering up good long-term buying opportunities.</a:t>
            </a:r>
          </a:p>
          <a:p>
            <a:pPr marL="171450" indent="-171450">
              <a:buFont typeface="Arial" panose="020B0604020202020204" pitchFamily="34" charset="0"/>
              <a:buChar char="•"/>
            </a:pPr>
            <a:endParaRPr lang="en-US" sz="600" dirty="0">
              <a:solidFill>
                <a:schemeClr val="tx2"/>
              </a:solidFill>
            </a:endParaRPr>
          </a:p>
          <a:p>
            <a:pPr marL="171450" marR="0" indent="-171450" algn="l" defTabSz="914266"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900" b="1" dirty="0">
                <a:solidFill>
                  <a:schemeClr val="tx2"/>
                </a:solidFill>
                <a:latin typeface="Arial" panose="020B0604020202020204" pitchFamily="34" charset="0"/>
                <a:cs typeface="Arial" panose="020B0604020202020204" pitchFamily="34" charset="0"/>
              </a:rPr>
              <a:t>My forecasted price ranges</a:t>
            </a:r>
            <a:r>
              <a:rPr lang="en-US" sz="900" b="1" baseline="0" dirty="0">
                <a:solidFill>
                  <a:schemeClr val="tx2"/>
                </a:solidFill>
                <a:latin typeface="Arial" panose="020B0604020202020204" pitchFamily="34" charset="0"/>
                <a:cs typeface="Arial" panose="020B0604020202020204" pitchFamily="34" charset="0"/>
              </a:rPr>
              <a:t> for the next 3 years, assuming weather based on 30 year norms:</a:t>
            </a:r>
          </a:p>
          <a:p>
            <a:pPr marL="800030" lvl="1" indent="-342830" defTabSz="914266">
              <a:spcBef>
                <a:spcPct val="0"/>
              </a:spcBef>
              <a:buFont typeface="Arial" pitchFamily="34" charset="0"/>
              <a:buChar char="•"/>
              <a:defRPr/>
            </a:pPr>
            <a:r>
              <a:rPr lang="en-US" sz="900" b="1" baseline="0" dirty="0">
                <a:solidFill>
                  <a:schemeClr val="tx2"/>
                </a:solidFill>
                <a:latin typeface="Arial" panose="020B0604020202020204" pitchFamily="34" charset="0"/>
                <a:cs typeface="Arial" panose="020B0604020202020204" pitchFamily="34" charset="0"/>
              </a:rPr>
              <a:t>Cal 20	$2.75 - $3.25</a:t>
            </a:r>
          </a:p>
          <a:p>
            <a:pPr marL="800030" lvl="1" indent="-342830" defTabSz="914266">
              <a:spcBef>
                <a:spcPct val="0"/>
              </a:spcBef>
              <a:buFont typeface="Arial" pitchFamily="34" charset="0"/>
              <a:buChar char="•"/>
              <a:defRPr/>
            </a:pPr>
            <a:r>
              <a:rPr lang="en-US" sz="900" b="1" baseline="0" dirty="0">
                <a:solidFill>
                  <a:schemeClr val="tx2"/>
                </a:solidFill>
                <a:latin typeface="Arial" panose="020B0604020202020204" pitchFamily="34" charset="0"/>
                <a:cs typeface="Arial" panose="020B0604020202020204" pitchFamily="34" charset="0"/>
              </a:rPr>
              <a:t>Cal 21	$3.10 - $3.60</a:t>
            </a:r>
          </a:p>
          <a:p>
            <a:pPr marL="800030" lvl="1" indent="-342830" defTabSz="914266">
              <a:spcBef>
                <a:spcPct val="0"/>
              </a:spcBef>
              <a:buFont typeface="Arial" pitchFamily="34" charset="0"/>
              <a:buChar char="•"/>
              <a:defRPr/>
            </a:pPr>
            <a:r>
              <a:rPr lang="en-US" sz="900" b="1" baseline="0" dirty="0">
                <a:solidFill>
                  <a:schemeClr val="tx2"/>
                </a:solidFill>
                <a:latin typeface="Arial" panose="020B0604020202020204" pitchFamily="34" charset="0"/>
                <a:cs typeface="Arial" panose="020B0604020202020204" pitchFamily="34" charset="0"/>
              </a:rPr>
              <a:t>Cal 22	$3.00 - $3.50</a:t>
            </a:r>
          </a:p>
          <a:p>
            <a:endParaRPr lang="en-US" dirty="0"/>
          </a:p>
        </p:txBody>
      </p:sp>
      <p:sp>
        <p:nvSpPr>
          <p:cNvPr id="4" name="Slide Number Placeholder 3"/>
          <p:cNvSpPr>
            <a:spLocks noGrp="1"/>
          </p:cNvSpPr>
          <p:nvPr>
            <p:ph type="sldNum" sz="quarter" idx="10"/>
          </p:nvPr>
        </p:nvSpPr>
        <p:spPr/>
        <p:txBody>
          <a:bodyPr/>
          <a:lstStyle/>
          <a:p>
            <a:pPr>
              <a:defRPr/>
            </a:pPr>
            <a:fld id="{E54D00A9-6B76-45AC-ACC9-7CDA7127B9AF}" type="slidenum">
              <a:rPr lang="en-US" smtClean="0"/>
              <a:pPr>
                <a:defRPr/>
              </a:pPr>
              <a:t>56</a:t>
            </a:fld>
            <a:endParaRPr lang="en-US" dirty="0"/>
          </a:p>
        </p:txBody>
      </p:sp>
    </p:spTree>
    <p:extLst>
      <p:ext uri="{BB962C8B-B14F-4D97-AF65-F5344CB8AC3E}">
        <p14:creationId xmlns:p14="http://schemas.microsoft.com/office/powerpoint/2010/main" val="1068246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70" indent="-214370" eaLnBrk="0" fontAlgn="base" hangingPunct="0">
              <a:spcBef>
                <a:spcPct val="0"/>
              </a:spcBef>
              <a:spcAft>
                <a:spcPct val="0"/>
              </a:spcAft>
              <a:buFont typeface="Arial" pitchFamily="34" charset="0"/>
              <a:buChar char="•"/>
              <a:defRPr/>
            </a:pPr>
            <a:r>
              <a:rPr lang="en-US" sz="800" b="1" kern="0" dirty="0">
                <a:solidFill>
                  <a:srgbClr val="000000"/>
                </a:solidFill>
              </a:rPr>
              <a:t>Northeast production remains King of the Gas World, but Texas production is also posting sizeable gains.  Dry gas production is expected to grow 10 </a:t>
            </a:r>
            <a:r>
              <a:rPr lang="en-US" sz="800" b="1" kern="0" dirty="0" err="1">
                <a:solidFill>
                  <a:srgbClr val="000000"/>
                </a:solidFill>
              </a:rPr>
              <a:t>Bcf</a:t>
            </a:r>
            <a:r>
              <a:rPr lang="en-US" sz="800" b="1" kern="0" dirty="0">
                <a:solidFill>
                  <a:srgbClr val="000000"/>
                </a:solidFill>
              </a:rPr>
              <a:t> to 95 </a:t>
            </a:r>
            <a:r>
              <a:rPr lang="en-US" sz="800" b="1" kern="0" dirty="0" err="1">
                <a:solidFill>
                  <a:srgbClr val="000000"/>
                </a:solidFill>
              </a:rPr>
              <a:t>Bcf</a:t>
            </a:r>
            <a:r>
              <a:rPr lang="en-US" sz="800" b="1" kern="0" dirty="0">
                <a:solidFill>
                  <a:srgbClr val="000000"/>
                </a:solidFill>
              </a:rPr>
              <a:t>/d by 2023 while demand also grows 10 </a:t>
            </a:r>
            <a:r>
              <a:rPr lang="en-US" sz="800" b="1" kern="0" dirty="0" err="1">
                <a:solidFill>
                  <a:srgbClr val="000000"/>
                </a:solidFill>
              </a:rPr>
              <a:t>Bcf</a:t>
            </a:r>
            <a:r>
              <a:rPr lang="en-US" sz="800" b="1" kern="0" dirty="0">
                <a:solidFill>
                  <a:srgbClr val="000000"/>
                </a:solidFill>
              </a:rPr>
              <a:t> by 2023. </a:t>
            </a:r>
          </a:p>
          <a:p>
            <a:pPr marL="214370" indent="-214370" eaLnBrk="0" fontAlgn="base" hangingPunct="0">
              <a:spcBef>
                <a:spcPct val="0"/>
              </a:spcBef>
              <a:spcAft>
                <a:spcPct val="0"/>
              </a:spcAft>
              <a:buFont typeface="Arial" pitchFamily="34" charset="0"/>
              <a:buChar char="•"/>
              <a:defRPr/>
            </a:pPr>
            <a:endParaRPr lang="en-US" sz="600" b="1" kern="0" dirty="0">
              <a:solidFill>
                <a:srgbClr val="000000"/>
              </a:solidFill>
            </a:endParaRPr>
          </a:p>
          <a:p>
            <a:pPr marL="214370" marR="0" lvl="0" indent="-21437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800" b="1" kern="0" dirty="0">
                <a:solidFill>
                  <a:srgbClr val="000000"/>
                </a:solidFill>
              </a:rPr>
              <a:t>Pipeline project delays continue to limit takeaway from the Northeast highlights ongoing deliverability issues during peak demand periods, but 8 </a:t>
            </a:r>
            <a:r>
              <a:rPr lang="en-US" sz="800" b="1" kern="0" dirty="0" err="1">
                <a:solidFill>
                  <a:srgbClr val="000000"/>
                </a:solidFill>
              </a:rPr>
              <a:t>Bcf</a:t>
            </a:r>
            <a:r>
              <a:rPr lang="en-US" sz="800" b="1" kern="0" dirty="0">
                <a:solidFill>
                  <a:srgbClr val="000000"/>
                </a:solidFill>
              </a:rPr>
              <a:t>/d of additional takeaway capacity went into service in 2018 and another 5 </a:t>
            </a:r>
            <a:r>
              <a:rPr lang="en-US" sz="800" b="1" kern="0" dirty="0" err="1">
                <a:solidFill>
                  <a:srgbClr val="000000"/>
                </a:solidFill>
              </a:rPr>
              <a:t>Bcf</a:t>
            </a:r>
            <a:r>
              <a:rPr lang="en-US" sz="800" b="1" kern="0" dirty="0">
                <a:solidFill>
                  <a:srgbClr val="000000"/>
                </a:solidFill>
              </a:rPr>
              <a:t>/d by 2020, while 10 </a:t>
            </a:r>
            <a:r>
              <a:rPr lang="en-US" sz="800" b="1" kern="0" dirty="0" err="1">
                <a:solidFill>
                  <a:srgbClr val="000000"/>
                </a:solidFill>
              </a:rPr>
              <a:t>Bcf</a:t>
            </a:r>
            <a:r>
              <a:rPr lang="en-US" sz="800" b="1" kern="0" dirty="0">
                <a:solidFill>
                  <a:srgbClr val="000000"/>
                </a:solidFill>
              </a:rPr>
              <a:t>/d of pipeline capacity into Mexico is expected to be in-service by the end of 2020.</a:t>
            </a:r>
          </a:p>
          <a:p>
            <a:pPr marL="214370" marR="0" lvl="0" indent="-214370" algn="l" defTabSz="914400" rtl="0" eaLnBrk="0" fontAlgn="base" latinLnBrk="0" hangingPunct="0">
              <a:lnSpc>
                <a:spcPct val="100000"/>
              </a:lnSpc>
              <a:spcBef>
                <a:spcPct val="0"/>
              </a:spcBef>
              <a:spcAft>
                <a:spcPct val="0"/>
              </a:spcAft>
              <a:buClrTx/>
              <a:buSzTx/>
              <a:buFont typeface="Arial" pitchFamily="34" charset="0"/>
              <a:buChar char="•"/>
              <a:tabLst/>
              <a:defRPr/>
            </a:pPr>
            <a:endParaRPr lang="en-US" sz="600" b="1" kern="0" dirty="0">
              <a:solidFill>
                <a:srgbClr val="000000"/>
              </a:solidFill>
            </a:endParaRPr>
          </a:p>
          <a:p>
            <a:pPr marL="214370" marR="0" lvl="0" indent="-21437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800" b="1" kern="0" dirty="0">
                <a:solidFill>
                  <a:srgbClr val="000000"/>
                </a:solidFill>
              </a:rPr>
              <a:t>Storage levels are expected to end the winter at the 2</a:t>
            </a:r>
            <a:r>
              <a:rPr lang="en-US" sz="800" b="1" kern="0" baseline="30000" dirty="0">
                <a:solidFill>
                  <a:srgbClr val="000000"/>
                </a:solidFill>
              </a:rPr>
              <a:t>nd</a:t>
            </a:r>
            <a:r>
              <a:rPr lang="en-US" sz="800" b="1" kern="0" dirty="0">
                <a:solidFill>
                  <a:srgbClr val="000000"/>
                </a:solidFill>
              </a:rPr>
              <a:t> lowest level in the last 15 years.  An early summer poses a potential risk of an injection season rally if the pace of storage refill lags behind historical norms.  But expectations are that YOY production growth and lower power burns this summer will allow for storage to top last year’s peak level.</a:t>
            </a:r>
          </a:p>
          <a:p>
            <a:pPr marL="214370" indent="-214370" eaLnBrk="0" fontAlgn="base" hangingPunct="0">
              <a:spcBef>
                <a:spcPct val="0"/>
              </a:spcBef>
              <a:spcAft>
                <a:spcPct val="0"/>
              </a:spcAft>
              <a:buFont typeface="Arial" pitchFamily="34" charset="0"/>
              <a:buChar char="•"/>
              <a:defRPr/>
            </a:pPr>
            <a:endParaRPr lang="en-US" sz="600" b="1" kern="0" dirty="0">
              <a:solidFill>
                <a:srgbClr val="000000"/>
              </a:solidFill>
            </a:endParaRPr>
          </a:p>
          <a:p>
            <a:pPr marL="214370" marR="0" lvl="0" indent="-214370" algn="l" defTabSz="914400" rtl="0" eaLnBrk="0" fontAlgn="base" latinLnBrk="0" hangingPunct="0">
              <a:lnSpc>
                <a:spcPct val="100000"/>
              </a:lnSpc>
              <a:spcBef>
                <a:spcPct val="0"/>
              </a:spcBef>
              <a:spcAft>
                <a:spcPct val="0"/>
              </a:spcAft>
              <a:buClrTx/>
              <a:buSzTx/>
              <a:buFont typeface="Arial" pitchFamily="34" charset="0"/>
              <a:buChar char="•"/>
              <a:tabLst/>
              <a:defRPr/>
            </a:pPr>
            <a:r>
              <a:rPr lang="en-US" sz="800" b="1" kern="0" dirty="0">
                <a:solidFill>
                  <a:srgbClr val="000000"/>
                </a:solidFill>
              </a:rPr>
              <a:t>U.S. LNG exports and exports to Mexico will be the key drivers of demand in the next 5 years with expectations of an additional 10 </a:t>
            </a:r>
            <a:r>
              <a:rPr lang="en-US" sz="800" b="1" kern="0" dirty="0" err="1">
                <a:solidFill>
                  <a:srgbClr val="000000"/>
                </a:solidFill>
              </a:rPr>
              <a:t>Bcf</a:t>
            </a:r>
            <a:r>
              <a:rPr lang="en-US" sz="800" b="1" kern="0" dirty="0">
                <a:solidFill>
                  <a:srgbClr val="000000"/>
                </a:solidFill>
              </a:rPr>
              <a:t>/d of additional combined demand.  </a:t>
            </a:r>
          </a:p>
          <a:p>
            <a:pPr marL="214370" indent="-214370" eaLnBrk="0" fontAlgn="base" hangingPunct="0">
              <a:spcBef>
                <a:spcPct val="0"/>
              </a:spcBef>
              <a:spcAft>
                <a:spcPct val="0"/>
              </a:spcAft>
              <a:buFont typeface="Arial" pitchFamily="34" charset="0"/>
              <a:buChar char="•"/>
              <a:defRPr/>
            </a:pPr>
            <a:endParaRPr lang="en-US" sz="600" b="1" kern="0" dirty="0">
              <a:solidFill>
                <a:srgbClr val="000000"/>
              </a:solidFill>
            </a:endParaRPr>
          </a:p>
          <a:p>
            <a:pPr marL="214370" indent="-214370" eaLnBrk="0" fontAlgn="base" hangingPunct="0">
              <a:spcBef>
                <a:spcPct val="0"/>
              </a:spcBef>
              <a:spcAft>
                <a:spcPct val="0"/>
              </a:spcAft>
              <a:buFont typeface="Arial" pitchFamily="34" charset="0"/>
              <a:buChar char="•"/>
              <a:defRPr/>
            </a:pPr>
            <a:r>
              <a:rPr lang="en-US" sz="800" b="1" kern="0" dirty="0">
                <a:solidFill>
                  <a:srgbClr val="000000"/>
                </a:solidFill>
              </a:rPr>
              <a:t>Weather—always the most important short-term fundamental.  Currently bullish with the cold weather in early-March but forecasts have turned more seasonal</a:t>
            </a:r>
          </a:p>
          <a:p>
            <a:pPr marL="214370" indent="-214370" eaLnBrk="0" fontAlgn="base" hangingPunct="0">
              <a:spcBef>
                <a:spcPct val="0"/>
              </a:spcBef>
              <a:spcAft>
                <a:spcPct val="0"/>
              </a:spcAft>
              <a:buFont typeface="Arial" pitchFamily="34" charset="0"/>
              <a:buChar char="•"/>
              <a:defRPr/>
            </a:pPr>
            <a:endParaRPr lang="en-US" sz="800" b="1" kern="0" dirty="0">
              <a:solidFill>
                <a:srgbClr val="000000"/>
              </a:solidFill>
            </a:endParaRPr>
          </a:p>
          <a:p>
            <a:pPr marL="214370" indent="-214370" eaLnBrk="0" fontAlgn="base" hangingPunct="0">
              <a:spcBef>
                <a:spcPct val="0"/>
              </a:spcBef>
              <a:spcAft>
                <a:spcPct val="0"/>
              </a:spcAft>
              <a:buFont typeface="Arial" pitchFamily="34" charset="0"/>
              <a:buChar char="•"/>
              <a:defRPr/>
            </a:pPr>
            <a:r>
              <a:rPr lang="en-US" sz="800" b="1" kern="0" dirty="0">
                <a:solidFill>
                  <a:srgbClr val="000000"/>
                </a:solidFill>
              </a:rPr>
              <a:t>2018 was a record year for power gen demand, but 2019 has started the year strong.  The shift from coal-to-gas continues with another 10 GW of coal-fired generation retiring in 2019.  Power burns will be strong, just not as strong as in 2018.  Renewable energy is projected to post the most sizeable gains in generation capacity by 2030.</a:t>
            </a:r>
          </a:p>
          <a:p>
            <a:pPr marL="557361" lvl="1" indent="-214370" eaLnBrk="0" fontAlgn="base" hangingPunct="0">
              <a:spcBef>
                <a:spcPct val="0"/>
              </a:spcBef>
              <a:spcAft>
                <a:spcPct val="0"/>
              </a:spcAft>
              <a:buFont typeface="Arial" pitchFamily="34" charset="0"/>
              <a:buChar char="•"/>
              <a:defRPr/>
            </a:pPr>
            <a:endParaRPr lang="en-US" sz="600" b="1" kern="0" dirty="0">
              <a:solidFill>
                <a:srgbClr val="000000"/>
              </a:solidFill>
            </a:endParaRPr>
          </a:p>
          <a:p>
            <a:pPr marL="214370" indent="-214370">
              <a:buFont typeface="Arial" pitchFamily="34" charset="0"/>
              <a:buChar char="•"/>
              <a:defRPr/>
            </a:pPr>
            <a:r>
              <a:rPr lang="en-US" sz="800" b="1" kern="0" dirty="0">
                <a:solidFill>
                  <a:srgbClr val="000000"/>
                </a:solidFill>
              </a:rPr>
              <a:t>Aside from several short-term peaks and valleys, NYMEX NG Futures have been corralled in a range between $2.75 - $3.50 for much of the last 5 years.  </a:t>
            </a:r>
          </a:p>
          <a:p>
            <a:pPr marL="214370" indent="-214370">
              <a:buFont typeface="Arial" pitchFamily="34" charset="0"/>
              <a:buChar char="•"/>
              <a:defRPr/>
            </a:pPr>
            <a:endParaRPr lang="en-US" sz="600" b="1" kern="0" dirty="0">
              <a:solidFill>
                <a:srgbClr val="000000"/>
              </a:solidFill>
            </a:endParaRPr>
          </a:p>
          <a:p>
            <a:pPr marL="214370" indent="-214370">
              <a:buFont typeface="Arial" pitchFamily="34" charset="0"/>
              <a:buChar char="•"/>
              <a:defRPr/>
            </a:pPr>
            <a:r>
              <a:rPr lang="en-US" sz="800" b="1" kern="0" dirty="0">
                <a:solidFill>
                  <a:srgbClr val="000000"/>
                </a:solidFill>
              </a:rPr>
              <a:t>As we saw this past December, the market remains susceptible to price spikes on short-term weather events.  The current forward curve provides an opportunity to lock in a fixed price on physical gas needs for the next 5 years at prices near historical lows.  </a:t>
            </a:r>
          </a:p>
          <a:p>
            <a:pPr marL="214370" indent="-214370">
              <a:buFont typeface="Arial" pitchFamily="34" charset="0"/>
              <a:buChar char="•"/>
              <a:defRPr/>
            </a:pPr>
            <a:endParaRPr lang="en-US" sz="600" b="1" kern="0" dirty="0">
              <a:solidFill>
                <a:srgbClr val="000000"/>
              </a:solidFill>
            </a:endParaRPr>
          </a:p>
          <a:p>
            <a:pPr marL="214370" indent="-214370">
              <a:buFont typeface="Arial" pitchFamily="34" charset="0"/>
              <a:buChar char="•"/>
              <a:defRPr/>
            </a:pPr>
            <a:r>
              <a:rPr lang="en-US" sz="800" b="1" kern="0" dirty="0">
                <a:solidFill>
                  <a:srgbClr val="000000"/>
                </a:solidFill>
              </a:rPr>
              <a:t>There are tools available to take advantage of what I consider a sound buying opportunity that provides the end users the ability to guarantee the price they pay for gas for the next 3 to 5 years…AND it eliminates risk of the unknowns…weather, regulatory changes and global economics </a:t>
            </a:r>
          </a:p>
          <a:p>
            <a:pPr marL="214370" indent="-214370">
              <a:buFont typeface="Arial" pitchFamily="34" charset="0"/>
              <a:buChar char="•"/>
              <a:defRPr/>
            </a:pPr>
            <a:endParaRPr lang="en-US" sz="600" b="1" kern="0" dirty="0">
              <a:solidFill>
                <a:srgbClr val="000000"/>
              </a:solidFill>
            </a:endParaRPr>
          </a:p>
          <a:p>
            <a:pPr marL="214370" indent="-214370">
              <a:buFont typeface="Arial" pitchFamily="34" charset="0"/>
              <a:buChar char="•"/>
              <a:defRPr/>
            </a:pPr>
            <a:r>
              <a:rPr lang="en-US" sz="800" b="1" kern="0" dirty="0">
                <a:solidFill>
                  <a:srgbClr val="000000"/>
                </a:solidFill>
              </a:rPr>
              <a:t>Potential threats from environmental and regulatory legislation, combined with new concerns over the threat of global trade wars or increased tariffs could be a game changer for domestic demand and export forecasts and threaten the low-price environment for domestic natural gas.</a:t>
            </a:r>
          </a:p>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57</a:t>
            </a:fld>
            <a:endParaRPr lang="en-US"/>
          </a:p>
        </p:txBody>
      </p:sp>
    </p:spTree>
    <p:extLst>
      <p:ext uri="{BB962C8B-B14F-4D97-AF65-F5344CB8AC3E}">
        <p14:creationId xmlns:p14="http://schemas.microsoft.com/office/powerpoint/2010/main" val="3736408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28725" y="696913"/>
            <a:ext cx="4552950" cy="3486150"/>
          </a:xfrm>
          <a:ln/>
        </p:spPr>
      </p:sp>
      <p:sp>
        <p:nvSpPr>
          <p:cNvPr id="3481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7877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59</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0041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6</a:t>
            </a:fld>
            <a:endParaRPr lang="en-US"/>
          </a:p>
        </p:txBody>
      </p:sp>
    </p:spTree>
    <p:extLst>
      <p:ext uri="{BB962C8B-B14F-4D97-AF65-F5344CB8AC3E}">
        <p14:creationId xmlns:p14="http://schemas.microsoft.com/office/powerpoint/2010/main" val="179608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74018-A875-4721-8780-0EEFD7506C28}" type="slidenum">
              <a:rPr lang="en-US" smtClean="0"/>
              <a:t>7</a:t>
            </a:fld>
            <a:endParaRPr lang="en-US"/>
          </a:p>
        </p:txBody>
      </p:sp>
    </p:spTree>
    <p:extLst>
      <p:ext uri="{BB962C8B-B14F-4D97-AF65-F5344CB8AC3E}">
        <p14:creationId xmlns:p14="http://schemas.microsoft.com/office/powerpoint/2010/main" val="25153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8</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6913"/>
            <a:ext cx="45529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891A5-323C-4804-ABA8-9F7663F72A8E}" type="slidenum">
              <a:rPr lang="en-US" smtClean="0"/>
              <a:t>9</a:t>
            </a:fld>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5388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2319798"/>
            <a:ext cx="8290560" cy="1600694"/>
          </a:xfrm>
        </p:spPr>
        <p:txBody>
          <a:bodyPr/>
          <a:lstStyle/>
          <a:p>
            <a:r>
              <a:rPr lang="en-US"/>
              <a:t>Click to edit Master title style</a:t>
            </a:r>
          </a:p>
        </p:txBody>
      </p:sp>
      <p:sp>
        <p:nvSpPr>
          <p:cNvPr id="3" name="Subtitle 2"/>
          <p:cNvSpPr>
            <a:spLocks noGrp="1"/>
          </p:cNvSpPr>
          <p:nvPr>
            <p:ph type="subTitle" idx="1"/>
          </p:nvPr>
        </p:nvSpPr>
        <p:spPr>
          <a:xfrm>
            <a:off x="1463040" y="4231641"/>
            <a:ext cx="6827520" cy="1908387"/>
          </a:xfrm>
        </p:spPr>
        <p:txBody>
          <a:bodyPr/>
          <a:lstStyle>
            <a:lvl1pPr marL="0" indent="0" algn="ctr">
              <a:buNone/>
              <a:defRPr>
                <a:solidFill>
                  <a:schemeClr val="tx1">
                    <a:tint val="75000"/>
                  </a:schemeClr>
                </a:solidFill>
              </a:defRPr>
            </a:lvl1pPr>
            <a:lvl2pPr marL="491950" indent="0" algn="ctr">
              <a:buNone/>
              <a:defRPr>
                <a:solidFill>
                  <a:schemeClr val="tx1">
                    <a:tint val="75000"/>
                  </a:schemeClr>
                </a:solidFill>
              </a:defRPr>
            </a:lvl2pPr>
            <a:lvl3pPr marL="983900" indent="0" algn="ctr">
              <a:buNone/>
              <a:defRPr>
                <a:solidFill>
                  <a:schemeClr val="tx1">
                    <a:tint val="75000"/>
                  </a:schemeClr>
                </a:solidFill>
              </a:defRPr>
            </a:lvl3pPr>
            <a:lvl4pPr marL="1475850" indent="0" algn="ctr">
              <a:buNone/>
              <a:defRPr>
                <a:solidFill>
                  <a:schemeClr val="tx1">
                    <a:tint val="75000"/>
                  </a:schemeClr>
                </a:solidFill>
              </a:defRPr>
            </a:lvl4pPr>
            <a:lvl5pPr marL="1967800" indent="0" algn="ctr">
              <a:buNone/>
              <a:defRPr>
                <a:solidFill>
                  <a:schemeClr val="tx1">
                    <a:tint val="75000"/>
                  </a:schemeClr>
                </a:solidFill>
              </a:defRPr>
            </a:lvl5pPr>
            <a:lvl6pPr marL="2459748" indent="0" algn="ctr">
              <a:buNone/>
              <a:defRPr>
                <a:solidFill>
                  <a:schemeClr val="tx1">
                    <a:tint val="75000"/>
                  </a:schemeClr>
                </a:solidFill>
              </a:defRPr>
            </a:lvl6pPr>
            <a:lvl7pPr marL="2951698" indent="0" algn="ctr">
              <a:buNone/>
              <a:defRPr>
                <a:solidFill>
                  <a:schemeClr val="tx1">
                    <a:tint val="75000"/>
                  </a:schemeClr>
                </a:solidFill>
              </a:defRPr>
            </a:lvl7pPr>
            <a:lvl8pPr marL="3443647" indent="0" algn="ctr">
              <a:buNone/>
              <a:defRPr>
                <a:solidFill>
                  <a:schemeClr val="tx1">
                    <a:tint val="75000"/>
                  </a:schemeClr>
                </a:solidFill>
              </a:defRPr>
            </a:lvl8pPr>
            <a:lvl9pPr marL="3935597"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572000" y="6921360"/>
            <a:ext cx="5029200" cy="397581"/>
          </a:xfrm>
        </p:spPr>
        <p:txBody>
          <a:bodyPr/>
          <a:lstStyle>
            <a:lvl1pPr>
              <a:defRPr sz="1200"/>
            </a:lvl1pPr>
          </a:lstStyle>
          <a:p>
            <a:pPr algn="r"/>
            <a:endParaRPr lang="en-US" dirty="0"/>
          </a:p>
        </p:txBody>
      </p:sp>
    </p:spTree>
    <p:extLst>
      <p:ext uri="{BB962C8B-B14F-4D97-AF65-F5344CB8AC3E}">
        <p14:creationId xmlns:p14="http://schemas.microsoft.com/office/powerpoint/2010/main" val="199963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216241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2" y="324981"/>
            <a:ext cx="2340187" cy="6938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855" y="324981"/>
            <a:ext cx="6861387" cy="6938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402898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4167" b="32583"/>
          <a:stretch/>
        </p:blipFill>
        <p:spPr>
          <a:xfrm>
            <a:off x="2418916" y="3088051"/>
            <a:ext cx="7334685" cy="4379549"/>
          </a:xfrm>
          <a:prstGeom prst="rect">
            <a:avLst/>
          </a:prstGeom>
        </p:spPr>
      </p:pic>
      <p:sp>
        <p:nvSpPr>
          <p:cNvPr id="2" name="Title 1"/>
          <p:cNvSpPr>
            <a:spLocks noGrp="1"/>
          </p:cNvSpPr>
          <p:nvPr>
            <p:ph type="ctrTitle" hasCustomPrompt="1"/>
          </p:nvPr>
        </p:nvSpPr>
        <p:spPr>
          <a:xfrm>
            <a:off x="873761" y="1479689"/>
            <a:ext cx="8485293" cy="1600694"/>
          </a:xfrm>
        </p:spPr>
        <p:txBody>
          <a:bodyPr>
            <a:noAutofit/>
          </a:bodyPr>
          <a:lstStyle>
            <a:lvl1pPr>
              <a:defRPr sz="4693"/>
            </a:lvl1pPr>
          </a:lstStyle>
          <a:p>
            <a:r>
              <a:rPr lang="en-US" dirty="0"/>
              <a:t>CLICK TO EDIT MASTER TITLE STYLE</a:t>
            </a:r>
          </a:p>
        </p:txBody>
      </p:sp>
      <p:sp>
        <p:nvSpPr>
          <p:cNvPr id="3" name="Subtitle 2"/>
          <p:cNvSpPr>
            <a:spLocks noGrp="1"/>
          </p:cNvSpPr>
          <p:nvPr>
            <p:ph type="subTitle" idx="1" hasCustomPrompt="1"/>
          </p:nvPr>
        </p:nvSpPr>
        <p:spPr>
          <a:xfrm>
            <a:off x="873759" y="3220401"/>
            <a:ext cx="8485294" cy="964568"/>
          </a:xfrm>
        </p:spPr>
        <p:txBody>
          <a:bodyPr>
            <a:noAutofit/>
          </a:bodyPr>
          <a:lstStyle>
            <a:lvl1pPr marL="0" indent="0" algn="l">
              <a:lnSpc>
                <a:spcPct val="90000"/>
              </a:lnSpc>
              <a:spcBef>
                <a:spcPts val="0"/>
              </a:spcBef>
              <a:buNone/>
              <a:defRPr sz="3200" b="1">
                <a:solidFill>
                  <a:schemeClr val="accent1"/>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CLICK TO EDIT MASTER SUBTITLE </a:t>
            </a:r>
            <a:br>
              <a:rPr lang="en-US" dirty="0"/>
            </a:br>
            <a:r>
              <a:rPr lang="en-US" dirty="0"/>
              <a:t>STYLE</a:t>
            </a:r>
          </a:p>
        </p:txBody>
      </p:sp>
      <p:cxnSp>
        <p:nvCxnSpPr>
          <p:cNvPr id="7" name="Straight Connector 6"/>
          <p:cNvCxnSpPr/>
          <p:nvPr userDrawn="1"/>
        </p:nvCxnSpPr>
        <p:spPr>
          <a:xfrm>
            <a:off x="975359" y="4231640"/>
            <a:ext cx="2926080" cy="0"/>
          </a:xfrm>
          <a:prstGeom prst="line">
            <a:avLst/>
          </a:prstGeom>
          <a:ln w="12700">
            <a:solidFill>
              <a:srgbClr val="4D5858"/>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647" y="556258"/>
            <a:ext cx="2123034" cy="750079"/>
          </a:xfrm>
          <a:prstGeom prst="rect">
            <a:avLst/>
          </a:prstGeom>
        </p:spPr>
      </p:pic>
      <p:sp>
        <p:nvSpPr>
          <p:cNvPr id="14" name="Text Placeholder 13"/>
          <p:cNvSpPr>
            <a:spLocks noGrp="1"/>
          </p:cNvSpPr>
          <p:nvPr>
            <p:ph type="body" sz="quarter" idx="11" hasCustomPrompt="1"/>
          </p:nvPr>
        </p:nvSpPr>
        <p:spPr>
          <a:xfrm>
            <a:off x="873760" y="4329556"/>
            <a:ext cx="3043758" cy="348488"/>
          </a:xfrm>
        </p:spPr>
        <p:txBody>
          <a:bodyPr>
            <a:noAutofit/>
          </a:bodyPr>
          <a:lstStyle>
            <a:lvl1pPr marL="0" indent="0">
              <a:buNone/>
              <a:defRPr sz="1493"/>
            </a:lvl1pPr>
            <a:lvl2pPr marL="248927" indent="0">
              <a:buNone/>
              <a:defRPr/>
            </a:lvl2pPr>
          </a:lstStyle>
          <a:p>
            <a:pPr lvl="0"/>
            <a:r>
              <a:rPr lang="en-US" dirty="0"/>
              <a:t>DATE</a:t>
            </a:r>
          </a:p>
        </p:txBody>
      </p:sp>
    </p:spTree>
    <p:extLst>
      <p:ext uri="{BB962C8B-B14F-4D97-AF65-F5344CB8AC3E}">
        <p14:creationId xmlns:p14="http://schemas.microsoft.com/office/powerpoint/2010/main" val="288011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Slid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155" t="19494" r="2635"/>
          <a:stretch/>
        </p:blipFill>
        <p:spPr>
          <a:xfrm>
            <a:off x="0" y="-2"/>
            <a:ext cx="9753600" cy="6928596"/>
          </a:xfrm>
          <a:prstGeom prst="rect">
            <a:avLst/>
          </a:prstGeom>
        </p:spPr>
      </p:pic>
      <p:sp>
        <p:nvSpPr>
          <p:cNvPr id="2" name="Title 1"/>
          <p:cNvSpPr>
            <a:spLocks noGrp="1"/>
          </p:cNvSpPr>
          <p:nvPr>
            <p:ph type="title" hasCustomPrompt="1"/>
          </p:nvPr>
        </p:nvSpPr>
        <p:spPr>
          <a:xfrm>
            <a:off x="4267201" y="3391538"/>
            <a:ext cx="3121152" cy="3385312"/>
          </a:xfrm>
        </p:spPr>
        <p:txBody>
          <a:bodyPr anchor="ctr">
            <a:noAutofit/>
          </a:bodyPr>
          <a:lstStyle>
            <a:lvl1pPr algn="l">
              <a:defRPr sz="2987" b="1" cap="none" baseline="0">
                <a:solidFill>
                  <a:schemeClr val="tx1"/>
                </a:solidFill>
              </a:defRPr>
            </a:lvl1pPr>
          </a:lstStyle>
          <a:p>
            <a:r>
              <a:rPr lang="en-US" dirty="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647" y="556258"/>
            <a:ext cx="2123034" cy="750079"/>
          </a:xfrm>
          <a:prstGeom prst="rect">
            <a:avLst/>
          </a:prstGeom>
        </p:spPr>
      </p:pic>
    </p:spTree>
    <p:extLst>
      <p:ext uri="{BB962C8B-B14F-4D97-AF65-F5344CB8AC3E}">
        <p14:creationId xmlns:p14="http://schemas.microsoft.com/office/powerpoint/2010/main" val="11431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299050"/>
            <a:ext cx="8778240" cy="1028523"/>
          </a:xfrm>
        </p:spPr>
        <p:txBody>
          <a:bodyPr/>
          <a:lstStyle/>
          <a:p>
            <a:r>
              <a:rPr lang="en-US"/>
              <a:t>Click to edit Master title style</a:t>
            </a:r>
          </a:p>
        </p:txBody>
      </p:sp>
      <p:sp>
        <p:nvSpPr>
          <p:cNvPr id="3" name="Text Placeholder 2"/>
          <p:cNvSpPr>
            <a:spLocks noGrp="1"/>
          </p:cNvSpPr>
          <p:nvPr>
            <p:ph type="body" sz="half" idx="1"/>
          </p:nvPr>
        </p:nvSpPr>
        <p:spPr>
          <a:xfrm>
            <a:off x="487680" y="1493520"/>
            <a:ext cx="8778240" cy="244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 y="4107180"/>
            <a:ext cx="8778240" cy="244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8880" y="6800356"/>
            <a:ext cx="2275840" cy="518583"/>
          </a:xfrm>
        </p:spPr>
        <p:txBody>
          <a:bodyPr/>
          <a:lstStyle>
            <a:lvl1pPr>
              <a:defRPr/>
            </a:lvl1pPr>
          </a:lstStyle>
          <a:p>
            <a:fld id="{70FDC675-3F26-48BA-A6E5-6F28BED5FF5F}" type="slidenum">
              <a:rPr lang="en-US" altLang="en-US"/>
              <a:pPr/>
              <a:t>‹#›</a:t>
            </a:fld>
            <a:endParaRPr lang="en-US" altLang="en-US"/>
          </a:p>
        </p:txBody>
      </p:sp>
    </p:spTree>
    <p:extLst>
      <p:ext uri="{BB962C8B-B14F-4D97-AF65-F5344CB8AC3E}">
        <p14:creationId xmlns:p14="http://schemas.microsoft.com/office/powerpoint/2010/main" val="3698377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838" y="2319338"/>
            <a:ext cx="8289925" cy="1601787"/>
          </a:xfrm>
        </p:spPr>
        <p:txBody>
          <a:bodyPr/>
          <a:lstStyle/>
          <a:p>
            <a:r>
              <a:rPr lang="en-US"/>
              <a:t>Click to edit Master title style</a:t>
            </a:r>
          </a:p>
        </p:txBody>
      </p:sp>
      <p:sp>
        <p:nvSpPr>
          <p:cNvPr id="3" name="Subtitle 2"/>
          <p:cNvSpPr>
            <a:spLocks noGrp="1"/>
          </p:cNvSpPr>
          <p:nvPr>
            <p:ph type="subTitle" idx="1"/>
          </p:nvPr>
        </p:nvSpPr>
        <p:spPr>
          <a:xfrm>
            <a:off x="1463675" y="4232275"/>
            <a:ext cx="6826250" cy="19081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1438873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369284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938" y="4799013"/>
            <a:ext cx="8291512" cy="14827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9938" y="3165475"/>
            <a:ext cx="8291512"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422685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363" y="1743075"/>
            <a:ext cx="4313237"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43075"/>
            <a:ext cx="4313238"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2778270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363" y="1671638"/>
            <a:ext cx="4310062"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7363" y="2368550"/>
            <a:ext cx="4310062"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588" y="1671638"/>
            <a:ext cx="4311650"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4588" y="2368550"/>
            <a:ext cx="4311650"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224678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332528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294226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97411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6863"/>
            <a:ext cx="3209925" cy="12652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13175" y="296863"/>
            <a:ext cx="5453063" cy="6373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363" y="1562100"/>
            <a:ext cx="3209925" cy="5108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58933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350" y="5227638"/>
            <a:ext cx="5853113" cy="617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11350" y="666750"/>
            <a:ext cx="5853113" cy="4481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11350" y="5845175"/>
            <a:ext cx="5853113" cy="87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1447167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363980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13" y="298450"/>
            <a:ext cx="2193925" cy="6372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363" y="298450"/>
            <a:ext cx="6432550" cy="6372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15EB-DD96-49E2-ACA5-95C1049E4B6F}" type="slidenum">
              <a:rPr lang="en-US" smtClean="0"/>
              <a:t>‹#›</a:t>
            </a:fld>
            <a:endParaRPr lang="en-US"/>
          </a:p>
        </p:txBody>
      </p:sp>
    </p:spTree>
    <p:extLst>
      <p:ext uri="{BB962C8B-B14F-4D97-AF65-F5344CB8AC3E}">
        <p14:creationId xmlns:p14="http://schemas.microsoft.com/office/powerpoint/2010/main" val="395370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7" y="4798625"/>
            <a:ext cx="8290560" cy="1483148"/>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70467" y="3165089"/>
            <a:ext cx="8290560" cy="1633537"/>
          </a:xfrm>
        </p:spPr>
        <p:txBody>
          <a:bodyPr anchor="b"/>
          <a:lstStyle>
            <a:lvl1pPr marL="0" indent="0">
              <a:buNone/>
              <a:defRPr sz="2200">
                <a:solidFill>
                  <a:schemeClr val="tx1">
                    <a:tint val="75000"/>
                  </a:schemeClr>
                </a:solidFill>
              </a:defRPr>
            </a:lvl1pPr>
            <a:lvl2pPr marL="491950" indent="0">
              <a:buNone/>
              <a:defRPr sz="1900">
                <a:solidFill>
                  <a:schemeClr val="tx1">
                    <a:tint val="75000"/>
                  </a:schemeClr>
                </a:solidFill>
              </a:defRPr>
            </a:lvl2pPr>
            <a:lvl3pPr marL="983900" indent="0">
              <a:buNone/>
              <a:defRPr sz="1700">
                <a:solidFill>
                  <a:schemeClr val="tx1">
                    <a:tint val="75000"/>
                  </a:schemeClr>
                </a:solidFill>
              </a:defRPr>
            </a:lvl3pPr>
            <a:lvl4pPr marL="1475850" indent="0">
              <a:buNone/>
              <a:defRPr sz="1500">
                <a:solidFill>
                  <a:schemeClr val="tx1">
                    <a:tint val="75000"/>
                  </a:schemeClr>
                </a:solidFill>
              </a:defRPr>
            </a:lvl4pPr>
            <a:lvl5pPr marL="1967800" indent="0">
              <a:buNone/>
              <a:defRPr sz="1500">
                <a:solidFill>
                  <a:schemeClr val="tx1">
                    <a:tint val="75000"/>
                  </a:schemeClr>
                </a:solidFill>
              </a:defRPr>
            </a:lvl5pPr>
            <a:lvl6pPr marL="2459748" indent="0">
              <a:buNone/>
              <a:defRPr sz="1500">
                <a:solidFill>
                  <a:schemeClr val="tx1">
                    <a:tint val="75000"/>
                  </a:schemeClr>
                </a:solidFill>
              </a:defRPr>
            </a:lvl6pPr>
            <a:lvl7pPr marL="2951698" indent="0">
              <a:buNone/>
              <a:defRPr sz="1500">
                <a:solidFill>
                  <a:schemeClr val="tx1">
                    <a:tint val="75000"/>
                  </a:schemeClr>
                </a:solidFill>
              </a:defRPr>
            </a:lvl7pPr>
            <a:lvl8pPr marL="3443647" indent="0">
              <a:buNone/>
              <a:defRPr sz="1500">
                <a:solidFill>
                  <a:schemeClr val="tx1">
                    <a:tint val="75000"/>
                  </a:schemeClr>
                </a:solidFill>
              </a:defRPr>
            </a:lvl8pPr>
            <a:lvl9pPr marL="393559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89318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854" y="1898016"/>
            <a:ext cx="4600786" cy="536560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83200" y="1898016"/>
            <a:ext cx="4600787" cy="5365609"/>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505200" y="6858000"/>
            <a:ext cx="3088640" cy="397581"/>
          </a:xfrm>
        </p:spPr>
        <p:txBody>
          <a:bodyPr/>
          <a:lstStyle/>
          <a:p>
            <a:endParaRPr lang="en-US" dirty="0"/>
          </a:p>
        </p:txBody>
      </p:sp>
    </p:spTree>
    <p:extLst>
      <p:ext uri="{BB962C8B-B14F-4D97-AF65-F5344CB8AC3E}">
        <p14:creationId xmlns:p14="http://schemas.microsoft.com/office/powerpoint/2010/main" val="44081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299050"/>
            <a:ext cx="8778240" cy="1244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7680" y="1671567"/>
            <a:ext cx="4309534" cy="696630"/>
          </a:xfrm>
        </p:spPr>
        <p:txBody>
          <a:bodyPr anchor="b"/>
          <a:lstStyle>
            <a:lvl1pPr marL="0" indent="0">
              <a:buNone/>
              <a:defRPr sz="2600" b="1"/>
            </a:lvl1pPr>
            <a:lvl2pPr marL="491950" indent="0">
              <a:buNone/>
              <a:defRPr sz="2200" b="1"/>
            </a:lvl2pPr>
            <a:lvl3pPr marL="983900" indent="0">
              <a:buNone/>
              <a:defRPr sz="1900" b="1"/>
            </a:lvl3pPr>
            <a:lvl4pPr marL="1475850" indent="0">
              <a:buNone/>
              <a:defRPr sz="1700" b="1"/>
            </a:lvl4pPr>
            <a:lvl5pPr marL="1967800" indent="0">
              <a:buNone/>
              <a:defRPr sz="1700" b="1"/>
            </a:lvl5pPr>
            <a:lvl6pPr marL="2459748" indent="0">
              <a:buNone/>
              <a:defRPr sz="1700" b="1"/>
            </a:lvl6pPr>
            <a:lvl7pPr marL="2951698" indent="0">
              <a:buNone/>
              <a:defRPr sz="1700" b="1"/>
            </a:lvl7pPr>
            <a:lvl8pPr marL="3443647" indent="0">
              <a:buNone/>
              <a:defRPr sz="1700" b="1"/>
            </a:lvl8pPr>
            <a:lvl9pPr marL="3935597" indent="0">
              <a:buNone/>
              <a:defRPr sz="1700" b="1"/>
            </a:lvl9pPr>
          </a:lstStyle>
          <a:p>
            <a:pPr lvl="0"/>
            <a:r>
              <a:rPr lang="en-US"/>
              <a:t>Click to edit Master text styles</a:t>
            </a:r>
          </a:p>
        </p:txBody>
      </p:sp>
      <p:sp>
        <p:nvSpPr>
          <p:cNvPr id="4" name="Content Placeholder 3"/>
          <p:cNvSpPr>
            <a:spLocks noGrp="1"/>
          </p:cNvSpPr>
          <p:nvPr>
            <p:ph sz="half" idx="2"/>
          </p:nvPr>
        </p:nvSpPr>
        <p:spPr>
          <a:xfrm>
            <a:off x="487680" y="2368197"/>
            <a:ext cx="4309534" cy="430251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4695" y="1671567"/>
            <a:ext cx="4311227" cy="696630"/>
          </a:xfrm>
        </p:spPr>
        <p:txBody>
          <a:bodyPr anchor="b"/>
          <a:lstStyle>
            <a:lvl1pPr marL="0" indent="0">
              <a:buNone/>
              <a:defRPr sz="2600" b="1"/>
            </a:lvl1pPr>
            <a:lvl2pPr marL="491950" indent="0">
              <a:buNone/>
              <a:defRPr sz="2200" b="1"/>
            </a:lvl2pPr>
            <a:lvl3pPr marL="983900" indent="0">
              <a:buNone/>
              <a:defRPr sz="1900" b="1"/>
            </a:lvl3pPr>
            <a:lvl4pPr marL="1475850" indent="0">
              <a:buNone/>
              <a:defRPr sz="1700" b="1"/>
            </a:lvl4pPr>
            <a:lvl5pPr marL="1967800" indent="0">
              <a:buNone/>
              <a:defRPr sz="1700" b="1"/>
            </a:lvl5pPr>
            <a:lvl6pPr marL="2459748" indent="0">
              <a:buNone/>
              <a:defRPr sz="1700" b="1"/>
            </a:lvl6pPr>
            <a:lvl7pPr marL="2951698" indent="0">
              <a:buNone/>
              <a:defRPr sz="1700" b="1"/>
            </a:lvl7pPr>
            <a:lvl8pPr marL="3443647" indent="0">
              <a:buNone/>
              <a:defRPr sz="1700" b="1"/>
            </a:lvl8pPr>
            <a:lvl9pPr marL="39355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954695" y="2368197"/>
            <a:ext cx="4311227" cy="430251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270943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180299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9405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2" y="297321"/>
            <a:ext cx="3208867" cy="126534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813388" y="297323"/>
            <a:ext cx="5452533" cy="6373390"/>
          </a:xfrm>
        </p:spPr>
        <p:txBody>
          <a:bodyPr/>
          <a:lstStyle>
            <a:lvl1pPr>
              <a:defRPr sz="34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2" y="1562665"/>
            <a:ext cx="3208867" cy="5108046"/>
          </a:xfrm>
        </p:spPr>
        <p:txBody>
          <a:bodyPr/>
          <a:lstStyle>
            <a:lvl1pPr marL="0" indent="0">
              <a:buNone/>
              <a:defRPr sz="1500"/>
            </a:lvl1pPr>
            <a:lvl2pPr marL="491950" indent="0">
              <a:buNone/>
              <a:defRPr sz="1300"/>
            </a:lvl2pPr>
            <a:lvl3pPr marL="983900" indent="0">
              <a:buNone/>
              <a:defRPr sz="1100"/>
            </a:lvl3pPr>
            <a:lvl4pPr marL="1475850" indent="0">
              <a:buNone/>
              <a:defRPr sz="1000"/>
            </a:lvl4pPr>
            <a:lvl5pPr marL="1967800" indent="0">
              <a:buNone/>
              <a:defRPr sz="1000"/>
            </a:lvl5pPr>
            <a:lvl6pPr marL="2459748" indent="0">
              <a:buNone/>
              <a:defRPr sz="1000"/>
            </a:lvl6pPr>
            <a:lvl7pPr marL="2951698" indent="0">
              <a:buNone/>
              <a:defRPr sz="1000"/>
            </a:lvl7pPr>
            <a:lvl8pPr marL="3443647" indent="0">
              <a:buNone/>
              <a:defRPr sz="1000"/>
            </a:lvl8pPr>
            <a:lvl9pPr marL="39355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334183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4" y="5227321"/>
            <a:ext cx="5852160" cy="617115"/>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11774" y="667244"/>
            <a:ext cx="5852160" cy="4480560"/>
          </a:xfrm>
        </p:spPr>
        <p:txBody>
          <a:bodyPr/>
          <a:lstStyle>
            <a:lvl1pPr marL="0" indent="0">
              <a:buNone/>
              <a:defRPr sz="3400"/>
            </a:lvl1pPr>
            <a:lvl2pPr marL="491950" indent="0">
              <a:buNone/>
              <a:defRPr sz="3000"/>
            </a:lvl2pPr>
            <a:lvl3pPr marL="983900" indent="0">
              <a:buNone/>
              <a:defRPr sz="2600"/>
            </a:lvl3pPr>
            <a:lvl4pPr marL="1475850" indent="0">
              <a:buNone/>
              <a:defRPr sz="2200"/>
            </a:lvl4pPr>
            <a:lvl5pPr marL="1967800" indent="0">
              <a:buNone/>
              <a:defRPr sz="2200"/>
            </a:lvl5pPr>
            <a:lvl6pPr marL="2459748" indent="0">
              <a:buNone/>
              <a:defRPr sz="2200"/>
            </a:lvl6pPr>
            <a:lvl7pPr marL="2951698" indent="0">
              <a:buNone/>
              <a:defRPr sz="2200"/>
            </a:lvl7pPr>
            <a:lvl8pPr marL="3443647" indent="0">
              <a:buNone/>
              <a:defRPr sz="2200"/>
            </a:lvl8pPr>
            <a:lvl9pPr marL="3935597" indent="0">
              <a:buNone/>
              <a:defRPr sz="2200"/>
            </a:lvl9pPr>
          </a:lstStyle>
          <a:p>
            <a:endParaRPr lang="en-US"/>
          </a:p>
        </p:txBody>
      </p:sp>
      <p:sp>
        <p:nvSpPr>
          <p:cNvPr id="4" name="Text Placeholder 3"/>
          <p:cNvSpPr>
            <a:spLocks noGrp="1"/>
          </p:cNvSpPr>
          <p:nvPr>
            <p:ph type="body" sz="half" idx="2"/>
          </p:nvPr>
        </p:nvSpPr>
        <p:spPr>
          <a:xfrm>
            <a:off x="1911774" y="5844436"/>
            <a:ext cx="5852160" cy="876405"/>
          </a:xfrm>
        </p:spPr>
        <p:txBody>
          <a:bodyPr/>
          <a:lstStyle>
            <a:lvl1pPr marL="0" indent="0">
              <a:buNone/>
              <a:defRPr sz="1500"/>
            </a:lvl1pPr>
            <a:lvl2pPr marL="491950" indent="0">
              <a:buNone/>
              <a:defRPr sz="1300"/>
            </a:lvl2pPr>
            <a:lvl3pPr marL="983900" indent="0">
              <a:buNone/>
              <a:defRPr sz="1100"/>
            </a:lvl3pPr>
            <a:lvl4pPr marL="1475850" indent="0">
              <a:buNone/>
              <a:defRPr sz="1000"/>
            </a:lvl4pPr>
            <a:lvl5pPr marL="1967800" indent="0">
              <a:buNone/>
              <a:defRPr sz="1000"/>
            </a:lvl5pPr>
            <a:lvl6pPr marL="2459748" indent="0">
              <a:buNone/>
              <a:defRPr sz="1000"/>
            </a:lvl6pPr>
            <a:lvl7pPr marL="2951698" indent="0">
              <a:buNone/>
              <a:defRPr sz="1000"/>
            </a:lvl7pPr>
            <a:lvl8pPr marL="3443647" indent="0">
              <a:buNone/>
              <a:defRPr sz="1000"/>
            </a:lvl8pPr>
            <a:lvl9pPr marL="39355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EA4E-395B-413E-8D29-FB3A246D8AC8}" type="slidenum">
              <a:rPr lang="en-US" smtClean="0"/>
              <a:t>‹#›</a:t>
            </a:fld>
            <a:endParaRPr lang="en-US"/>
          </a:p>
        </p:txBody>
      </p:sp>
    </p:spTree>
    <p:extLst>
      <p:ext uri="{BB962C8B-B14F-4D97-AF65-F5344CB8AC3E}">
        <p14:creationId xmlns:p14="http://schemas.microsoft.com/office/powerpoint/2010/main" val="1523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99050"/>
            <a:ext cx="8778240" cy="1244600"/>
          </a:xfrm>
          <a:prstGeom prst="rect">
            <a:avLst/>
          </a:prstGeom>
        </p:spPr>
        <p:txBody>
          <a:bodyPr vert="horz" lIns="98390" tIns="49195" rIns="98390" bIns="49195" rtlCol="0" anchor="ctr">
            <a:normAutofit/>
          </a:bodyPr>
          <a:lstStyle/>
          <a:p>
            <a:r>
              <a:rPr lang="en-US"/>
              <a:t>Click to edit Master title style</a:t>
            </a:r>
          </a:p>
        </p:txBody>
      </p:sp>
      <p:sp>
        <p:nvSpPr>
          <p:cNvPr id="3" name="Text Placeholder 2"/>
          <p:cNvSpPr>
            <a:spLocks noGrp="1"/>
          </p:cNvSpPr>
          <p:nvPr>
            <p:ph type="body" idx="1"/>
          </p:nvPr>
        </p:nvSpPr>
        <p:spPr>
          <a:xfrm>
            <a:off x="487680" y="1742442"/>
            <a:ext cx="8778240" cy="4928271"/>
          </a:xfrm>
          <a:prstGeom prst="rect">
            <a:avLst/>
          </a:prstGeom>
        </p:spPr>
        <p:txBody>
          <a:bodyPr vert="horz" lIns="98390" tIns="49195" rIns="98390" bIns="491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7680" y="6921360"/>
            <a:ext cx="2275840" cy="397581"/>
          </a:xfrm>
          <a:prstGeom prst="rect">
            <a:avLst/>
          </a:prstGeom>
        </p:spPr>
        <p:txBody>
          <a:bodyPr vert="horz" lIns="98390" tIns="49195" rIns="98390" bIns="49195"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2480" y="6921360"/>
            <a:ext cx="3088640" cy="397581"/>
          </a:xfrm>
          <a:prstGeom prst="rect">
            <a:avLst/>
          </a:prstGeom>
        </p:spPr>
        <p:txBody>
          <a:bodyPr vert="horz" lIns="98390" tIns="49195" rIns="98390" bIns="4919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0080" y="6921360"/>
            <a:ext cx="2275840" cy="397581"/>
          </a:xfrm>
          <a:prstGeom prst="rect">
            <a:avLst/>
          </a:prstGeom>
        </p:spPr>
        <p:txBody>
          <a:bodyPr vert="horz" lIns="98390" tIns="49195" rIns="98390" bIns="49195" rtlCol="0" anchor="ctr"/>
          <a:lstStyle>
            <a:lvl1pPr algn="r">
              <a:defRPr sz="1300">
                <a:solidFill>
                  <a:schemeClr val="tx1">
                    <a:tint val="75000"/>
                  </a:schemeClr>
                </a:solidFill>
              </a:defRPr>
            </a:lvl1pPr>
          </a:lstStyle>
          <a:p>
            <a:fld id="{7F93EA4E-395B-413E-8D29-FB3A246D8AC8}" type="slidenum">
              <a:rPr lang="en-US" smtClean="0"/>
              <a:t>‹#›</a:t>
            </a:fld>
            <a:endParaRPr lang="en-US"/>
          </a:p>
        </p:txBody>
      </p:sp>
    </p:spTree>
    <p:extLst>
      <p:ext uri="{BB962C8B-B14F-4D97-AF65-F5344CB8AC3E}">
        <p14:creationId xmlns:p14="http://schemas.microsoft.com/office/powerpoint/2010/main" val="365523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hf hdr="0" ftr="0" dt="0"/>
  <p:txStyles>
    <p:titleStyle>
      <a:lvl1pPr algn="ctr" defTabSz="983900" rtl="0" eaLnBrk="1" latinLnBrk="0" hangingPunct="1">
        <a:spcBef>
          <a:spcPct val="0"/>
        </a:spcBef>
        <a:buNone/>
        <a:defRPr sz="4700" kern="1200">
          <a:solidFill>
            <a:schemeClr val="tx1"/>
          </a:solidFill>
          <a:latin typeface="+mj-lt"/>
          <a:ea typeface="+mj-ea"/>
          <a:cs typeface="+mj-cs"/>
        </a:defRPr>
      </a:lvl1pPr>
    </p:titleStyle>
    <p:bodyStyle>
      <a:lvl1pPr marL="368962" indent="-368962" algn="l" defTabSz="98390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99417" indent="-307469" algn="l" defTabSz="9839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29874" indent="-245974" algn="l" defTabSz="9839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182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1377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0572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9767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8962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81573" indent="-245974" algn="l" defTabSz="9839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83900" rtl="0" eaLnBrk="1" latinLnBrk="0" hangingPunct="1">
        <a:defRPr sz="1900" kern="1200">
          <a:solidFill>
            <a:schemeClr val="tx1"/>
          </a:solidFill>
          <a:latin typeface="+mn-lt"/>
          <a:ea typeface="+mn-ea"/>
          <a:cs typeface="+mn-cs"/>
        </a:defRPr>
      </a:lvl1pPr>
      <a:lvl2pPr marL="491950" algn="l" defTabSz="983900" rtl="0" eaLnBrk="1" latinLnBrk="0" hangingPunct="1">
        <a:defRPr sz="1900" kern="1200">
          <a:solidFill>
            <a:schemeClr val="tx1"/>
          </a:solidFill>
          <a:latin typeface="+mn-lt"/>
          <a:ea typeface="+mn-ea"/>
          <a:cs typeface="+mn-cs"/>
        </a:defRPr>
      </a:lvl2pPr>
      <a:lvl3pPr marL="983900" algn="l" defTabSz="983900" rtl="0" eaLnBrk="1" latinLnBrk="0" hangingPunct="1">
        <a:defRPr sz="1900" kern="1200">
          <a:solidFill>
            <a:schemeClr val="tx1"/>
          </a:solidFill>
          <a:latin typeface="+mn-lt"/>
          <a:ea typeface="+mn-ea"/>
          <a:cs typeface="+mn-cs"/>
        </a:defRPr>
      </a:lvl3pPr>
      <a:lvl4pPr marL="1475850" algn="l" defTabSz="983900" rtl="0" eaLnBrk="1" latinLnBrk="0" hangingPunct="1">
        <a:defRPr sz="1900" kern="1200">
          <a:solidFill>
            <a:schemeClr val="tx1"/>
          </a:solidFill>
          <a:latin typeface="+mn-lt"/>
          <a:ea typeface="+mn-ea"/>
          <a:cs typeface="+mn-cs"/>
        </a:defRPr>
      </a:lvl4pPr>
      <a:lvl5pPr marL="1967800" algn="l" defTabSz="983900" rtl="0" eaLnBrk="1" latinLnBrk="0" hangingPunct="1">
        <a:defRPr sz="1900" kern="1200">
          <a:solidFill>
            <a:schemeClr val="tx1"/>
          </a:solidFill>
          <a:latin typeface="+mn-lt"/>
          <a:ea typeface="+mn-ea"/>
          <a:cs typeface="+mn-cs"/>
        </a:defRPr>
      </a:lvl5pPr>
      <a:lvl6pPr marL="2459748" algn="l" defTabSz="983900" rtl="0" eaLnBrk="1" latinLnBrk="0" hangingPunct="1">
        <a:defRPr sz="1900" kern="1200">
          <a:solidFill>
            <a:schemeClr val="tx1"/>
          </a:solidFill>
          <a:latin typeface="+mn-lt"/>
          <a:ea typeface="+mn-ea"/>
          <a:cs typeface="+mn-cs"/>
        </a:defRPr>
      </a:lvl6pPr>
      <a:lvl7pPr marL="2951698" algn="l" defTabSz="983900" rtl="0" eaLnBrk="1" latinLnBrk="0" hangingPunct="1">
        <a:defRPr sz="1900" kern="1200">
          <a:solidFill>
            <a:schemeClr val="tx1"/>
          </a:solidFill>
          <a:latin typeface="+mn-lt"/>
          <a:ea typeface="+mn-ea"/>
          <a:cs typeface="+mn-cs"/>
        </a:defRPr>
      </a:lvl7pPr>
      <a:lvl8pPr marL="3443647" algn="l" defTabSz="983900" rtl="0" eaLnBrk="1" latinLnBrk="0" hangingPunct="1">
        <a:defRPr sz="1900" kern="1200">
          <a:solidFill>
            <a:schemeClr val="tx1"/>
          </a:solidFill>
          <a:latin typeface="+mn-lt"/>
          <a:ea typeface="+mn-ea"/>
          <a:cs typeface="+mn-cs"/>
        </a:defRPr>
      </a:lvl8pPr>
      <a:lvl9pPr marL="3935597" algn="l" defTabSz="9839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363" y="298450"/>
            <a:ext cx="8778875" cy="1244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363" y="1743075"/>
            <a:ext cx="8778875" cy="492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7363" y="6921500"/>
            <a:ext cx="2276475" cy="3968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2163" y="6921500"/>
            <a:ext cx="3089275"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89763" y="6921500"/>
            <a:ext cx="2276475" cy="396875"/>
          </a:xfrm>
          <a:prstGeom prst="rect">
            <a:avLst/>
          </a:prstGeom>
        </p:spPr>
        <p:txBody>
          <a:bodyPr vert="horz" lIns="91440" tIns="45720" rIns="91440" bIns="45720" rtlCol="0" anchor="ctr"/>
          <a:lstStyle>
            <a:lvl1pPr algn="r">
              <a:defRPr sz="1200">
                <a:solidFill>
                  <a:schemeClr val="tx1">
                    <a:tint val="75000"/>
                  </a:schemeClr>
                </a:solidFill>
              </a:defRPr>
            </a:lvl1pPr>
          </a:lstStyle>
          <a:p>
            <a:fld id="{C71215EB-DD96-49E2-ACA5-95C1049E4B6F}" type="slidenum">
              <a:rPr lang="en-US" smtClean="0"/>
              <a:t>‹#›</a:t>
            </a:fld>
            <a:endParaRPr lang="en-US"/>
          </a:p>
        </p:txBody>
      </p:sp>
    </p:spTree>
    <p:extLst>
      <p:ext uri="{BB962C8B-B14F-4D97-AF65-F5344CB8AC3E}">
        <p14:creationId xmlns:p14="http://schemas.microsoft.com/office/powerpoint/2010/main" val="806190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29.wmf"/><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centerpointenergy.com/" TargetMode="External"/><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Natural Gas 101 &amp; Market Update</a:t>
            </a:r>
          </a:p>
        </p:txBody>
      </p:sp>
      <p:sp>
        <p:nvSpPr>
          <p:cNvPr id="10" name="Subtitle 9"/>
          <p:cNvSpPr>
            <a:spLocks noGrp="1"/>
          </p:cNvSpPr>
          <p:nvPr>
            <p:ph type="subTitle" idx="1"/>
          </p:nvPr>
        </p:nvSpPr>
        <p:spPr>
          <a:xfrm>
            <a:off x="207436" y="6264248"/>
            <a:ext cx="3252526" cy="944883"/>
          </a:xfrm>
        </p:spPr>
        <p:txBody>
          <a:bodyPr/>
          <a:lstStyle/>
          <a:p>
            <a:r>
              <a:rPr lang="en-US" sz="2560" dirty="0">
                <a:solidFill>
                  <a:schemeClr val="tx2"/>
                </a:solidFill>
              </a:rPr>
              <a:t>Columbus, OH</a:t>
            </a:r>
          </a:p>
          <a:p>
            <a:r>
              <a:rPr lang="en-US" sz="2560" dirty="0">
                <a:solidFill>
                  <a:schemeClr val="tx2"/>
                </a:solidFill>
              </a:rPr>
              <a:t>March 21, 2019</a:t>
            </a:r>
          </a:p>
        </p:txBody>
      </p:sp>
      <p:sp>
        <p:nvSpPr>
          <p:cNvPr id="2" name="Rectangle 1">
            <a:extLst>
              <a:ext uri="{FF2B5EF4-FFF2-40B4-BE49-F238E27FC236}">
                <a16:creationId xmlns:a16="http://schemas.microsoft.com/office/drawing/2014/main" id="{7DBDB308-C306-4916-A595-707F7DB44DE6}"/>
              </a:ext>
            </a:extLst>
          </p:cNvPr>
          <p:cNvSpPr/>
          <p:nvPr/>
        </p:nvSpPr>
        <p:spPr>
          <a:xfrm>
            <a:off x="2229731" y="3269884"/>
            <a:ext cx="6153801" cy="650499"/>
          </a:xfrm>
          <a:prstGeom prst="rect">
            <a:avLst/>
          </a:prstGeom>
        </p:spPr>
        <p:txBody>
          <a:bodyPr wrap="none">
            <a:spAutoFit/>
          </a:bodyPr>
          <a:lstStyle/>
          <a:p>
            <a:r>
              <a:rPr lang="en-US" sz="3627" b="1" dirty="0">
                <a:solidFill>
                  <a:schemeClr val="tx2"/>
                </a:solidFill>
              </a:rPr>
              <a:t>OGA Technical Conference</a:t>
            </a:r>
          </a:p>
        </p:txBody>
      </p:sp>
    </p:spTree>
    <p:extLst>
      <p:ext uri="{BB962C8B-B14F-4D97-AF65-F5344CB8AC3E}">
        <p14:creationId xmlns:p14="http://schemas.microsoft.com/office/powerpoint/2010/main" val="106370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360" y="1627094"/>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Extraction</a:t>
            </a:r>
          </a:p>
        </p:txBody>
      </p:sp>
      <p:pic>
        <p:nvPicPr>
          <p:cNvPr id="9"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2744" y="2021541"/>
            <a:ext cx="1138518" cy="1712259"/>
          </a:xfrm>
          <a:noFill/>
        </p:spPr>
      </p:pic>
      <p:pic>
        <p:nvPicPr>
          <p:cNvPr id="10" name="Picture 15" descr="Deep_Gas_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749" y="1790140"/>
            <a:ext cx="20050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10400" y="1725426"/>
            <a:ext cx="2057400" cy="2514600"/>
          </a:xfrm>
          <a:prstGeom prst="rect">
            <a:avLst/>
          </a:prstGeom>
        </p:spPr>
      </p:pic>
      <p:sp>
        <p:nvSpPr>
          <p:cNvPr id="5" name="TextBox 4"/>
          <p:cNvSpPr txBox="1"/>
          <p:nvPr/>
        </p:nvSpPr>
        <p:spPr>
          <a:xfrm>
            <a:off x="812744" y="4495800"/>
            <a:ext cx="8559856" cy="21575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Once a reservoir has been discovered, a decision has to be made regarding whether or not it is economically feasible to tap into the particular reservoir. </a:t>
            </a:r>
          </a:p>
          <a:p>
            <a:pPr>
              <a:lnSpc>
                <a:spcPct val="90000"/>
              </a:lnSpc>
            </a:pPr>
            <a:endParaRPr lang="en-US" alt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The actual drilling itself is performed by driving a metal bit through the ground and if this does in fact come into contact with natural gas deposits, the well is developed to allow for the extraction of gas. </a:t>
            </a:r>
          </a:p>
          <a:p>
            <a:pPr>
              <a:lnSpc>
                <a:spcPct val="90000"/>
              </a:lnSpc>
            </a:pPr>
            <a:endParaRPr lang="en-US" alt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Equipment is thus installed to meter the flow of gas to the surface.</a:t>
            </a:r>
          </a:p>
          <a:p>
            <a:endParaRPr lang="en-US" dirty="0">
              <a:latin typeface="Arial" panose="020B0604020202020204" pitchFamily="34" charset="0"/>
              <a:cs typeface="Arial" panose="020B0604020202020204" pitchFamily="34" charset="0"/>
            </a:endParaRPr>
          </a:p>
        </p:txBody>
      </p:sp>
      <p:sp>
        <p:nvSpPr>
          <p:cNvPr id="18" name="Slide Number Placeholder 17"/>
          <p:cNvSpPr>
            <a:spLocks noGrp="1"/>
          </p:cNvSpPr>
          <p:nvPr>
            <p:ph type="sldNum" sz="quarter" idx="12"/>
          </p:nvPr>
        </p:nvSpPr>
        <p:spPr/>
        <p:txBody>
          <a:bodyPr/>
          <a:lstStyle/>
          <a:p>
            <a:endParaRPr lang="en-US" dirty="0"/>
          </a:p>
        </p:txBody>
      </p:sp>
      <p:pic>
        <p:nvPicPr>
          <p:cNvPr id="11" name="Picture 2" descr="CenterPoint - White B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91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677323"/>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360" y="1627094"/>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Extraction-Fracking</a:t>
            </a:r>
          </a:p>
        </p:txBody>
      </p:sp>
      <p:sp>
        <p:nvSpPr>
          <p:cNvPr id="5" name="TextBox 4"/>
          <p:cNvSpPr txBox="1"/>
          <p:nvPr/>
        </p:nvSpPr>
        <p:spPr>
          <a:xfrm>
            <a:off x="5349607" y="1905000"/>
            <a:ext cx="4038600" cy="500906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600" b="1" dirty="0"/>
              <a:t>Fracking</a:t>
            </a:r>
            <a:r>
              <a:rPr lang="en-US" sz="1600" dirty="0"/>
              <a:t> is the process of drilling down into the earth before a high-pressure water mixture is directed at the rock to release the gas inside. Water, sand and chemicals are injected into the rock at high pressure which allows the gas to flow out to the head of the well.</a:t>
            </a:r>
          </a:p>
          <a:p>
            <a:pPr marL="285750" indent="-285750">
              <a:lnSpc>
                <a:spcPct val="90000"/>
              </a:lnSpc>
              <a:buFont typeface="Arial" panose="020B0604020202020204" pitchFamily="34" charset="0"/>
              <a:buChar char="•"/>
            </a:pPr>
            <a:endParaRPr lang="en-US" sz="1600" dirty="0"/>
          </a:p>
          <a:p>
            <a:pPr marL="285750" indent="-285750">
              <a:lnSpc>
                <a:spcPct val="90000"/>
              </a:lnSpc>
              <a:buFont typeface="Arial" panose="020B0604020202020204" pitchFamily="34" charset="0"/>
              <a:buChar char="•"/>
            </a:pPr>
            <a:r>
              <a:rPr lang="en-US" sz="1600" dirty="0"/>
              <a:t>Fracking dates back to the 1860’s, when Colonel Edward Roberts filed a patent for the “Exploding Torpedo”</a:t>
            </a:r>
          </a:p>
          <a:p>
            <a:pPr marL="285750" indent="-285750">
              <a:lnSpc>
                <a:spcPct val="90000"/>
              </a:lnSpc>
              <a:buFont typeface="Arial" panose="020B0604020202020204" pitchFamily="34" charset="0"/>
              <a:buChar char="•"/>
            </a:pPr>
            <a:endParaRPr lang="en-US" sz="1600" dirty="0"/>
          </a:p>
          <a:p>
            <a:pPr marL="285750" indent="-285750">
              <a:lnSpc>
                <a:spcPct val="90000"/>
              </a:lnSpc>
              <a:buFont typeface="Arial" panose="020B0604020202020204" pitchFamily="34" charset="0"/>
              <a:buChar char="•"/>
            </a:pPr>
            <a:r>
              <a:rPr lang="en-US" sz="1600" dirty="0"/>
              <a:t>Over the years, numerous innovations pushed fracturing forward, but it took George P. Mitchell in the 90’s to bring about what we know today as Modern Fracking.</a:t>
            </a:r>
          </a:p>
          <a:p>
            <a:pPr marL="285750" indent="-285750">
              <a:lnSpc>
                <a:spcPct val="90000"/>
              </a:lnSpc>
              <a:buFont typeface="Arial" panose="020B0604020202020204" pitchFamily="34" charset="0"/>
              <a:buChar char="•"/>
            </a:pPr>
            <a:endParaRPr lang="en-US" sz="1600" dirty="0"/>
          </a:p>
          <a:p>
            <a:pPr marL="285750" indent="-285750">
              <a:lnSpc>
                <a:spcPct val="90000"/>
              </a:lnSpc>
              <a:buFont typeface="Arial" panose="020B0604020202020204" pitchFamily="34" charset="0"/>
              <a:buChar char="•"/>
            </a:pPr>
            <a:r>
              <a:rPr lang="en-US" sz="1600" dirty="0"/>
              <a:t>Mr. Mitchell combined hydraulic fracturing with horizontal drilling to create the Shale Revolution.</a:t>
            </a:r>
          </a:p>
          <a:p>
            <a:pPr marL="285750" indent="-285750">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2" name="Content Placeholder 11"/>
          <p:cNvSpPr>
            <a:spLocks noGrp="1"/>
          </p:cNvSpPr>
          <p:nvPr>
            <p:ph idx="1"/>
          </p:nvPr>
        </p:nvSpPr>
        <p:spPr>
          <a:xfrm>
            <a:off x="487680" y="1742442"/>
            <a:ext cx="4236720" cy="4734557"/>
          </a:xfrm>
        </p:spPr>
        <p:txBody>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44" y="1833871"/>
            <a:ext cx="4140256" cy="467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23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677323"/>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360" y="1627094"/>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Extraction-Fracking</a:t>
            </a:r>
          </a:p>
        </p:txBody>
      </p:sp>
      <p:pic>
        <p:nvPicPr>
          <p:cNvPr id="10" name="Picture 7" descr="Q:\New Orleans\Hedging_Regulated_Utilities\Hedging Documents\Presentations\2011\Kenny\Images\horizontal-drilling - Revise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787823"/>
            <a:ext cx="8153400" cy="4799784"/>
          </a:xfrm>
        </p:spPr>
      </p:pic>
      <p:grpSp>
        <p:nvGrpSpPr>
          <p:cNvPr id="11" name="Group 10"/>
          <p:cNvGrpSpPr/>
          <p:nvPr/>
        </p:nvGrpSpPr>
        <p:grpSpPr>
          <a:xfrm>
            <a:off x="409201" y="1818303"/>
            <a:ext cx="4600575" cy="381000"/>
            <a:chOff x="428625" y="1014889"/>
            <a:chExt cx="4600575" cy="381000"/>
          </a:xfrm>
        </p:grpSpPr>
        <p:sp>
          <p:nvSpPr>
            <p:cNvPr id="13" name="TextBox 9"/>
            <p:cNvSpPr txBox="1">
              <a:spLocks noChangeArrowheads="1"/>
            </p:cNvSpPr>
            <p:nvPr/>
          </p:nvSpPr>
          <p:spPr bwMode="auto">
            <a:xfrm>
              <a:off x="914400" y="1020723"/>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Prepare drill site</a:t>
              </a:r>
            </a:p>
          </p:txBody>
        </p:sp>
        <p:sp>
          <p:nvSpPr>
            <p:cNvPr id="16" name="Oval 15"/>
            <p:cNvSpPr/>
            <p:nvPr/>
          </p:nvSpPr>
          <p:spPr>
            <a:xfrm>
              <a:off x="428625" y="1014889"/>
              <a:ext cx="381000" cy="3810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grpSp>
      <p:grpSp>
        <p:nvGrpSpPr>
          <p:cNvPr id="17" name="Group 16"/>
          <p:cNvGrpSpPr/>
          <p:nvPr/>
        </p:nvGrpSpPr>
        <p:grpSpPr>
          <a:xfrm>
            <a:off x="398528" y="2209402"/>
            <a:ext cx="4600575" cy="646331"/>
            <a:chOff x="323850" y="1524000"/>
            <a:chExt cx="4600575" cy="646331"/>
          </a:xfrm>
        </p:grpSpPr>
        <p:sp>
          <p:nvSpPr>
            <p:cNvPr id="18" name="TextBox 11"/>
            <p:cNvSpPr txBox="1">
              <a:spLocks noChangeArrowheads="1"/>
            </p:cNvSpPr>
            <p:nvPr/>
          </p:nvSpPr>
          <p:spPr bwMode="auto">
            <a:xfrm>
              <a:off x="809625" y="1524000"/>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Drill vertical portion of well using conventional methods.</a:t>
              </a:r>
            </a:p>
          </p:txBody>
        </p:sp>
        <p:sp>
          <p:nvSpPr>
            <p:cNvPr id="19" name="Oval 18"/>
            <p:cNvSpPr/>
            <p:nvPr/>
          </p:nvSpPr>
          <p:spPr>
            <a:xfrm>
              <a:off x="323850" y="1656665"/>
              <a:ext cx="381000" cy="381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grpSp>
      <p:grpSp>
        <p:nvGrpSpPr>
          <p:cNvPr id="20" name="Group 19"/>
          <p:cNvGrpSpPr/>
          <p:nvPr/>
        </p:nvGrpSpPr>
        <p:grpSpPr>
          <a:xfrm>
            <a:off x="393050" y="2861241"/>
            <a:ext cx="4588525" cy="646331"/>
            <a:chOff x="409575" y="2475934"/>
            <a:chExt cx="4588525" cy="646331"/>
          </a:xfrm>
        </p:grpSpPr>
        <p:sp>
          <p:nvSpPr>
            <p:cNvPr id="21" name="TextBox 13"/>
            <p:cNvSpPr txBox="1">
              <a:spLocks noChangeArrowheads="1"/>
            </p:cNvSpPr>
            <p:nvPr/>
          </p:nvSpPr>
          <p:spPr bwMode="auto">
            <a:xfrm>
              <a:off x="883300" y="2475934"/>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Drill curved section with the use of a motor mounted  above the bit.</a:t>
              </a:r>
            </a:p>
          </p:txBody>
        </p:sp>
        <p:sp>
          <p:nvSpPr>
            <p:cNvPr id="22" name="Oval 21"/>
            <p:cNvSpPr/>
            <p:nvPr/>
          </p:nvSpPr>
          <p:spPr>
            <a:xfrm>
              <a:off x="409575" y="2475934"/>
              <a:ext cx="381000" cy="381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23" name="Group 22"/>
          <p:cNvGrpSpPr/>
          <p:nvPr/>
        </p:nvGrpSpPr>
        <p:grpSpPr>
          <a:xfrm>
            <a:off x="427103" y="3526852"/>
            <a:ext cx="4629150" cy="397907"/>
            <a:chOff x="323850" y="2831068"/>
            <a:chExt cx="4629150" cy="397907"/>
          </a:xfrm>
        </p:grpSpPr>
        <p:sp>
          <p:nvSpPr>
            <p:cNvPr id="24" name="TextBox 15"/>
            <p:cNvSpPr txBox="1">
              <a:spLocks noChangeArrowheads="1"/>
            </p:cNvSpPr>
            <p:nvPr/>
          </p:nvSpPr>
          <p:spPr bwMode="auto">
            <a:xfrm>
              <a:off x="838200" y="2831068"/>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Drill horizontal wellbore</a:t>
              </a:r>
            </a:p>
          </p:txBody>
        </p:sp>
        <p:sp>
          <p:nvSpPr>
            <p:cNvPr id="25" name="Oval 24"/>
            <p:cNvSpPr/>
            <p:nvPr/>
          </p:nvSpPr>
          <p:spPr>
            <a:xfrm>
              <a:off x="323850" y="2847975"/>
              <a:ext cx="381000" cy="381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grpSp>
      <p:grpSp>
        <p:nvGrpSpPr>
          <p:cNvPr id="26" name="Group 25"/>
          <p:cNvGrpSpPr/>
          <p:nvPr/>
        </p:nvGrpSpPr>
        <p:grpSpPr>
          <a:xfrm>
            <a:off x="427103" y="4152900"/>
            <a:ext cx="4572000" cy="646331"/>
            <a:chOff x="381000" y="3657600"/>
            <a:chExt cx="4572000" cy="646331"/>
          </a:xfrm>
        </p:grpSpPr>
        <p:sp>
          <p:nvSpPr>
            <p:cNvPr id="27" name="TextBox 17"/>
            <p:cNvSpPr txBox="1">
              <a:spLocks noChangeArrowheads="1"/>
            </p:cNvSpPr>
            <p:nvPr/>
          </p:nvSpPr>
          <p:spPr bwMode="auto">
            <a:xfrm>
              <a:off x="838200" y="3657600"/>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High pressure fluid injected into shale formation – “fracking”</a:t>
              </a:r>
            </a:p>
          </p:txBody>
        </p:sp>
        <p:sp>
          <p:nvSpPr>
            <p:cNvPr id="28" name="Oval 27"/>
            <p:cNvSpPr/>
            <p:nvPr/>
          </p:nvSpPr>
          <p:spPr>
            <a:xfrm>
              <a:off x="381000" y="3657600"/>
              <a:ext cx="381000" cy="381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grpSp>
      <p:sp>
        <p:nvSpPr>
          <p:cNvPr id="29" name="Slide Number Placeholder 28"/>
          <p:cNvSpPr>
            <a:spLocks noGrp="1"/>
          </p:cNvSpPr>
          <p:nvPr>
            <p:ph type="sldNum" sz="quarter" idx="12"/>
          </p:nvPr>
        </p:nvSpPr>
        <p:spPr/>
        <p:txBody>
          <a:bodyPr/>
          <a:lstStyle/>
          <a:p>
            <a:endParaRPr lang="en-US" dirty="0"/>
          </a:p>
        </p:txBody>
      </p:sp>
      <p:pic>
        <p:nvPicPr>
          <p:cNvPr id="30" name="Picture 2"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5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6002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Processing</a:t>
            </a:r>
          </a:p>
        </p:txBody>
      </p:sp>
      <p:sp>
        <p:nvSpPr>
          <p:cNvPr id="3" name="Content Placeholder 2"/>
          <p:cNvSpPr>
            <a:spLocks noGrp="1"/>
          </p:cNvSpPr>
          <p:nvPr>
            <p:ph idx="1"/>
          </p:nvPr>
        </p:nvSpPr>
        <p:spPr/>
        <p:txBody>
          <a:bodyPr>
            <a:normAutofit/>
          </a:bodyPr>
          <a:lstStyle/>
          <a:p>
            <a:r>
              <a:rPr lang="en-US" sz="1600" dirty="0">
                <a:latin typeface="Arial" panose="020B0604020202020204" pitchFamily="34" charset="0"/>
                <a:cs typeface="Arial" panose="020B0604020202020204" pitchFamily="34" charset="0"/>
              </a:rPr>
              <a:t>After gas flow has been established, the processing must begin.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Because natural gas underground is much different than that found in our homes and businesses, it must then be piped via gathering pipelines to a processing plant where various fluids and additional hydrocarbons are removed.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After gas is purified and the natural gas liquids (NGL’s) are removed, the gas can then move on to the transmission system.</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4267200"/>
            <a:ext cx="2514600" cy="2133600"/>
          </a:xfrm>
          <a:prstGeom prst="rect">
            <a:avLst/>
          </a:prstGeom>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4071937"/>
            <a:ext cx="32766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descr="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148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6"/>
          <p:cNvSpPr>
            <a:spLocks noGrp="1"/>
          </p:cNvSpPr>
          <p:nvPr>
            <p:ph type="sldNum" sz="quarter" idx="12"/>
          </p:nvPr>
        </p:nvSpPr>
        <p:spPr/>
        <p:txBody>
          <a:bodyPr/>
          <a:lstStyle/>
          <a:p>
            <a:endParaRPr lang="en-US" dirty="0"/>
          </a:p>
        </p:txBody>
      </p:sp>
      <p:pic>
        <p:nvPicPr>
          <p:cNvPr id="12" name="Picture 2" descr="CenterPoint - White B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44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Transmission Pipelines</a:t>
            </a:r>
          </a:p>
        </p:txBody>
      </p:sp>
      <p:sp>
        <p:nvSpPr>
          <p:cNvPr id="4" name="Content Placeholder 3"/>
          <p:cNvSpPr>
            <a:spLocks noGrp="1"/>
          </p:cNvSpPr>
          <p:nvPr>
            <p:ph sz="half" idx="2"/>
          </p:nvPr>
        </p:nvSpPr>
        <p:spPr>
          <a:xfrm>
            <a:off x="5283201" y="1898017"/>
            <a:ext cx="4241799" cy="4578984"/>
          </a:xfrm>
        </p:spPr>
        <p:txBody>
          <a:bodyPr>
            <a:normAutofit/>
          </a:bodyPr>
          <a:lstStyle/>
          <a:p>
            <a:pPr>
              <a:lnSpc>
                <a:spcPct val="80000"/>
              </a:lnSpc>
            </a:pPr>
            <a:r>
              <a:rPr lang="en-US" altLang="en-US" sz="1600" dirty="0">
                <a:latin typeface="Arial" panose="020B0604020202020204" pitchFamily="34" charset="0"/>
                <a:cs typeface="Arial" panose="020B0604020202020204" pitchFamily="34" charset="0"/>
              </a:rPr>
              <a:t>The transmission system is responsible for moving large quantities of gas over long distances. </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This system is composed of a complex network of pipelines that are designed to take natural gas to areas of high demand.</a:t>
            </a:r>
          </a:p>
          <a:p>
            <a:pPr marL="0" indent="0">
              <a:lnSpc>
                <a:spcPct val="80000"/>
              </a:lnSpc>
              <a:buNone/>
            </a:pPr>
            <a:r>
              <a:rPr lang="en-US" altLang="en-US" sz="1600" dirty="0">
                <a:latin typeface="Arial" panose="020B0604020202020204" pitchFamily="34" charset="0"/>
                <a:cs typeface="Arial" panose="020B0604020202020204" pitchFamily="34" charset="0"/>
              </a:rPr>
              <a:t> </a:t>
            </a:r>
          </a:p>
          <a:p>
            <a:pPr>
              <a:lnSpc>
                <a:spcPct val="80000"/>
              </a:lnSpc>
            </a:pPr>
            <a:r>
              <a:rPr lang="en-US" altLang="en-US" sz="1600" dirty="0">
                <a:latin typeface="Arial" panose="020B0604020202020204" pitchFamily="34" charset="0"/>
                <a:cs typeface="Arial" panose="020B0604020202020204" pitchFamily="34" charset="0"/>
              </a:rPr>
              <a:t>There are intrastate pipelines that simply carry gas within a state, but the interstate pipeline system carries gas across the country. </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Pipelines can measure anywhere from 6 to 48 inches in diameter. </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There are over 300,000 miles of transmission lines.</a:t>
            </a:r>
          </a:p>
          <a:p>
            <a:pPr marL="0" indent="0">
              <a:buNone/>
            </a:pPr>
            <a:endParaRPr lang="en-US" dirty="0">
              <a:latin typeface="Arial" panose="020B0604020202020204" pitchFamily="34" charset="0"/>
              <a:cs typeface="Arial" panose="020B0604020202020204" pitchFamily="34" charset="0"/>
            </a:endParaRPr>
          </a:p>
        </p:txBody>
      </p:sp>
      <p:pic>
        <p:nvPicPr>
          <p:cNvPr id="9" name="Picture 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31283" y="1828800"/>
            <a:ext cx="4445517" cy="3429000"/>
          </a:xfrm>
          <a:noFill/>
        </p:spPr>
      </p:pic>
      <p:pic>
        <p:nvPicPr>
          <p:cNvPr id="10" name="Picture 13" descr="_42314108_pipe_400x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1041" y="5362574"/>
            <a:ext cx="1524000" cy="12469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62574"/>
            <a:ext cx="2133600" cy="126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ooter Placeholder 12"/>
          <p:cNvSpPr txBox="1">
            <a:spLocks/>
          </p:cNvSpPr>
          <p:nvPr/>
        </p:nvSpPr>
        <p:spPr>
          <a:xfrm>
            <a:off x="3291840" y="6867240"/>
            <a:ext cx="3088640" cy="397581"/>
          </a:xfrm>
          <a:prstGeom prst="rect">
            <a:avLst/>
          </a:prstGeom>
        </p:spPr>
        <p:txBody>
          <a:bodyPr vert="horz" lIns="98390" tIns="49195" rIns="98390" bIns="49195" rtlCol="0" anchor="ctr"/>
          <a:lstStyle>
            <a:defPPr>
              <a:defRPr lang="en-US"/>
            </a:defPPr>
            <a:lvl1pPr marL="0" algn="ctr" defTabSz="983900" rtl="0" eaLnBrk="1" latinLnBrk="0" hangingPunct="1">
              <a:defRPr sz="1300" kern="1200">
                <a:solidFill>
                  <a:schemeClr val="tx1">
                    <a:tint val="75000"/>
                  </a:schemeClr>
                </a:solidFill>
                <a:latin typeface="+mn-lt"/>
                <a:ea typeface="+mn-ea"/>
                <a:cs typeface="+mn-cs"/>
              </a:defRPr>
            </a:lvl1pPr>
            <a:lvl2pPr marL="491950" algn="l" defTabSz="983900" rtl="0" eaLnBrk="1" latinLnBrk="0" hangingPunct="1">
              <a:defRPr sz="1900" kern="1200">
                <a:solidFill>
                  <a:schemeClr val="tx1"/>
                </a:solidFill>
                <a:latin typeface="+mn-lt"/>
                <a:ea typeface="+mn-ea"/>
                <a:cs typeface="+mn-cs"/>
              </a:defRPr>
            </a:lvl2pPr>
            <a:lvl3pPr marL="983900" algn="l" defTabSz="983900" rtl="0" eaLnBrk="1" latinLnBrk="0" hangingPunct="1">
              <a:defRPr sz="1900" kern="1200">
                <a:solidFill>
                  <a:schemeClr val="tx1"/>
                </a:solidFill>
                <a:latin typeface="+mn-lt"/>
                <a:ea typeface="+mn-ea"/>
                <a:cs typeface="+mn-cs"/>
              </a:defRPr>
            </a:lvl3pPr>
            <a:lvl4pPr marL="1475850" algn="l" defTabSz="983900" rtl="0" eaLnBrk="1" latinLnBrk="0" hangingPunct="1">
              <a:defRPr sz="1900" kern="1200">
                <a:solidFill>
                  <a:schemeClr val="tx1"/>
                </a:solidFill>
                <a:latin typeface="+mn-lt"/>
                <a:ea typeface="+mn-ea"/>
                <a:cs typeface="+mn-cs"/>
              </a:defRPr>
            </a:lvl4pPr>
            <a:lvl5pPr marL="1967800" algn="l" defTabSz="983900" rtl="0" eaLnBrk="1" latinLnBrk="0" hangingPunct="1">
              <a:defRPr sz="1900" kern="1200">
                <a:solidFill>
                  <a:schemeClr val="tx1"/>
                </a:solidFill>
                <a:latin typeface="+mn-lt"/>
                <a:ea typeface="+mn-ea"/>
                <a:cs typeface="+mn-cs"/>
              </a:defRPr>
            </a:lvl5pPr>
            <a:lvl6pPr marL="2459748" algn="l" defTabSz="983900" rtl="0" eaLnBrk="1" latinLnBrk="0" hangingPunct="1">
              <a:defRPr sz="1900" kern="1200">
                <a:solidFill>
                  <a:schemeClr val="tx1"/>
                </a:solidFill>
                <a:latin typeface="+mn-lt"/>
                <a:ea typeface="+mn-ea"/>
                <a:cs typeface="+mn-cs"/>
              </a:defRPr>
            </a:lvl6pPr>
            <a:lvl7pPr marL="2951698" algn="l" defTabSz="983900" rtl="0" eaLnBrk="1" latinLnBrk="0" hangingPunct="1">
              <a:defRPr sz="1900" kern="1200">
                <a:solidFill>
                  <a:schemeClr val="tx1"/>
                </a:solidFill>
                <a:latin typeface="+mn-lt"/>
                <a:ea typeface="+mn-ea"/>
                <a:cs typeface="+mn-cs"/>
              </a:defRPr>
            </a:lvl7pPr>
            <a:lvl8pPr marL="3443647" algn="l" defTabSz="983900" rtl="0" eaLnBrk="1" latinLnBrk="0" hangingPunct="1">
              <a:defRPr sz="1900" kern="1200">
                <a:solidFill>
                  <a:schemeClr val="tx1"/>
                </a:solidFill>
                <a:latin typeface="+mn-lt"/>
                <a:ea typeface="+mn-ea"/>
                <a:cs typeface="+mn-cs"/>
              </a:defRPr>
            </a:lvl8pPr>
            <a:lvl9pPr marL="3935597" algn="l" defTabSz="983900" rtl="0" eaLnBrk="1" latinLnBrk="0" hangingPunct="1">
              <a:defRPr sz="1900" kern="1200">
                <a:solidFill>
                  <a:schemeClr val="tx1"/>
                </a:solidFill>
                <a:latin typeface="+mn-lt"/>
                <a:ea typeface="+mn-ea"/>
                <a:cs typeface="+mn-cs"/>
              </a:defRPr>
            </a:lvl9pPr>
          </a:lstStyle>
          <a:p>
            <a:r>
              <a:rPr lang="en-US" dirty="0"/>
              <a:t>	</a:t>
            </a:r>
          </a:p>
          <a:p>
            <a:r>
              <a:rPr lang="en-US" dirty="0"/>
              <a:t>		                                </a:t>
            </a:r>
          </a:p>
        </p:txBody>
      </p:sp>
      <p:pic>
        <p:nvPicPr>
          <p:cNvPr id="12" name="Picture 2" descr="CenterPoint - White B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30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Compression</a:t>
            </a:r>
          </a:p>
        </p:txBody>
      </p:sp>
      <p:sp>
        <p:nvSpPr>
          <p:cNvPr id="3" name="Content Placeholder 2"/>
          <p:cNvSpPr>
            <a:spLocks noGrp="1"/>
          </p:cNvSpPr>
          <p:nvPr>
            <p:ph sz="half" idx="1"/>
          </p:nvPr>
        </p:nvSpPr>
        <p:spPr>
          <a:xfrm>
            <a:off x="609600" y="1898017"/>
            <a:ext cx="4348480" cy="4655184"/>
          </a:xfrm>
        </p:spPr>
        <p:txBody>
          <a:bodyPr>
            <a:normAutofit/>
          </a:bodyPr>
          <a:lstStyle/>
          <a:p>
            <a:pPr>
              <a:lnSpc>
                <a:spcPct val="90000"/>
              </a:lnSpc>
            </a:pPr>
            <a:endParaRPr lang="en-US" altLang="en-US" sz="1600" dirty="0">
              <a:latin typeface="Arial" panose="020B0604020202020204" pitchFamily="34" charset="0"/>
              <a:cs typeface="Arial" panose="020B0604020202020204" pitchFamily="34" charset="0"/>
            </a:endParaRPr>
          </a:p>
          <a:p>
            <a:pPr>
              <a:lnSpc>
                <a:spcPct val="90000"/>
              </a:lnSpc>
            </a:pPr>
            <a:endParaRPr lang="en-US" altLang="en-US" sz="1600" dirty="0">
              <a:latin typeface="Arial" panose="020B0604020202020204" pitchFamily="34" charset="0"/>
              <a:cs typeface="Arial" panose="020B0604020202020204" pitchFamily="34" charset="0"/>
            </a:endParaRPr>
          </a:p>
          <a:p>
            <a:pPr>
              <a:lnSpc>
                <a:spcPct val="90000"/>
              </a:lnSpc>
            </a:pPr>
            <a:r>
              <a:rPr lang="en-US" altLang="en-US" sz="1600" dirty="0">
                <a:latin typeface="Arial" panose="020B0604020202020204" pitchFamily="34" charset="0"/>
                <a:cs typeface="Arial" panose="020B0604020202020204" pitchFamily="34" charset="0"/>
              </a:rPr>
              <a:t>Natural gas is highly pressurized as it travels through an interstate pipeline; generally between 600 and 1,200 psi.</a:t>
            </a:r>
          </a:p>
          <a:p>
            <a:pPr>
              <a:lnSpc>
                <a:spcPct val="90000"/>
              </a:lnSpc>
            </a:pPr>
            <a:endParaRPr lang="en-US" altLang="en-US" sz="1600" dirty="0">
              <a:latin typeface="Arial" panose="020B0604020202020204" pitchFamily="34" charset="0"/>
              <a:cs typeface="Arial" panose="020B0604020202020204" pitchFamily="34" charset="0"/>
            </a:endParaRPr>
          </a:p>
          <a:p>
            <a:pPr marL="0" indent="0">
              <a:lnSpc>
                <a:spcPct val="90000"/>
              </a:lnSpc>
              <a:buNone/>
            </a:pPr>
            <a:endParaRPr lang="en-US" altLang="en-US" sz="1600" dirty="0">
              <a:latin typeface="Arial" panose="020B0604020202020204" pitchFamily="34" charset="0"/>
              <a:cs typeface="Arial" panose="020B0604020202020204" pitchFamily="34" charset="0"/>
            </a:endParaRPr>
          </a:p>
          <a:p>
            <a:pPr>
              <a:lnSpc>
                <a:spcPct val="90000"/>
              </a:lnSpc>
            </a:pPr>
            <a:r>
              <a:rPr lang="en-US" altLang="en-US" sz="1600" dirty="0">
                <a:latin typeface="Arial" panose="020B0604020202020204" pitchFamily="34" charset="0"/>
                <a:cs typeface="Arial" panose="020B0604020202020204" pitchFamily="34" charset="0"/>
              </a:rPr>
              <a:t>Pressures range from 60 psi to ¼ psi as it reaches a home or small business.</a:t>
            </a:r>
          </a:p>
          <a:p>
            <a:pPr>
              <a:lnSpc>
                <a:spcPct val="90000"/>
              </a:lnSpc>
            </a:pPr>
            <a:endParaRPr lang="en-US" altLang="en-US" sz="1600" dirty="0">
              <a:latin typeface="Arial" panose="020B0604020202020204" pitchFamily="34" charset="0"/>
              <a:cs typeface="Arial" panose="020B0604020202020204" pitchFamily="34" charset="0"/>
            </a:endParaRPr>
          </a:p>
          <a:p>
            <a:pPr marL="0" indent="0">
              <a:lnSpc>
                <a:spcPct val="90000"/>
              </a:lnSpc>
              <a:buNone/>
            </a:pPr>
            <a:endParaRPr lang="en-US" altLang="en-US" sz="1600" dirty="0">
              <a:latin typeface="Arial" panose="020B0604020202020204" pitchFamily="34" charset="0"/>
              <a:cs typeface="Arial" panose="020B0604020202020204" pitchFamily="34" charset="0"/>
            </a:endParaRPr>
          </a:p>
          <a:p>
            <a:pPr>
              <a:lnSpc>
                <a:spcPct val="90000"/>
              </a:lnSpc>
            </a:pPr>
            <a:r>
              <a:rPr lang="en-US" altLang="en-US" sz="1600" dirty="0">
                <a:latin typeface="Arial" panose="020B0604020202020204" pitchFamily="34" charset="0"/>
                <a:cs typeface="Arial" panose="020B0604020202020204" pitchFamily="34" charset="0"/>
              </a:rPr>
              <a:t>To accomplish this, compressor stations are located along the pipelines where gas enters and is compressed either by a turbine, motor, or engine.</a:t>
            </a:r>
          </a:p>
          <a:p>
            <a:pPr marL="0" indent="0">
              <a:buNone/>
            </a:pPr>
            <a:endParaRPr lang="en-US" dirty="0"/>
          </a:p>
        </p:txBody>
      </p:sp>
      <p:pic>
        <p:nvPicPr>
          <p:cNvPr id="9"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706907"/>
            <a:ext cx="3352800" cy="2008964"/>
          </a:xfrm>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05400" y="4114800"/>
            <a:ext cx="4419600" cy="2438400"/>
          </a:xfrm>
          <a:prstGeom prst="rect">
            <a:avLst/>
          </a:prstGeom>
        </p:spPr>
      </p:pic>
      <p:pic>
        <p:nvPicPr>
          <p:cNvPr id="11"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5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Local Distribution Companies (LDCs)</a:t>
            </a:r>
          </a:p>
        </p:txBody>
      </p:sp>
      <p:sp>
        <p:nvSpPr>
          <p:cNvPr id="3" name="Content Placeholder 2"/>
          <p:cNvSpPr>
            <a:spLocks noGrp="1"/>
          </p:cNvSpPr>
          <p:nvPr>
            <p:ph sz="half" idx="1"/>
          </p:nvPr>
        </p:nvSpPr>
        <p:spPr>
          <a:xfrm>
            <a:off x="519854" y="1898017"/>
            <a:ext cx="4356946" cy="4502784"/>
          </a:xfrm>
        </p:spPr>
        <p:txBody>
          <a:bodyPr>
            <a:normAutofit/>
          </a:bodyPr>
          <a:lstStyle/>
          <a:p>
            <a:pPr>
              <a:lnSpc>
                <a:spcPct val="80000"/>
              </a:lnSpc>
            </a:pPr>
            <a:r>
              <a:rPr lang="en-US" altLang="en-US" sz="1600" dirty="0">
                <a:latin typeface="Arial" panose="020B0604020202020204" pitchFamily="34" charset="0"/>
                <a:cs typeface="Arial" panose="020B0604020202020204" pitchFamily="34" charset="0"/>
              </a:rPr>
              <a:t>Your Utility, Municipal System, or Local Distribution Company (collectively referred to as LDC) moves gas supply from supply sources to your burner-tip/plant.</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Traditionally, LDCs have offered bundled service which is a combination of transportation and purchasing price.</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LDC’s subscribe/contract with pipelines for capacity (space in the pipe) to move gas and storage (space in the ground) to store gas.  Contracts for capacity/storage are long-term contracts (normally 5, 10, or 15 year contracts).</a:t>
            </a:r>
          </a:p>
          <a:p>
            <a:pPr marL="0" indent="0">
              <a:lnSpc>
                <a:spcPct val="80000"/>
              </a:lnSpc>
              <a:buNone/>
            </a:pPr>
            <a:endParaRPr lang="en-US" altLang="en-US" sz="1600" dirty="0">
              <a:latin typeface="Arial" panose="020B0604020202020204" pitchFamily="34" charset="0"/>
              <a:cs typeface="Arial" panose="020B0604020202020204" pitchFamily="34" charset="0"/>
            </a:endParaRPr>
          </a:p>
          <a:p>
            <a:pPr>
              <a:lnSpc>
                <a:spcPct val="80000"/>
              </a:lnSpc>
            </a:pPr>
            <a:r>
              <a:rPr lang="en-US" altLang="en-US" sz="1600" dirty="0">
                <a:latin typeface="Arial" panose="020B0604020202020204" pitchFamily="34" charset="0"/>
                <a:cs typeface="Arial" panose="020B0604020202020204" pitchFamily="34" charset="0"/>
              </a:rPr>
              <a:t>There are about 1,200 natural gas distribution companies in the U.S.</a:t>
            </a:r>
          </a:p>
          <a:p>
            <a:endParaRPr lang="en-US" dirty="0"/>
          </a:p>
        </p:txBody>
      </p:sp>
      <p:pic>
        <p:nvPicPr>
          <p:cNvPr id="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8080" y="2286000"/>
            <a:ext cx="4382119" cy="3276599"/>
          </a:xfrm>
        </p:spPr>
      </p:pic>
      <p:pic>
        <p:nvPicPr>
          <p:cNvPr id="10" name="Picture 2"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5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720840"/>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24000"/>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Deregulation</a:t>
            </a:r>
          </a:p>
        </p:txBody>
      </p:sp>
      <p:pic>
        <p:nvPicPr>
          <p:cNvPr id="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573" y="1752600"/>
            <a:ext cx="4537709" cy="1828800"/>
          </a:xfrm>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10200" y="1570726"/>
            <a:ext cx="3886200" cy="2010674"/>
          </a:xfrm>
          <a:prstGeom prst="rect">
            <a:avLst/>
          </a:prstGeom>
        </p:spPr>
      </p:pic>
      <p:sp>
        <p:nvSpPr>
          <p:cNvPr id="4" name="Rectangle 3"/>
          <p:cNvSpPr/>
          <p:nvPr/>
        </p:nvSpPr>
        <p:spPr>
          <a:xfrm>
            <a:off x="551329" y="4114800"/>
            <a:ext cx="8839200" cy="2308324"/>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Deregulation refers to the restructuring of rates and rules regulated companies to allow competitive forces to come into play.</a:t>
            </a:r>
          </a:p>
          <a:p>
            <a:pPr lvl="1">
              <a:lnSpc>
                <a:spcPct val="90000"/>
              </a:lnSpc>
            </a:pPr>
            <a:endParaRPr lang="en-US" alt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Gas sales to retail customers have been opened to competition.</a:t>
            </a:r>
          </a:p>
          <a:p>
            <a:pPr lvl="1">
              <a:lnSpc>
                <a:spcPct val="90000"/>
              </a:lnSpc>
            </a:pPr>
            <a:endParaRPr lang="en-US" alt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Deregulation has resulted in unbundling of services.</a:t>
            </a:r>
          </a:p>
          <a:p>
            <a:pPr>
              <a:lnSpc>
                <a:spcPct val="90000"/>
              </a:lnSpc>
            </a:pPr>
            <a:endParaRPr lang="en-US" altLang="en-US" sz="16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Distribution and commodity services are split into two separate and distinct services that can be provided by different entities.</a:t>
            </a:r>
          </a:p>
          <a:p>
            <a:pPr>
              <a:lnSpc>
                <a:spcPct val="90000"/>
              </a:lnSpc>
            </a:pPr>
            <a:endParaRPr lang="en-US" altLang="en-US" sz="1600" dirty="0">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12"/>
          </p:nvPr>
        </p:nvSpPr>
        <p:spPr/>
        <p:txBody>
          <a:bodyPr/>
          <a:lstStyle/>
          <a:p>
            <a:endParaRPr lang="en-US" dirty="0"/>
          </a:p>
        </p:txBody>
      </p:sp>
      <p:pic>
        <p:nvPicPr>
          <p:cNvPr id="11"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8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End Users</a:t>
            </a:r>
          </a:p>
        </p:txBody>
      </p:sp>
      <p:sp>
        <p:nvSpPr>
          <p:cNvPr id="3" name="Content Placeholder 2"/>
          <p:cNvSpPr>
            <a:spLocks noGrp="1"/>
          </p:cNvSpPr>
          <p:nvPr>
            <p:ph idx="1"/>
          </p:nvPr>
        </p:nvSpPr>
        <p:spPr>
          <a:xfrm>
            <a:off x="487680" y="4114800"/>
            <a:ext cx="8778240" cy="2555913"/>
          </a:xfrm>
        </p:spPr>
        <p:txBody>
          <a:bodyPr/>
          <a:lstStyle/>
          <a:p>
            <a:pPr lvl="1">
              <a:lnSpc>
                <a:spcPct val="80000"/>
              </a:lnSpc>
            </a:pPr>
            <a:r>
              <a:rPr lang="en-US" altLang="en-US" sz="1400" dirty="0">
                <a:latin typeface="Arial" panose="020B0604020202020204" pitchFamily="34" charset="0"/>
                <a:cs typeface="Arial" panose="020B0604020202020204" pitchFamily="34" charset="0"/>
              </a:rPr>
              <a:t>Residential	</a:t>
            </a:r>
          </a:p>
          <a:p>
            <a:pPr lvl="2">
              <a:lnSpc>
                <a:spcPct val="80000"/>
              </a:lnSpc>
            </a:pPr>
            <a:r>
              <a:rPr lang="en-US" altLang="en-US" sz="1400" dirty="0">
                <a:latin typeface="Arial" panose="020B0604020202020204" pitchFamily="34" charset="0"/>
                <a:cs typeface="Arial" panose="020B0604020202020204" pitchFamily="34" charset="0"/>
              </a:rPr>
              <a:t>Including houses, condos, apartments and mobile home parks</a:t>
            </a:r>
          </a:p>
          <a:p>
            <a:pPr lvl="1">
              <a:lnSpc>
                <a:spcPct val="80000"/>
              </a:lnSpc>
            </a:pPr>
            <a:r>
              <a:rPr lang="en-US" altLang="en-US" sz="1400" dirty="0">
                <a:latin typeface="Arial" panose="020B0604020202020204" pitchFamily="34" charset="0"/>
                <a:cs typeface="Arial" panose="020B0604020202020204" pitchFamily="34" charset="0"/>
              </a:rPr>
              <a:t>Commercial</a:t>
            </a:r>
          </a:p>
          <a:p>
            <a:pPr lvl="2">
              <a:lnSpc>
                <a:spcPct val="80000"/>
              </a:lnSpc>
            </a:pPr>
            <a:r>
              <a:rPr lang="en-US" altLang="en-US" sz="1400" dirty="0">
                <a:latin typeface="Arial" panose="020B0604020202020204" pitchFamily="34" charset="0"/>
                <a:cs typeface="Arial" panose="020B0604020202020204" pitchFamily="34" charset="0"/>
              </a:rPr>
              <a:t>Including stores, offices, schools, restaurants, hospitals, clinics, and most government facilities</a:t>
            </a:r>
          </a:p>
          <a:p>
            <a:pPr lvl="1">
              <a:lnSpc>
                <a:spcPct val="80000"/>
              </a:lnSpc>
            </a:pPr>
            <a:r>
              <a:rPr lang="en-US" altLang="en-US" sz="1400" dirty="0">
                <a:latin typeface="Arial" panose="020B0604020202020204" pitchFamily="34" charset="0"/>
                <a:cs typeface="Arial" panose="020B0604020202020204" pitchFamily="34" charset="0"/>
              </a:rPr>
              <a:t>Electric Generation</a:t>
            </a:r>
          </a:p>
          <a:p>
            <a:pPr lvl="2">
              <a:lnSpc>
                <a:spcPct val="80000"/>
              </a:lnSpc>
            </a:pPr>
            <a:r>
              <a:rPr lang="en-US" altLang="en-US" sz="1400" dirty="0">
                <a:latin typeface="Arial" panose="020B0604020202020204" pitchFamily="34" charset="0"/>
                <a:cs typeface="Arial" panose="020B0604020202020204" pitchFamily="34" charset="0"/>
              </a:rPr>
              <a:t>Power plants that use natural gas as a fuel to generate electricity</a:t>
            </a:r>
          </a:p>
          <a:p>
            <a:pPr lvl="1">
              <a:lnSpc>
                <a:spcPct val="80000"/>
              </a:lnSpc>
            </a:pPr>
            <a:r>
              <a:rPr lang="en-US" altLang="en-US" sz="1400" dirty="0">
                <a:latin typeface="Arial" panose="020B0604020202020204" pitchFamily="34" charset="0"/>
                <a:cs typeface="Arial" panose="020B0604020202020204" pitchFamily="34" charset="0"/>
              </a:rPr>
              <a:t>Wholesaler Customers</a:t>
            </a:r>
          </a:p>
          <a:p>
            <a:pPr lvl="2">
              <a:lnSpc>
                <a:spcPct val="80000"/>
              </a:lnSpc>
            </a:pPr>
            <a:r>
              <a:rPr lang="en-US" altLang="en-US" sz="1400" dirty="0">
                <a:latin typeface="Arial" panose="020B0604020202020204" pitchFamily="34" charset="0"/>
                <a:cs typeface="Arial" panose="020B0604020202020204" pitchFamily="34" charset="0"/>
              </a:rPr>
              <a:t>Customers such as Utilities and Marketers who don’t consume gas themselves, but repackage it to provide services to their customers</a:t>
            </a:r>
          </a:p>
          <a:p>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1600200"/>
            <a:ext cx="4038600" cy="2247900"/>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05400" y="1600200"/>
            <a:ext cx="4038600" cy="2247900"/>
          </a:xfrm>
          <a:prstGeom prst="rect">
            <a:avLst/>
          </a:prstGeom>
        </p:spPr>
      </p:pic>
      <p:sp>
        <p:nvSpPr>
          <p:cNvPr id="15" name="Slide Number Placeholder 14"/>
          <p:cNvSpPr>
            <a:spLocks noGrp="1"/>
          </p:cNvSpPr>
          <p:nvPr>
            <p:ph type="sldNum" sz="quarter" idx="12"/>
          </p:nvPr>
        </p:nvSpPr>
        <p:spPr/>
        <p:txBody>
          <a:bodyPr/>
          <a:lstStyle/>
          <a:p>
            <a:endParaRPr lang="en-US" dirty="0"/>
          </a:p>
        </p:txBody>
      </p:sp>
      <p:pic>
        <p:nvPicPr>
          <p:cNvPr id="11"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91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720840"/>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Storage</a:t>
            </a:r>
          </a:p>
        </p:txBody>
      </p:sp>
      <p:sp>
        <p:nvSpPr>
          <p:cNvPr id="4" name="Content Placeholder 3"/>
          <p:cNvSpPr>
            <a:spLocks noGrp="1"/>
          </p:cNvSpPr>
          <p:nvPr>
            <p:ph sz="half" idx="1"/>
          </p:nvPr>
        </p:nvSpPr>
        <p:spPr>
          <a:xfrm>
            <a:off x="381000" y="1898017"/>
            <a:ext cx="4600786" cy="4598034"/>
          </a:xfrm>
        </p:spPr>
        <p:txBody>
          <a:bodyPr/>
          <a:lstStyle/>
          <a:p>
            <a:pPr>
              <a:lnSpc>
                <a:spcPct val="80000"/>
              </a:lnSpc>
            </a:pPr>
            <a:r>
              <a:rPr lang="en-US" altLang="en-US" sz="1400" dirty="0">
                <a:latin typeface="Arial" panose="020B0604020202020204" pitchFamily="34" charset="0"/>
                <a:cs typeface="Arial" panose="020B0604020202020204" pitchFamily="34" charset="0"/>
              </a:rPr>
              <a:t>Reasons for storing gas include:</a:t>
            </a:r>
          </a:p>
          <a:p>
            <a:pPr marL="0" indent="0">
              <a:lnSpc>
                <a:spcPct val="80000"/>
              </a:lnSpc>
              <a:buNone/>
            </a:pPr>
            <a:endParaRPr lang="en-US" altLang="en-US" sz="1400" dirty="0">
              <a:latin typeface="Arial" panose="020B0604020202020204" pitchFamily="34" charset="0"/>
              <a:cs typeface="Arial" panose="020B0604020202020204" pitchFamily="34" charset="0"/>
            </a:endParaRPr>
          </a:p>
          <a:p>
            <a:pPr lvl="1">
              <a:lnSpc>
                <a:spcPct val="80000"/>
              </a:lnSpc>
            </a:pPr>
            <a:r>
              <a:rPr lang="en-US" altLang="en-US" sz="1400" dirty="0">
                <a:latin typeface="Arial" panose="020B0604020202020204" pitchFamily="34" charset="0"/>
                <a:cs typeface="Arial" panose="020B0604020202020204" pitchFamily="34" charset="0"/>
              </a:rPr>
              <a:t>Demand and prices vary over time</a:t>
            </a:r>
          </a:p>
          <a:p>
            <a:pPr marL="491948" lvl="1" indent="0">
              <a:lnSpc>
                <a:spcPct val="80000"/>
              </a:lnSpc>
              <a:buNone/>
            </a:pPr>
            <a:endParaRPr lang="en-US" altLang="en-US" sz="1400" dirty="0">
              <a:latin typeface="Arial" panose="020B0604020202020204" pitchFamily="34" charset="0"/>
              <a:cs typeface="Arial" panose="020B0604020202020204" pitchFamily="34" charset="0"/>
            </a:endParaRPr>
          </a:p>
          <a:p>
            <a:pPr lvl="1">
              <a:lnSpc>
                <a:spcPct val="80000"/>
              </a:lnSpc>
            </a:pPr>
            <a:r>
              <a:rPr lang="en-US" altLang="en-US" sz="1400" dirty="0">
                <a:latin typeface="Arial" panose="020B0604020202020204" pitchFamily="34" charset="0"/>
                <a:cs typeface="Arial" panose="020B0604020202020204" pitchFamily="34" charset="0"/>
              </a:rPr>
              <a:t>More efficient to produce and transport steady quantities</a:t>
            </a:r>
          </a:p>
          <a:p>
            <a:pPr marL="491948" lvl="1" indent="0">
              <a:lnSpc>
                <a:spcPct val="80000"/>
              </a:lnSpc>
              <a:buNone/>
            </a:pPr>
            <a:endParaRPr lang="en-US" altLang="en-US" sz="1400" dirty="0">
              <a:latin typeface="Arial" panose="020B0604020202020204" pitchFamily="34" charset="0"/>
              <a:cs typeface="Arial" panose="020B0604020202020204" pitchFamily="34" charset="0"/>
            </a:endParaRPr>
          </a:p>
          <a:p>
            <a:pPr lvl="1">
              <a:lnSpc>
                <a:spcPct val="80000"/>
              </a:lnSpc>
            </a:pPr>
            <a:r>
              <a:rPr lang="en-US" altLang="en-US" sz="1400" dirty="0">
                <a:latin typeface="Arial" panose="020B0604020202020204" pitchFamily="34" charset="0"/>
                <a:cs typeface="Arial" panose="020B0604020202020204" pitchFamily="34" charset="0"/>
              </a:rPr>
              <a:t>Market area demand peaks can be served</a:t>
            </a:r>
          </a:p>
          <a:p>
            <a:pPr marL="491948" lvl="1" indent="0">
              <a:lnSpc>
                <a:spcPct val="80000"/>
              </a:lnSpc>
              <a:buNone/>
            </a:pPr>
            <a:endParaRPr lang="en-US" altLang="en-US" sz="1400" dirty="0">
              <a:latin typeface="Arial" panose="020B0604020202020204" pitchFamily="34" charset="0"/>
              <a:cs typeface="Arial" panose="020B0604020202020204" pitchFamily="34" charset="0"/>
            </a:endParaRPr>
          </a:p>
          <a:p>
            <a:pPr>
              <a:lnSpc>
                <a:spcPct val="80000"/>
              </a:lnSpc>
            </a:pPr>
            <a:r>
              <a:rPr lang="en-US" altLang="en-US" sz="1400" dirty="0">
                <a:latin typeface="Arial" panose="020B0604020202020204" pitchFamily="34" charset="0"/>
                <a:cs typeface="Arial" panose="020B0604020202020204" pitchFamily="34" charset="0"/>
              </a:rPr>
              <a:t>Gas may be stored in either the supply region or the market region</a:t>
            </a:r>
          </a:p>
          <a:p>
            <a:pPr marL="0" indent="0">
              <a:lnSpc>
                <a:spcPct val="80000"/>
              </a:lnSpc>
              <a:buNone/>
            </a:pPr>
            <a:endParaRPr lang="en-US" altLang="en-US" sz="1400" dirty="0">
              <a:latin typeface="Arial" panose="020B0604020202020204" pitchFamily="34" charset="0"/>
              <a:cs typeface="Arial" panose="020B0604020202020204" pitchFamily="34" charset="0"/>
            </a:endParaRPr>
          </a:p>
          <a:p>
            <a:pPr lvl="1">
              <a:lnSpc>
                <a:spcPct val="80000"/>
              </a:lnSpc>
            </a:pPr>
            <a:r>
              <a:rPr lang="en-US" altLang="en-US" sz="1400" dirty="0">
                <a:latin typeface="Arial" panose="020B0604020202020204" pitchFamily="34" charset="0"/>
                <a:cs typeface="Arial" panose="020B0604020202020204" pitchFamily="34" charset="0"/>
              </a:rPr>
              <a:t>Supply area storage allows producers to balance production with pipeline capacity and demand.</a:t>
            </a:r>
          </a:p>
          <a:p>
            <a:pPr marL="491948" lvl="1" indent="0">
              <a:lnSpc>
                <a:spcPct val="80000"/>
              </a:lnSpc>
              <a:buNone/>
            </a:pPr>
            <a:endParaRPr lang="en-US" altLang="en-US" sz="1400" dirty="0">
              <a:latin typeface="Arial" panose="020B0604020202020204" pitchFamily="34" charset="0"/>
              <a:cs typeface="Arial" panose="020B0604020202020204" pitchFamily="34" charset="0"/>
            </a:endParaRPr>
          </a:p>
          <a:p>
            <a:pPr lvl="1">
              <a:lnSpc>
                <a:spcPct val="80000"/>
              </a:lnSpc>
            </a:pPr>
            <a:r>
              <a:rPr lang="en-US" altLang="en-US" sz="1400" dirty="0">
                <a:latin typeface="Arial" panose="020B0604020202020204" pitchFamily="34" charset="0"/>
                <a:cs typeface="Arial" panose="020B0604020202020204" pitchFamily="34" charset="0"/>
              </a:rPr>
              <a:t>Market area storage allows gas utilities and marketers to match customer demand to cost effective transportation and supply alternative.</a:t>
            </a:r>
          </a:p>
          <a:p>
            <a:pPr lvl="1">
              <a:lnSpc>
                <a:spcPct val="80000"/>
              </a:lnSpc>
              <a:buNone/>
            </a:pPr>
            <a:endParaRPr lang="en-US" altLang="en-US" sz="1600" dirty="0"/>
          </a:p>
          <a:p>
            <a:pPr marL="0" indent="0">
              <a:buNone/>
            </a:pPr>
            <a:endParaRPr lang="en-US" dirty="0"/>
          </a:p>
        </p:txBody>
      </p:sp>
      <p:pic>
        <p:nvPicPr>
          <p:cNvPr id="9"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828800"/>
            <a:ext cx="3115110" cy="2314286"/>
          </a:xfrm>
          <a:noFill/>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943600" y="4419600"/>
            <a:ext cx="3038475" cy="2076450"/>
          </a:xfrm>
          <a:prstGeom prst="rect">
            <a:avLst/>
          </a:prstGeom>
          <a:noFill/>
        </p:spPr>
      </p:pic>
      <p:pic>
        <p:nvPicPr>
          <p:cNvPr id="11"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6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DEEB694-D6A7-431C-8A18-B3B7A95D337B}"/>
              </a:ext>
            </a:extLst>
          </p:cNvPr>
          <p:cNvSpPr>
            <a:spLocks noGrp="1" noChangeArrowheads="1"/>
          </p:cNvSpPr>
          <p:nvPr>
            <p:ph type="title"/>
          </p:nvPr>
        </p:nvSpPr>
        <p:spPr bwMode="auto">
          <a:xfrm>
            <a:off x="552668" y="1880229"/>
            <a:ext cx="8746396" cy="251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36" tIns="48768" rIns="97536" bIns="48768" numCol="1" rtlCol="0" anchor="ctr" anchorCtr="0" compatLnSpc="1">
            <a:prstTxWarp prst="textNoShape">
              <a:avLst/>
            </a:prstTxWarp>
            <a:spAutoFit/>
          </a:bodyPr>
          <a:lstStyle/>
          <a:p>
            <a:pPr defTabSz="975390" eaLnBrk="0" fontAlgn="base" hangingPunct="0">
              <a:spcAft>
                <a:spcPct val="0"/>
              </a:spcAft>
            </a:pPr>
            <a:r>
              <a:rPr lang="en-US" altLang="en-US" sz="1120" b="0" i="1" cap="none" dirty="0">
                <a:latin typeface="Arial" panose="020B0604020202020204" pitchFamily="34" charset="0"/>
                <a:ea typeface="Calibri" panose="020F0502020204030204" pitchFamily="34" charset="0"/>
              </a:rPr>
              <a:t>© Copyright 2019 CenterPoint Energy</a:t>
            </a:r>
            <a:br>
              <a:rPr lang="en-US" altLang="en-US" sz="1120" b="0" i="1" cap="none" dirty="0">
                <a:latin typeface="Arial" panose="020B0604020202020204" pitchFamily="34" charset="0"/>
                <a:ea typeface="Calibri" panose="020F0502020204030204" pitchFamily="34" charset="0"/>
              </a:rPr>
            </a:br>
            <a:br>
              <a:rPr lang="en-US" altLang="en-US" sz="1120" b="0" i="1" cap="none" dirty="0">
                <a:latin typeface="Arial" panose="020B0604020202020204" pitchFamily="34" charset="0"/>
                <a:ea typeface="Calibri" panose="020F0502020204030204" pitchFamily="34" charset="0"/>
              </a:rPr>
            </a:br>
            <a:r>
              <a:rPr lang="en-US" altLang="en-US" sz="1120" b="0" i="1" cap="none" dirty="0">
                <a:latin typeface="Arial" panose="020B0604020202020204" pitchFamily="34" charset="0"/>
                <a:ea typeface="Calibri" panose="020F0502020204030204" pitchFamily="34" charset="0"/>
              </a:rPr>
              <a:t>The material contained in this report is provided to recipients for general information purposes only and is not intended to provide advice to, or suggest action by, any recipient.</a:t>
            </a:r>
            <a:br>
              <a:rPr lang="en-US" altLang="en-US" sz="1120" b="0" i="1" cap="none" dirty="0">
                <a:latin typeface="Arial" panose="020B0604020202020204" pitchFamily="34" charset="0"/>
                <a:ea typeface="Calibri" panose="020F0502020204030204" pitchFamily="34" charset="0"/>
              </a:rPr>
            </a:br>
            <a:br>
              <a:rPr lang="en-US" altLang="en-US" sz="1120" b="0" i="1" cap="none" dirty="0">
                <a:latin typeface="Arial" panose="020B0604020202020204" pitchFamily="34" charset="0"/>
                <a:ea typeface="Calibri" panose="020F0502020204030204" pitchFamily="34" charset="0"/>
              </a:rPr>
            </a:br>
            <a:r>
              <a:rPr lang="en-US" altLang="en-US" sz="1120" b="0" i="1" cap="none" dirty="0">
                <a:latin typeface="Arial" panose="020B0604020202020204" pitchFamily="34" charset="0"/>
                <a:ea typeface="Calibri" panose="020F0502020204030204" pitchFamily="34" charset="0"/>
              </a:rPr>
              <a:t>CenterPoint Energy makes no representations or warranties with respect to the accuracy, validity or suitability of purpose of the information contained herein. </a:t>
            </a:r>
            <a:br>
              <a:rPr lang="en-US" altLang="en-US" sz="1120" b="0" i="1" cap="none" dirty="0">
                <a:latin typeface="Arial" panose="020B0604020202020204" pitchFamily="34" charset="0"/>
                <a:ea typeface="Calibri" panose="020F0502020204030204" pitchFamily="34" charset="0"/>
              </a:rPr>
            </a:br>
            <a:br>
              <a:rPr lang="en-US" altLang="en-US" sz="1120" b="0" i="1" cap="none" dirty="0">
                <a:latin typeface="Arial" panose="020B0604020202020204" pitchFamily="34" charset="0"/>
                <a:ea typeface="Calibri" panose="020F0502020204030204" pitchFamily="34" charset="0"/>
              </a:rPr>
            </a:br>
            <a:r>
              <a:rPr lang="en-US" altLang="en-US" sz="1120" b="0" i="1" cap="none" dirty="0">
                <a:latin typeface="Arial" panose="020B0604020202020204" pitchFamily="34" charset="0"/>
                <a:ea typeface="Calibri" panose="020F0502020204030204" pitchFamily="34" charset="0"/>
              </a:rPr>
              <a:t>CenterPoint Energy assumes no liability for any errors or omissions in content, or for any actions taken in reliance thereon.</a:t>
            </a:r>
            <a:br>
              <a:rPr lang="en-US" altLang="en-US" sz="1120" b="0" i="1" cap="none" dirty="0">
                <a:latin typeface="Arial" panose="020B0604020202020204" pitchFamily="34" charset="0"/>
                <a:ea typeface="Calibri" panose="020F0502020204030204" pitchFamily="34" charset="0"/>
              </a:rPr>
            </a:br>
            <a:br>
              <a:rPr lang="en-US" altLang="en-US" sz="1120" b="0" i="1" cap="none" dirty="0">
                <a:latin typeface="Arial" panose="020B0604020202020204" pitchFamily="34" charset="0"/>
                <a:ea typeface="Calibri" panose="020F0502020204030204" pitchFamily="34" charset="0"/>
              </a:rPr>
            </a:br>
            <a:r>
              <a:rPr lang="en-US" altLang="en-US" sz="1120" b="0" i="1" cap="none" dirty="0">
                <a:latin typeface="Arial" panose="020B0604020202020204" pitchFamily="34" charset="0"/>
                <a:ea typeface="Calibri" panose="020F0502020204030204" pitchFamily="34" charset="0"/>
              </a:rPr>
              <a:t>Recipients are strictly prohibited from photocopying or distributing this report or the information contained in it to third parties without the express written permission of CenterPoint Energy.</a:t>
            </a:r>
            <a:br>
              <a:rPr lang="en-US" altLang="en-US" sz="1120" b="0" i="1" cap="none" dirty="0">
                <a:latin typeface="Arial" panose="020B0604020202020204" pitchFamily="34" charset="0"/>
                <a:ea typeface="Calibri" panose="020F0502020204030204" pitchFamily="34" charset="0"/>
              </a:rPr>
            </a:br>
            <a:br>
              <a:rPr lang="en-US" altLang="en-US" sz="1120" b="0" i="1" cap="none" dirty="0">
                <a:latin typeface="Arial" panose="020B0604020202020204" pitchFamily="34" charset="0"/>
                <a:ea typeface="Calibri" panose="020F0502020204030204" pitchFamily="34" charset="0"/>
              </a:rPr>
            </a:br>
            <a:r>
              <a:rPr lang="en-US" altLang="en-US" sz="1120" b="0" i="1" cap="none" dirty="0">
                <a:latin typeface="Arial" panose="020B0604020202020204" pitchFamily="34" charset="0"/>
                <a:ea typeface="Calibri" panose="020F0502020204030204" pitchFamily="34" charset="0"/>
              </a:rPr>
              <a:t>CenterPoint Energy, P.O. Box 2628, Houston, Texas 77252-2628.</a:t>
            </a:r>
            <a:endParaRPr lang="en-US" altLang="en-US" sz="1120" b="0" cap="none" dirty="0">
              <a:latin typeface="Arial" panose="020B0604020202020204" pitchFamily="34" charset="0"/>
            </a:endParaRPr>
          </a:p>
        </p:txBody>
      </p:sp>
      <p:sp>
        <p:nvSpPr>
          <p:cNvPr id="7" name="Title 5">
            <a:extLst>
              <a:ext uri="{FF2B5EF4-FFF2-40B4-BE49-F238E27FC236}">
                <a16:creationId xmlns:a16="http://schemas.microsoft.com/office/drawing/2014/main" id="{D42DF961-5974-47BF-9E8E-C0A06C014D66}"/>
              </a:ext>
            </a:extLst>
          </p:cNvPr>
          <p:cNvSpPr txBox="1">
            <a:spLocks/>
          </p:cNvSpPr>
          <p:nvPr/>
        </p:nvSpPr>
        <p:spPr>
          <a:xfrm>
            <a:off x="553720" y="748536"/>
            <a:ext cx="7133362" cy="461190"/>
          </a:xfrm>
          <a:prstGeom prst="rect">
            <a:avLst/>
          </a:prstGeom>
        </p:spPr>
        <p:txBody>
          <a:bodyPr vert="horz" lIns="97536" tIns="48768" rIns="97536" bIns="48768" rtlCol="0" anchor="t">
            <a:noAutofit/>
          </a:bodyPr>
          <a:lstStyle>
            <a:lvl1pPr algn="l" defTabSz="914400" rtl="0" eaLnBrk="1" latinLnBrk="0" hangingPunct="1">
              <a:spcBef>
                <a:spcPct val="0"/>
              </a:spcBef>
              <a:buNone/>
              <a:defRPr sz="3600" b="1" kern="1200" cap="all">
                <a:solidFill>
                  <a:schemeClr val="accent1"/>
                </a:solidFill>
                <a:latin typeface="+mj-lt"/>
                <a:ea typeface="+mj-ea"/>
                <a:cs typeface="+mj-cs"/>
              </a:defRPr>
            </a:lvl1pPr>
          </a:lstStyle>
          <a:p>
            <a:r>
              <a:rPr lang="en-US" sz="1920" dirty="0"/>
              <a:t>disclaimer</a:t>
            </a:r>
          </a:p>
        </p:txBody>
      </p:sp>
    </p:spTree>
    <p:extLst>
      <p:ext uri="{BB962C8B-B14F-4D97-AF65-F5344CB8AC3E}">
        <p14:creationId xmlns:p14="http://schemas.microsoft.com/office/powerpoint/2010/main" val="131255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Storage</a:t>
            </a:r>
          </a:p>
        </p:txBody>
      </p:sp>
      <p:sp>
        <p:nvSpPr>
          <p:cNvPr id="4" name="Content Placeholder 3"/>
          <p:cNvSpPr>
            <a:spLocks noGrp="1"/>
          </p:cNvSpPr>
          <p:nvPr>
            <p:ph sz="half" idx="1"/>
          </p:nvPr>
        </p:nvSpPr>
        <p:spPr>
          <a:xfrm>
            <a:off x="381000" y="1898017"/>
            <a:ext cx="4600786" cy="4598034"/>
          </a:xfrm>
        </p:spPr>
        <p:txBody>
          <a:bodyPr/>
          <a:lstStyle/>
          <a:p>
            <a:pPr lvl="1">
              <a:lnSpc>
                <a:spcPct val="80000"/>
              </a:lnSpc>
              <a:buNone/>
            </a:pPr>
            <a:endParaRPr lang="en-US" altLang="en-US" sz="1600" dirty="0"/>
          </a:p>
          <a:p>
            <a:pPr marL="0" indent="0">
              <a:buNone/>
            </a:pPr>
            <a:endParaRPr lang="en-US" dirty="0"/>
          </a:p>
        </p:txBody>
      </p:sp>
      <p:pic>
        <p:nvPicPr>
          <p:cNvPr id="9" name="Picture 2"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662954E-0DC4-4C95-8C3B-0D49C56E26BA}"/>
              </a:ext>
            </a:extLst>
          </p:cNvPr>
          <p:cNvPicPr>
            <a:picLocks noChangeAspect="1"/>
          </p:cNvPicPr>
          <p:nvPr/>
        </p:nvPicPr>
        <p:blipFill>
          <a:blip r:embed="rId4"/>
          <a:stretch>
            <a:fillRect/>
          </a:stretch>
        </p:blipFill>
        <p:spPr>
          <a:xfrm>
            <a:off x="1295400" y="1786180"/>
            <a:ext cx="7010400" cy="4466127"/>
          </a:xfrm>
          <a:prstGeom prst="rect">
            <a:avLst/>
          </a:prstGeom>
        </p:spPr>
      </p:pic>
    </p:spTree>
    <p:extLst>
      <p:ext uri="{BB962C8B-B14F-4D97-AF65-F5344CB8AC3E}">
        <p14:creationId xmlns:p14="http://schemas.microsoft.com/office/powerpoint/2010/main" val="243388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Gas Demand</a:t>
            </a:r>
          </a:p>
        </p:txBody>
      </p:sp>
      <p:sp>
        <p:nvSpPr>
          <p:cNvPr id="6" name="Content Placeholder 5"/>
          <p:cNvSpPr>
            <a:spLocks noGrp="1"/>
          </p:cNvSpPr>
          <p:nvPr>
            <p:ph idx="1"/>
          </p:nvPr>
        </p:nvSpPr>
        <p:spPr/>
        <p:txBody>
          <a:bodyPr/>
          <a:lstStyle/>
          <a:p>
            <a:pPr>
              <a:lnSpc>
                <a:spcPct val="80000"/>
              </a:lnSpc>
            </a:pPr>
            <a:r>
              <a:rPr lang="en-US" altLang="en-US" sz="2000" dirty="0">
                <a:latin typeface="Arial" panose="020B0604020202020204" pitchFamily="34" charset="0"/>
                <a:cs typeface="Arial" panose="020B0604020202020204" pitchFamily="34" charset="0"/>
              </a:rPr>
              <a:t>Historically, demand in the gas industry is driven by weather and the general industrial business cycle.</a:t>
            </a:r>
          </a:p>
          <a:p>
            <a:pPr marL="0" indent="0">
              <a:lnSpc>
                <a:spcPct val="80000"/>
              </a:lnSpc>
              <a:buNone/>
            </a:pPr>
            <a:endParaRPr lang="en-US" altLang="en-US" sz="2000" dirty="0">
              <a:latin typeface="Arial" panose="020B0604020202020204" pitchFamily="34" charset="0"/>
              <a:cs typeface="Arial" panose="020B0604020202020204" pitchFamily="34" charset="0"/>
            </a:endParaRPr>
          </a:p>
          <a:p>
            <a:pPr lvl="1">
              <a:lnSpc>
                <a:spcPct val="80000"/>
              </a:lnSpc>
            </a:pPr>
            <a:r>
              <a:rPr lang="en-US" altLang="en-US" sz="2000" dirty="0">
                <a:latin typeface="Arial" panose="020B0604020202020204" pitchFamily="34" charset="0"/>
                <a:cs typeface="Arial" panose="020B0604020202020204" pitchFamily="34" charset="0"/>
              </a:rPr>
              <a:t>For many end users, the demand is seasonal with higher demand in the winter due to colder temperatures.</a:t>
            </a:r>
          </a:p>
          <a:p>
            <a:pPr marL="491948" lvl="1" indent="0">
              <a:lnSpc>
                <a:spcPct val="80000"/>
              </a:lnSpc>
              <a:buNone/>
            </a:pPr>
            <a:endParaRPr lang="en-US" altLang="en-US" sz="2000" dirty="0">
              <a:latin typeface="Arial" panose="020B0604020202020204" pitchFamily="34" charset="0"/>
              <a:cs typeface="Arial" panose="020B0604020202020204" pitchFamily="34" charset="0"/>
            </a:endParaRPr>
          </a:p>
          <a:p>
            <a:pPr>
              <a:lnSpc>
                <a:spcPct val="80000"/>
              </a:lnSpc>
            </a:pPr>
            <a:r>
              <a:rPr lang="en-US" altLang="en-US" sz="2000" dirty="0">
                <a:latin typeface="Arial" panose="020B0604020202020204" pitchFamily="34" charset="0"/>
                <a:cs typeface="Arial" panose="020B0604020202020204" pitchFamily="34" charset="0"/>
              </a:rPr>
              <a:t>Other drivers of demand include:</a:t>
            </a:r>
          </a:p>
          <a:p>
            <a:pPr>
              <a:lnSpc>
                <a:spcPct val="80000"/>
              </a:lnSpc>
            </a:pPr>
            <a:endParaRPr lang="en-US" altLang="en-US" sz="2000" dirty="0">
              <a:latin typeface="Arial" panose="020B0604020202020204" pitchFamily="34" charset="0"/>
              <a:cs typeface="Arial" panose="020B0604020202020204" pitchFamily="34" charset="0"/>
            </a:endParaRPr>
          </a:p>
          <a:p>
            <a:pPr lvl="1">
              <a:lnSpc>
                <a:spcPct val="80000"/>
              </a:lnSpc>
            </a:pPr>
            <a:r>
              <a:rPr lang="en-US" altLang="en-US" sz="2000" dirty="0">
                <a:latin typeface="Arial" panose="020B0604020202020204" pitchFamily="34" charset="0"/>
                <a:cs typeface="Arial" panose="020B0604020202020204" pitchFamily="34" charset="0"/>
              </a:rPr>
              <a:t>Gas Fired Generation</a:t>
            </a:r>
          </a:p>
          <a:p>
            <a:pPr lvl="1">
              <a:lnSpc>
                <a:spcPct val="80000"/>
              </a:lnSpc>
            </a:pPr>
            <a:r>
              <a:rPr lang="en-US" altLang="en-US" sz="2000" dirty="0">
                <a:latin typeface="Arial" panose="020B0604020202020204" pitchFamily="34" charset="0"/>
                <a:cs typeface="Arial" panose="020B0604020202020204" pitchFamily="34" charset="0"/>
              </a:rPr>
              <a:t>LNG Exports</a:t>
            </a:r>
          </a:p>
          <a:p>
            <a:pPr lvl="1">
              <a:lnSpc>
                <a:spcPct val="80000"/>
              </a:lnSpc>
            </a:pPr>
            <a:r>
              <a:rPr lang="en-US" altLang="en-US" sz="2000" dirty="0">
                <a:latin typeface="Arial" panose="020B0604020202020204" pitchFamily="34" charset="0"/>
                <a:cs typeface="Arial" panose="020B0604020202020204" pitchFamily="34" charset="0"/>
              </a:rPr>
              <a:t>Mexico Exports</a:t>
            </a:r>
          </a:p>
          <a:p>
            <a:pPr marL="0" indent="0">
              <a:buNone/>
            </a:pPr>
            <a:endParaRPr lang="en-US" dirty="0"/>
          </a:p>
        </p:txBody>
      </p:sp>
      <p:pic>
        <p:nvPicPr>
          <p:cNvPr id="9" name="Picture 2"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85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Hedging_Regulated_Utilities\Hedging Documents\Presentations\2015\Atmos\UNO\Support\Shale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689745" cy="55977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Marcellus &amp; Utica</a:t>
            </a:r>
          </a:p>
        </p:txBody>
      </p:sp>
      <p:sp>
        <p:nvSpPr>
          <p:cNvPr id="5" name="Rectangle 4"/>
          <p:cNvSpPr/>
          <p:nvPr/>
        </p:nvSpPr>
        <p:spPr>
          <a:xfrm rot="2422400">
            <a:off x="7197332" y="2520759"/>
            <a:ext cx="1175204" cy="1988565"/>
          </a:xfrm>
          <a:prstGeom prst="rect">
            <a:avLst/>
          </a:prstGeom>
          <a:solidFill>
            <a:schemeClr val="lt1">
              <a:alpha val="0"/>
            </a:schemeClr>
          </a:solidFill>
          <a:ln w="50800">
            <a:solidFill>
              <a:schemeClr val="accent1"/>
            </a:solidFill>
          </a:ln>
        </p:spPr>
        <p:style>
          <a:lnRef idx="2">
            <a:schemeClr val="dk1"/>
          </a:lnRef>
          <a:fillRef idx="1">
            <a:schemeClr val="lt1"/>
          </a:fillRef>
          <a:effectRef idx="0">
            <a:schemeClr val="dk1"/>
          </a:effectRef>
          <a:fontRef idx="minor">
            <a:schemeClr val="dk1"/>
          </a:fontRef>
        </p:style>
        <p:txBody>
          <a:bodyPr lIns="98399" tIns="49199" rIns="98399" bIns="49199" rtlCol="0" anchor="ctr"/>
          <a:lstStyle/>
          <a:p>
            <a:pPr algn="ctr"/>
            <a:endParaRPr lang="en-US"/>
          </a:p>
        </p:txBody>
      </p:sp>
      <p:sp>
        <p:nvSpPr>
          <p:cNvPr id="6" name="TextBox 5"/>
          <p:cNvSpPr txBox="1"/>
          <p:nvPr/>
        </p:nvSpPr>
        <p:spPr>
          <a:xfrm>
            <a:off x="7658505" y="1659466"/>
            <a:ext cx="1869440" cy="402162"/>
          </a:xfrm>
          <a:prstGeom prst="rect">
            <a:avLst/>
          </a:prstGeom>
        </p:spPr>
        <p:style>
          <a:lnRef idx="1">
            <a:schemeClr val="accent1"/>
          </a:lnRef>
          <a:fillRef idx="2">
            <a:schemeClr val="accent1"/>
          </a:fillRef>
          <a:effectRef idx="1">
            <a:schemeClr val="accent1"/>
          </a:effectRef>
          <a:fontRef idx="minor">
            <a:schemeClr val="dk1"/>
          </a:fontRef>
        </p:style>
        <p:txBody>
          <a:bodyPr wrap="square" lIns="98399" tIns="49199" rIns="98399" bIns="49199" rtlCol="0">
            <a:spAutoFit/>
          </a:bodyPr>
          <a:lstStyle/>
          <a:p>
            <a:r>
              <a:rPr lang="en-US" dirty="0"/>
              <a:t>Marcellus/Utica</a:t>
            </a:r>
          </a:p>
        </p:txBody>
      </p:sp>
      <p:cxnSp>
        <p:nvCxnSpPr>
          <p:cNvPr id="8" name="Straight Connector 7"/>
          <p:cNvCxnSpPr>
            <a:stCxn id="6" idx="2"/>
            <a:endCxn id="5" idx="0"/>
          </p:cNvCxnSpPr>
          <p:nvPr/>
        </p:nvCxnSpPr>
        <p:spPr>
          <a:xfrm flipH="1">
            <a:off x="8415852" y="2061628"/>
            <a:ext cx="177373" cy="695928"/>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1280" y="6893131"/>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endParaRPr lang="en-US" dirty="0"/>
          </a:p>
        </p:txBody>
      </p:sp>
      <p:pic>
        <p:nvPicPr>
          <p:cNvPr id="11" name="Picture 2"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37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r>
              <a:rPr lang="en-US" altLang="en-US" sz="3600" dirty="0"/>
              <a:t>Gas Supply - Shift in Physical Gas Flows</a:t>
            </a:r>
            <a:endParaRPr lang="en-US" altLang="en-US" sz="3600" i="1" dirty="0"/>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93" y="1566123"/>
            <a:ext cx="8448407" cy="494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endParaRPr lang="en-US" dirty="0"/>
          </a:p>
        </p:txBody>
      </p:sp>
      <p:pic>
        <p:nvPicPr>
          <p:cNvPr id="1027" name="Picture 3"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7486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Pipeline Transportation</a:t>
            </a:r>
          </a:p>
        </p:txBody>
      </p:sp>
      <p:sp>
        <p:nvSpPr>
          <p:cNvPr id="3" name="Content Placeholder 2"/>
          <p:cNvSpPr>
            <a:spLocks noGrp="1"/>
          </p:cNvSpPr>
          <p:nvPr>
            <p:ph idx="1"/>
          </p:nvPr>
        </p:nvSpPr>
        <p:spPr/>
        <p:txBody>
          <a:bodyPr>
            <a:normAutofit lnSpcReduction="10000"/>
          </a:bodyPr>
          <a:lstStyle/>
          <a:p>
            <a:pPr>
              <a:lnSpc>
                <a:spcPct val="80000"/>
              </a:lnSpc>
            </a:pPr>
            <a:r>
              <a:rPr lang="en-US" altLang="en-US" sz="2000" b="1" dirty="0">
                <a:latin typeface="Arial" panose="020B0604020202020204" pitchFamily="34" charset="0"/>
                <a:cs typeface="Arial" panose="020B0604020202020204" pitchFamily="34" charset="0"/>
              </a:rPr>
              <a:t>Pipeline Services</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lvl="1">
              <a:lnSpc>
                <a:spcPct val="80000"/>
              </a:lnSpc>
            </a:pPr>
            <a:r>
              <a:rPr lang="en-US" altLang="en-US" sz="1800" dirty="0">
                <a:latin typeface="Arial" panose="020B0604020202020204" pitchFamily="34" charset="0"/>
                <a:cs typeface="Arial" panose="020B0604020202020204" pitchFamily="34" charset="0"/>
              </a:rPr>
              <a:t>Firm Transportation (FT)</a:t>
            </a:r>
          </a:p>
          <a:p>
            <a:pPr lvl="1">
              <a:lnSpc>
                <a:spcPct val="80000"/>
              </a:lnSpc>
            </a:pPr>
            <a:r>
              <a:rPr lang="en-US" altLang="en-US" sz="1800" dirty="0">
                <a:latin typeface="Arial" panose="020B0604020202020204" pitchFamily="34" charset="0"/>
                <a:cs typeface="Arial" panose="020B0604020202020204" pitchFamily="34" charset="0"/>
              </a:rPr>
              <a:t>Interruptible Transportation Services (IT)</a:t>
            </a:r>
          </a:p>
          <a:p>
            <a:pPr lvl="1">
              <a:lnSpc>
                <a:spcPct val="80000"/>
              </a:lnSpc>
            </a:pPr>
            <a:r>
              <a:rPr lang="en-US" altLang="en-US" sz="1800" dirty="0">
                <a:latin typeface="Arial" panose="020B0604020202020204" pitchFamily="34" charset="0"/>
                <a:cs typeface="Arial" panose="020B0604020202020204" pitchFamily="34" charset="0"/>
              </a:rPr>
              <a:t>Storage</a:t>
            </a:r>
          </a:p>
          <a:p>
            <a:pPr lvl="1">
              <a:lnSpc>
                <a:spcPct val="80000"/>
              </a:lnSpc>
            </a:pPr>
            <a:r>
              <a:rPr lang="en-US" altLang="en-US" sz="1800" dirty="0">
                <a:latin typeface="Arial" panose="020B0604020202020204" pitchFamily="34" charset="0"/>
                <a:cs typeface="Arial" panose="020B0604020202020204" pitchFamily="34" charset="0"/>
              </a:rPr>
              <a:t>No-Notice Balancing</a:t>
            </a:r>
          </a:p>
          <a:p>
            <a:pPr marL="491948" lvl="1" indent="0">
              <a:lnSpc>
                <a:spcPct val="80000"/>
              </a:lnSpc>
              <a:buNone/>
            </a:pPr>
            <a:endParaRPr lang="en-US" altLang="en-US" sz="1800" b="1" dirty="0">
              <a:latin typeface="Arial" panose="020B0604020202020204" pitchFamily="34" charset="0"/>
              <a:cs typeface="Arial" panose="020B0604020202020204" pitchFamily="34" charset="0"/>
            </a:endParaRPr>
          </a:p>
          <a:p>
            <a:pPr>
              <a:lnSpc>
                <a:spcPct val="80000"/>
              </a:lnSpc>
            </a:pPr>
            <a:r>
              <a:rPr lang="en-US" altLang="en-US" sz="1800" b="1" dirty="0">
                <a:latin typeface="Arial" panose="020B0604020202020204" pitchFamily="34" charset="0"/>
                <a:cs typeface="Arial" panose="020B0604020202020204" pitchFamily="34" charset="0"/>
              </a:rPr>
              <a:t>Pipeline Transportation Contract Rates Structures</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lvl="1">
              <a:lnSpc>
                <a:spcPct val="80000"/>
              </a:lnSpc>
            </a:pPr>
            <a:r>
              <a:rPr lang="en-US" altLang="en-US" sz="1800" dirty="0">
                <a:latin typeface="Arial" panose="020B0604020202020204" pitchFamily="34" charset="0"/>
                <a:cs typeface="Arial" panose="020B0604020202020204" pitchFamily="34" charset="0"/>
              </a:rPr>
              <a:t>Demand or Reservation Charges</a:t>
            </a:r>
          </a:p>
          <a:p>
            <a:pPr lvl="2">
              <a:lnSpc>
                <a:spcPct val="80000"/>
              </a:lnSpc>
            </a:pPr>
            <a:r>
              <a:rPr lang="en-US" altLang="en-US" sz="1800" dirty="0">
                <a:latin typeface="Arial" panose="020B0604020202020204" pitchFamily="34" charset="0"/>
                <a:cs typeface="Arial" panose="020B0604020202020204" pitchFamily="34" charset="0"/>
              </a:rPr>
              <a:t>Billed on a monthly basis in order to reserve capacity on the pipeline. This charge is billed regardless of the contract’s actual usage. </a:t>
            </a:r>
          </a:p>
          <a:p>
            <a:pPr lvl="2">
              <a:lnSpc>
                <a:spcPct val="80000"/>
              </a:lnSpc>
            </a:pPr>
            <a:r>
              <a:rPr lang="en-US" altLang="en-US" sz="1800" dirty="0">
                <a:latin typeface="Arial" panose="020B0604020202020204" pitchFamily="34" charset="0"/>
                <a:cs typeface="Arial" panose="020B0604020202020204" pitchFamily="34" charset="0"/>
              </a:rPr>
              <a:t>Charged on the Maximum Daily Quantity for the particular month, season, or year.</a:t>
            </a:r>
          </a:p>
          <a:p>
            <a:pPr lvl="1">
              <a:lnSpc>
                <a:spcPct val="80000"/>
              </a:lnSpc>
            </a:pPr>
            <a:r>
              <a:rPr lang="en-US" altLang="en-US" sz="1800" dirty="0">
                <a:latin typeface="Arial" panose="020B0604020202020204" pitchFamily="34" charset="0"/>
                <a:cs typeface="Arial" panose="020B0604020202020204" pitchFamily="34" charset="0"/>
              </a:rPr>
              <a:t>Fuel Charges</a:t>
            </a:r>
          </a:p>
          <a:p>
            <a:pPr lvl="2">
              <a:lnSpc>
                <a:spcPct val="80000"/>
              </a:lnSpc>
            </a:pPr>
            <a:r>
              <a:rPr lang="en-US" altLang="en-US" sz="1800" dirty="0">
                <a:latin typeface="Arial" panose="020B0604020202020204" pitchFamily="34" charset="0"/>
                <a:cs typeface="Arial" panose="020B0604020202020204" pitchFamily="34" charset="0"/>
              </a:rPr>
              <a:t>Part of a pipeline’s rates that requires an additional volume of gas to be purchased at the receipt zone in order to fuel the pipeline compressor stations for delivery downstream.</a:t>
            </a:r>
          </a:p>
          <a:p>
            <a:pPr lvl="1">
              <a:lnSpc>
                <a:spcPct val="80000"/>
              </a:lnSpc>
            </a:pPr>
            <a:r>
              <a:rPr lang="en-US" altLang="en-US" sz="1800" dirty="0">
                <a:latin typeface="Arial" panose="020B0604020202020204" pitchFamily="34" charset="0"/>
                <a:cs typeface="Arial" panose="020B0604020202020204" pitchFamily="34" charset="0"/>
              </a:rPr>
              <a:t>Commodity Charges</a:t>
            </a:r>
          </a:p>
          <a:p>
            <a:pPr lvl="2">
              <a:lnSpc>
                <a:spcPct val="80000"/>
              </a:lnSpc>
            </a:pPr>
            <a:r>
              <a:rPr lang="en-US" altLang="en-US" sz="1800" dirty="0">
                <a:latin typeface="Arial" panose="020B0604020202020204" pitchFamily="34" charset="0"/>
                <a:cs typeface="Arial" panose="020B0604020202020204" pitchFamily="34" charset="0"/>
              </a:rPr>
              <a:t>Portion of the pipeline charges that are incurred as the space is used. </a:t>
            </a:r>
          </a:p>
          <a:p>
            <a:pPr lvl="3">
              <a:lnSpc>
                <a:spcPct val="80000"/>
              </a:lnSpc>
            </a:pPr>
            <a:endParaRPr lang="en-US" altLang="en-US" sz="1000" dirty="0"/>
          </a:p>
          <a:p>
            <a:endParaRPr lang="en-US" dirty="0"/>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22538"/>
            <a:ext cx="2743200" cy="193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enterPoint - White 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696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Pipeline Transportation</a:t>
            </a:r>
          </a:p>
        </p:txBody>
      </p:sp>
      <p:sp>
        <p:nvSpPr>
          <p:cNvPr id="3" name="Content Placeholder 2"/>
          <p:cNvSpPr>
            <a:spLocks noGrp="1"/>
          </p:cNvSpPr>
          <p:nvPr>
            <p:ph idx="1"/>
          </p:nvPr>
        </p:nvSpPr>
        <p:spPr/>
        <p:txBody>
          <a:bodyPr>
            <a:normAutofit/>
          </a:bodyPr>
          <a:lstStyle/>
          <a:p>
            <a:pPr marL="983900" lvl="2" indent="0">
              <a:lnSpc>
                <a:spcPct val="80000"/>
              </a:lnSpc>
              <a:buNone/>
            </a:pPr>
            <a:endParaRPr lang="en-US" altLang="en-US" sz="1800" dirty="0">
              <a:latin typeface="Arial" panose="020B0604020202020204" pitchFamily="34" charset="0"/>
              <a:cs typeface="Arial" panose="020B0604020202020204" pitchFamily="34" charset="0"/>
            </a:endParaRPr>
          </a:p>
          <a:p>
            <a:pPr>
              <a:lnSpc>
                <a:spcPct val="80000"/>
              </a:lnSpc>
            </a:pPr>
            <a:r>
              <a:rPr lang="en-US" altLang="en-US" sz="2000" b="1" dirty="0">
                <a:latin typeface="Arial" panose="020B0604020202020204" pitchFamily="34" charset="0"/>
                <a:cs typeface="Arial" panose="020B0604020202020204" pitchFamily="34" charset="0"/>
              </a:rPr>
              <a:t>Scheduling, Balancing, and Nominations</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lvl="1">
              <a:lnSpc>
                <a:spcPct val="80000"/>
              </a:lnSpc>
            </a:pPr>
            <a:r>
              <a:rPr lang="en-US" altLang="en-US" sz="1800" dirty="0">
                <a:latin typeface="Arial" panose="020B0604020202020204" pitchFamily="34" charset="0"/>
                <a:cs typeface="Arial" panose="020B0604020202020204" pitchFamily="34" charset="0"/>
              </a:rPr>
              <a:t>In order to move and transport natural gas from one point to another, a variety of coordinated activities must be undertaken.  Pipelines need to be notified daily of expected volumes at receipt and delivery meters via electronic bulletin boards.</a:t>
            </a:r>
          </a:p>
          <a:p>
            <a:pPr lvl="1">
              <a:lnSpc>
                <a:spcPct val="80000"/>
              </a:lnSpc>
            </a:pPr>
            <a:r>
              <a:rPr lang="en-US" altLang="en-US" sz="1800" dirty="0">
                <a:latin typeface="Arial" panose="020B0604020202020204" pitchFamily="34" charset="0"/>
                <a:cs typeface="Arial" panose="020B0604020202020204" pitchFamily="34" charset="0"/>
              </a:rPr>
              <a:t>Pipelines have multiple restrictions on the logistics of natural gas flows on their systems which require strict adherence to avoid scheduling and balancing penalties.</a:t>
            </a:r>
          </a:p>
          <a:p>
            <a:pPr lvl="3">
              <a:lnSpc>
                <a:spcPct val="80000"/>
              </a:lnSpc>
            </a:pPr>
            <a:endParaRPr lang="en-US" altLang="en-US" sz="1000" dirty="0"/>
          </a:p>
          <a:p>
            <a:endParaRPr lang="en-US" dirty="0"/>
          </a:p>
        </p:txBody>
      </p:sp>
      <p:sp>
        <p:nvSpPr>
          <p:cNvPr id="12" name="Slide Number Placeholder 11"/>
          <p:cNvSpPr>
            <a:spLocks noGrp="1"/>
          </p:cNvSpPr>
          <p:nvPr>
            <p:ph type="sldNum" sz="quarter" idx="12"/>
          </p:nvPr>
        </p:nvSpPr>
        <p:spPr/>
        <p:txBody>
          <a:bodyPr/>
          <a:lstStyle/>
          <a:p>
            <a:endParaRPr lang="en-US" dirty="0"/>
          </a:p>
        </p:txBody>
      </p:sp>
      <p:pic>
        <p:nvPicPr>
          <p:cNvPr id="9"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2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ltLang="en-US"/>
              <a:t>Distribution</a:t>
            </a:r>
          </a:p>
        </p:txBody>
      </p:sp>
      <p:sp>
        <p:nvSpPr>
          <p:cNvPr id="337923" name="Rectangle 3"/>
          <p:cNvSpPr>
            <a:spLocks noGrp="1" noChangeArrowheads="1"/>
          </p:cNvSpPr>
          <p:nvPr>
            <p:ph type="body" sz="half" idx="1"/>
          </p:nvPr>
        </p:nvSpPr>
        <p:spPr/>
        <p:txBody>
          <a:bodyPr>
            <a:normAutofit lnSpcReduction="10000"/>
          </a:bodyPr>
          <a:lstStyle/>
          <a:p>
            <a:pPr>
              <a:lnSpc>
                <a:spcPct val="80000"/>
              </a:lnSpc>
            </a:pPr>
            <a:r>
              <a:rPr lang="en-US" altLang="en-US" sz="2200" dirty="0"/>
              <a:t>Distribution is similar to transmission, but involves smaller volumes at lower pressures, to a great number of end-users</a:t>
            </a:r>
          </a:p>
          <a:p>
            <a:pPr>
              <a:lnSpc>
                <a:spcPct val="80000"/>
              </a:lnSpc>
            </a:pPr>
            <a:r>
              <a:rPr lang="en-US" altLang="en-US" sz="2200" dirty="0"/>
              <a:t>The distribution systems are joined to transmission pipelines at an interconnect</a:t>
            </a:r>
          </a:p>
          <a:p>
            <a:pPr>
              <a:lnSpc>
                <a:spcPct val="80000"/>
              </a:lnSpc>
            </a:pPr>
            <a:r>
              <a:rPr lang="en-US" altLang="en-US" sz="2200" dirty="0"/>
              <a:t>The system consists of pipe, small compressors, regulators, valves to control flow, metering units to measure flow, and a system that allows for the monitoring and control of the various components</a:t>
            </a:r>
          </a:p>
          <a:p>
            <a:pPr>
              <a:lnSpc>
                <a:spcPct val="80000"/>
              </a:lnSpc>
            </a:pPr>
            <a:r>
              <a:rPr lang="en-US" altLang="en-US" sz="2200" dirty="0"/>
              <a:t>There are 1.9 million miles of local utility distribution pipes</a:t>
            </a:r>
          </a:p>
          <a:p>
            <a:pPr>
              <a:lnSpc>
                <a:spcPct val="80000"/>
              </a:lnSpc>
            </a:pPr>
            <a:endParaRPr lang="en-US" altLang="en-US" sz="2200" dirty="0"/>
          </a:p>
        </p:txBody>
      </p:sp>
      <p:pic>
        <p:nvPicPr>
          <p:cNvPr id="3379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 y="4107180"/>
            <a:ext cx="4389120" cy="2447713"/>
          </a:xfrm>
        </p:spPr>
      </p:pic>
      <p:pic>
        <p:nvPicPr>
          <p:cNvPr id="3379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80" y="3899747"/>
            <a:ext cx="4307840" cy="257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10"/>
          <p:cNvSpPr txBox="1">
            <a:spLocks/>
          </p:cNvSpPr>
          <p:nvPr/>
        </p:nvSpPr>
        <p:spPr>
          <a:xfrm>
            <a:off x="3332480" y="6921360"/>
            <a:ext cx="3088640" cy="397581"/>
          </a:xfrm>
          <a:prstGeom prst="rect">
            <a:avLst/>
          </a:prstGeom>
        </p:spPr>
        <p:txBody>
          <a:bodyPr/>
          <a:lstStyle>
            <a:defPPr>
              <a:defRPr lang="en-US"/>
            </a:defPPr>
            <a:lvl1pPr marL="0" algn="l" defTabSz="983900" rtl="0" eaLnBrk="1" latinLnBrk="0" hangingPunct="1">
              <a:defRPr sz="1900" kern="1200">
                <a:solidFill>
                  <a:schemeClr val="tx1"/>
                </a:solidFill>
                <a:latin typeface="+mn-lt"/>
                <a:ea typeface="+mn-ea"/>
                <a:cs typeface="+mn-cs"/>
              </a:defRPr>
            </a:lvl1pPr>
            <a:lvl2pPr marL="491950" algn="l" defTabSz="983900" rtl="0" eaLnBrk="1" latinLnBrk="0" hangingPunct="1">
              <a:defRPr sz="1900" kern="1200">
                <a:solidFill>
                  <a:schemeClr val="tx1"/>
                </a:solidFill>
                <a:latin typeface="+mn-lt"/>
                <a:ea typeface="+mn-ea"/>
                <a:cs typeface="+mn-cs"/>
              </a:defRPr>
            </a:lvl2pPr>
            <a:lvl3pPr marL="983900" algn="l" defTabSz="983900" rtl="0" eaLnBrk="1" latinLnBrk="0" hangingPunct="1">
              <a:defRPr sz="1900" kern="1200">
                <a:solidFill>
                  <a:schemeClr val="tx1"/>
                </a:solidFill>
                <a:latin typeface="+mn-lt"/>
                <a:ea typeface="+mn-ea"/>
                <a:cs typeface="+mn-cs"/>
              </a:defRPr>
            </a:lvl3pPr>
            <a:lvl4pPr marL="1475850" algn="l" defTabSz="983900" rtl="0" eaLnBrk="1" latinLnBrk="0" hangingPunct="1">
              <a:defRPr sz="1900" kern="1200">
                <a:solidFill>
                  <a:schemeClr val="tx1"/>
                </a:solidFill>
                <a:latin typeface="+mn-lt"/>
                <a:ea typeface="+mn-ea"/>
                <a:cs typeface="+mn-cs"/>
              </a:defRPr>
            </a:lvl4pPr>
            <a:lvl5pPr marL="1967800" algn="l" defTabSz="983900" rtl="0" eaLnBrk="1" latinLnBrk="0" hangingPunct="1">
              <a:defRPr sz="1900" kern="1200">
                <a:solidFill>
                  <a:schemeClr val="tx1"/>
                </a:solidFill>
                <a:latin typeface="+mn-lt"/>
                <a:ea typeface="+mn-ea"/>
                <a:cs typeface="+mn-cs"/>
              </a:defRPr>
            </a:lvl5pPr>
            <a:lvl6pPr marL="2459748" algn="l" defTabSz="983900" rtl="0" eaLnBrk="1" latinLnBrk="0" hangingPunct="1">
              <a:defRPr sz="1900" kern="1200">
                <a:solidFill>
                  <a:schemeClr val="tx1"/>
                </a:solidFill>
                <a:latin typeface="+mn-lt"/>
                <a:ea typeface="+mn-ea"/>
                <a:cs typeface="+mn-cs"/>
              </a:defRPr>
            </a:lvl6pPr>
            <a:lvl7pPr marL="2951698" algn="l" defTabSz="983900" rtl="0" eaLnBrk="1" latinLnBrk="0" hangingPunct="1">
              <a:defRPr sz="1900" kern="1200">
                <a:solidFill>
                  <a:schemeClr val="tx1"/>
                </a:solidFill>
                <a:latin typeface="+mn-lt"/>
                <a:ea typeface="+mn-ea"/>
                <a:cs typeface="+mn-cs"/>
              </a:defRPr>
            </a:lvl7pPr>
            <a:lvl8pPr marL="3443647" algn="l" defTabSz="983900" rtl="0" eaLnBrk="1" latinLnBrk="0" hangingPunct="1">
              <a:defRPr sz="1900" kern="1200">
                <a:solidFill>
                  <a:schemeClr val="tx1"/>
                </a:solidFill>
                <a:latin typeface="+mn-lt"/>
                <a:ea typeface="+mn-ea"/>
                <a:cs typeface="+mn-cs"/>
              </a:defRPr>
            </a:lvl8pPr>
            <a:lvl9pPr marL="3935597" algn="l" defTabSz="983900" rtl="0" eaLnBrk="1" latinLnBrk="0" hangingPunct="1">
              <a:defRPr sz="1900" kern="1200">
                <a:solidFill>
                  <a:schemeClr val="tx1"/>
                </a:solidFill>
                <a:latin typeface="+mn-lt"/>
                <a:ea typeface="+mn-ea"/>
                <a:cs typeface="+mn-cs"/>
              </a:defRPr>
            </a:lvl9pPr>
          </a:lstStyle>
          <a:p>
            <a:r>
              <a:rPr lang="en-US" sz="1300" dirty="0"/>
              <a:t>                              </a:t>
            </a:r>
          </a:p>
        </p:txBody>
      </p:sp>
      <p:sp>
        <p:nvSpPr>
          <p:cNvPr id="3" name="Slide Number Placeholder 2"/>
          <p:cNvSpPr>
            <a:spLocks noGrp="1"/>
          </p:cNvSpPr>
          <p:nvPr>
            <p:ph type="sldNum" sz="quarter" idx="10"/>
          </p:nvPr>
        </p:nvSpPr>
        <p:spPr/>
        <p:txBody>
          <a:bodyPr/>
          <a:lstStyle/>
          <a:p>
            <a:endParaRPr lang="en-US" altLang="en-US" dirty="0"/>
          </a:p>
        </p:txBody>
      </p:sp>
      <p:pic>
        <p:nvPicPr>
          <p:cNvPr id="9" name="Picture 3"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71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Pricing</a:t>
            </a:r>
          </a:p>
        </p:txBody>
      </p:sp>
      <p:sp>
        <p:nvSpPr>
          <p:cNvPr id="3" name="Content Placeholder 2"/>
          <p:cNvSpPr>
            <a:spLocks noGrp="1"/>
          </p:cNvSpPr>
          <p:nvPr>
            <p:ph idx="1"/>
          </p:nvPr>
        </p:nvSpPr>
        <p:spPr/>
        <p:txBody>
          <a:bodyPr>
            <a:normAutofit/>
          </a:bodyPr>
          <a:lstStyle/>
          <a:p>
            <a:pPr>
              <a:lnSpc>
                <a:spcPct val="80000"/>
              </a:lnSpc>
            </a:pPr>
            <a:r>
              <a:rPr lang="en-US" altLang="en-US" sz="1800" dirty="0">
                <a:latin typeface="Arial" panose="020B0604020202020204" pitchFamily="34" charset="0"/>
                <a:cs typeface="Arial" panose="020B0604020202020204" pitchFamily="34" charset="0"/>
              </a:rPr>
              <a:t>Various factors influence the price of natural gas at any given location.</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a:lnSpc>
                <a:spcPct val="80000"/>
              </a:lnSpc>
            </a:pPr>
            <a:r>
              <a:rPr lang="en-US" altLang="en-US" sz="1800" dirty="0">
                <a:latin typeface="Arial" panose="020B0604020202020204" pitchFamily="34" charset="0"/>
                <a:cs typeface="Arial" panose="020B0604020202020204" pitchFamily="34" charset="0"/>
              </a:rPr>
              <a:t>Generally speaking, the price is determined by supply and demand including perceptions of the future balance of supply and demand.</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a:lnSpc>
                <a:spcPct val="80000"/>
              </a:lnSpc>
            </a:pPr>
            <a:r>
              <a:rPr lang="en-US" altLang="en-US" sz="1800" dirty="0">
                <a:latin typeface="Arial" panose="020B0604020202020204" pitchFamily="34" charset="0"/>
                <a:cs typeface="Arial" panose="020B0604020202020204" pitchFamily="34" charset="0"/>
              </a:rPr>
              <a:t>Key factors also include: number of buyers, projections for future supply and demand, weather, the amount of gas in storage, the projected cost of future supply, market alternatives for suppliers, supply alternatives for buyers, transport constraints, and general market psychology.</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a:lnSpc>
                <a:spcPct val="80000"/>
              </a:lnSpc>
            </a:pPr>
            <a:r>
              <a:rPr lang="en-US" altLang="en-US" sz="1800" dirty="0">
                <a:latin typeface="Arial" panose="020B0604020202020204" pitchFamily="34" charset="0"/>
                <a:cs typeface="Arial" panose="020B0604020202020204" pitchFamily="34" charset="0"/>
              </a:rPr>
              <a:t>In today’s fast-paced market, price volatility is often experienced on a daily basis.</a:t>
            </a:r>
          </a:p>
          <a:p>
            <a:pPr marL="0" indent="0">
              <a:lnSpc>
                <a:spcPct val="80000"/>
              </a:lnSpc>
              <a:buNone/>
            </a:pPr>
            <a:endParaRPr lang="en-US" altLang="en-US" sz="1800" dirty="0">
              <a:latin typeface="Arial" panose="020B0604020202020204" pitchFamily="34" charset="0"/>
              <a:cs typeface="Arial" panose="020B0604020202020204" pitchFamily="34" charset="0"/>
            </a:endParaRPr>
          </a:p>
          <a:p>
            <a:pPr lvl="1">
              <a:lnSpc>
                <a:spcPct val="80000"/>
              </a:lnSpc>
            </a:pPr>
            <a:r>
              <a:rPr lang="en-US" altLang="en-US" sz="1800" dirty="0">
                <a:latin typeface="Arial" panose="020B0604020202020204" pitchFamily="34" charset="0"/>
                <a:cs typeface="Arial" panose="020B0604020202020204" pitchFamily="34" charset="0"/>
              </a:rPr>
              <a:t>The commodity price is so volatile because it is a market price, not a regulated price.</a:t>
            </a:r>
          </a:p>
          <a:p>
            <a:pPr marL="0" indent="0">
              <a:buNone/>
            </a:pPr>
            <a:endParaRPr lang="en-US" sz="1400"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endParaRPr lang="en-US" dirty="0"/>
          </a:p>
        </p:txBody>
      </p:sp>
      <p:pic>
        <p:nvPicPr>
          <p:cNvPr id="9"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98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a:t>
            </a:r>
          </a:p>
        </p:txBody>
      </p:sp>
      <p:cxnSp>
        <p:nvCxnSpPr>
          <p:cNvPr id="7" name="Straight Connector 6"/>
          <p:cNvCxnSpPr/>
          <p:nvPr/>
        </p:nvCxnSpPr>
        <p:spPr>
          <a:xfrm>
            <a:off x="0" y="6477000"/>
            <a:ext cx="9753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endParaRPr lang="en-US" dirty="0"/>
          </a:p>
        </p:txBody>
      </p:sp>
      <p:pic>
        <p:nvPicPr>
          <p:cNvPr id="9"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a:extLst>
              <a:ext uri="{FF2B5EF4-FFF2-40B4-BE49-F238E27FC236}">
                <a16:creationId xmlns:a16="http://schemas.microsoft.com/office/drawing/2014/main" id="{85BD8050-F1EE-4DD9-AEED-D3A7F19DB796}"/>
              </a:ext>
            </a:extLst>
          </p:cNvPr>
          <p:cNvPicPr>
            <a:picLocks noGrp="1" noChangeAspect="1"/>
          </p:cNvPicPr>
          <p:nvPr>
            <p:ph idx="1"/>
          </p:nvPr>
        </p:nvPicPr>
        <p:blipFill>
          <a:blip r:embed="rId4"/>
          <a:stretch>
            <a:fillRect/>
          </a:stretch>
        </p:blipFill>
        <p:spPr>
          <a:xfrm>
            <a:off x="487363" y="2719470"/>
            <a:ext cx="8778875" cy="2974810"/>
          </a:xfrm>
          <a:prstGeom prst="rect">
            <a:avLst/>
          </a:prstGeom>
        </p:spPr>
      </p:pic>
    </p:spTree>
    <p:extLst>
      <p:ext uri="{BB962C8B-B14F-4D97-AF65-F5344CB8AC3E}">
        <p14:creationId xmlns:p14="http://schemas.microsoft.com/office/powerpoint/2010/main" val="196389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Pricing</a:t>
            </a:r>
          </a:p>
        </p:txBody>
      </p:sp>
      <p:sp>
        <p:nvSpPr>
          <p:cNvPr id="3" name="Content Placeholder 2"/>
          <p:cNvSpPr>
            <a:spLocks noGrp="1"/>
          </p:cNvSpPr>
          <p:nvPr>
            <p:ph idx="1"/>
          </p:nvPr>
        </p:nvSpPr>
        <p:spPr/>
        <p:txBody>
          <a:bodyPr>
            <a:normAutofit/>
          </a:bodyPr>
          <a:lstStyle/>
          <a:p>
            <a:pPr>
              <a:lnSpc>
                <a:spcPct val="80000"/>
              </a:lnSpc>
            </a:pPr>
            <a:endParaRPr lang="en-US" altLang="en-US" sz="13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endParaRPr lang="en-US" dirty="0"/>
          </a:p>
        </p:txBody>
      </p:sp>
      <p:pic>
        <p:nvPicPr>
          <p:cNvPr id="9"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0E67178-A023-43A2-8689-9D2E5E46A01F}"/>
              </a:ext>
            </a:extLst>
          </p:cNvPr>
          <p:cNvPicPr>
            <a:picLocks noChangeAspect="1"/>
          </p:cNvPicPr>
          <p:nvPr/>
        </p:nvPicPr>
        <p:blipFill>
          <a:blip r:embed="rId4"/>
          <a:stretch>
            <a:fillRect/>
          </a:stretch>
        </p:blipFill>
        <p:spPr>
          <a:xfrm>
            <a:off x="2237405" y="1981200"/>
            <a:ext cx="5839795" cy="3877716"/>
          </a:xfrm>
          <a:prstGeom prst="rect">
            <a:avLst/>
          </a:prstGeom>
        </p:spPr>
      </p:pic>
    </p:spTree>
    <p:extLst>
      <p:ext uri="{BB962C8B-B14F-4D97-AF65-F5344CB8AC3E}">
        <p14:creationId xmlns:p14="http://schemas.microsoft.com/office/powerpoint/2010/main" val="340714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1344" y="401978"/>
            <a:ext cx="7812266" cy="694870"/>
          </a:xfrm>
        </p:spPr>
        <p:txBody>
          <a:bodyPr>
            <a:normAutofit/>
          </a:bodyPr>
          <a:lstStyle/>
          <a:p>
            <a:r>
              <a:rPr lang="en-US" sz="2241" dirty="0"/>
              <a:t>Natural Gas 101 &amp; </a:t>
            </a:r>
            <a:r>
              <a:rPr lang="en-US" sz="2241" dirty="0">
                <a:solidFill>
                  <a:srgbClr val="00AEEF"/>
                </a:solidFill>
              </a:rPr>
              <a:t>Market</a:t>
            </a:r>
            <a:r>
              <a:rPr lang="en-US" sz="2241" dirty="0"/>
              <a:t> Update  – Key Topics</a:t>
            </a:r>
          </a:p>
        </p:txBody>
      </p:sp>
      <p:sp>
        <p:nvSpPr>
          <p:cNvPr id="27" name="Footer Placeholder 26"/>
          <p:cNvSpPr>
            <a:spLocks noGrp="1"/>
          </p:cNvSpPr>
          <p:nvPr>
            <p:ph type="ftr" sz="quarter" idx="10"/>
          </p:nvPr>
        </p:nvSpPr>
        <p:spPr/>
        <p:txBody>
          <a:bodyPr/>
          <a:lstStyle/>
          <a:p>
            <a:pPr defTabSz="731738"/>
            <a:endParaRPr lang="en-US" dirty="0">
              <a:solidFill>
                <a:srgbClr val="4C5757"/>
              </a:solidFill>
              <a:latin typeface="Arial"/>
            </a:endParaRPr>
          </a:p>
        </p:txBody>
      </p:sp>
      <p:sp>
        <p:nvSpPr>
          <p:cNvPr id="28" name="Slide Number Placeholder 27"/>
          <p:cNvSpPr>
            <a:spLocks noGrp="1"/>
          </p:cNvSpPr>
          <p:nvPr>
            <p:ph type="sldNum" sz="quarter" idx="11"/>
          </p:nvPr>
        </p:nvSpPr>
        <p:spPr/>
        <p:txBody>
          <a:bodyPr/>
          <a:lstStyle/>
          <a:p>
            <a:pPr defTabSz="731738"/>
            <a:endParaRPr lang="en-US" dirty="0">
              <a:solidFill>
                <a:srgbClr val="4C5757"/>
              </a:solidFill>
              <a:latin typeface="Arial"/>
            </a:endParaRPr>
          </a:p>
        </p:txBody>
      </p:sp>
      <p:sp>
        <p:nvSpPr>
          <p:cNvPr id="7" name="Rectangle 6"/>
          <p:cNvSpPr/>
          <p:nvPr/>
        </p:nvSpPr>
        <p:spPr>
          <a:xfrm>
            <a:off x="221346" y="1335142"/>
            <a:ext cx="9082740" cy="5213735"/>
          </a:xfrm>
          <a:prstGeom prst="rect">
            <a:avLst/>
          </a:prstGeom>
        </p:spPr>
        <p:txBody>
          <a:bodyPr wrap="square">
            <a:spAutoFit/>
          </a:bodyPr>
          <a:lstStyle/>
          <a:p>
            <a:pPr marL="228668" indent="-228668" defTabSz="731738" eaLnBrk="0" fontAlgn="base" hangingPunct="0">
              <a:spcBef>
                <a:spcPct val="0"/>
              </a:spcBef>
              <a:spcAft>
                <a:spcPct val="0"/>
              </a:spcAft>
              <a:buFont typeface="Arial" pitchFamily="34" charset="0"/>
              <a:buChar char="•"/>
              <a:defRPr/>
            </a:pPr>
            <a:r>
              <a:rPr lang="en-US" sz="2560" b="1" kern="0" dirty="0">
                <a:solidFill>
                  <a:srgbClr val="0070C0"/>
                </a:solidFill>
                <a:latin typeface="Arial"/>
              </a:rPr>
              <a:t>Natural Gas 101</a:t>
            </a:r>
          </a:p>
          <a:p>
            <a:pPr marL="228668" indent="-228668" defTabSz="731738" eaLnBrk="0" fontAlgn="base" hangingPunct="0">
              <a:spcBef>
                <a:spcPct val="0"/>
              </a:spcBef>
              <a:spcAft>
                <a:spcPct val="0"/>
              </a:spcAft>
              <a:buFont typeface="Arial" pitchFamily="34" charset="0"/>
              <a:buChar char="•"/>
              <a:defRPr/>
            </a:pPr>
            <a:endParaRPr lang="en-US" sz="2560" b="1" kern="0" dirty="0">
              <a:solidFill>
                <a:srgbClr val="0070C0"/>
              </a:solidFill>
              <a:latin typeface="Arial"/>
            </a:endParaRPr>
          </a:p>
          <a:p>
            <a:pPr marL="228668" indent="-228668" defTabSz="731738" eaLnBrk="0" fontAlgn="base" hangingPunct="0">
              <a:spcBef>
                <a:spcPct val="0"/>
              </a:spcBef>
              <a:spcAft>
                <a:spcPct val="0"/>
              </a:spcAft>
              <a:buFont typeface="Arial" pitchFamily="34" charset="0"/>
              <a:buChar char="•"/>
              <a:defRPr/>
            </a:pPr>
            <a:r>
              <a:rPr lang="en-US" sz="2560" b="1" kern="0" dirty="0">
                <a:solidFill>
                  <a:srgbClr val="0070C0"/>
                </a:solidFill>
                <a:latin typeface="Arial"/>
              </a:rPr>
              <a:t>Review of the 2018 – 2019 Winter and Current Storage Update</a:t>
            </a:r>
          </a:p>
          <a:p>
            <a:pPr marL="228668" indent="-228668" defTabSz="731738" eaLnBrk="0" fontAlgn="base" hangingPunct="0">
              <a:spcBef>
                <a:spcPct val="0"/>
              </a:spcBef>
              <a:spcAft>
                <a:spcPct val="0"/>
              </a:spcAft>
              <a:buFont typeface="Arial" pitchFamily="34" charset="0"/>
              <a:buChar char="•"/>
              <a:defRPr/>
            </a:pPr>
            <a:endParaRPr lang="en-US" sz="2560" b="1" kern="0" dirty="0">
              <a:solidFill>
                <a:srgbClr val="0070C0"/>
              </a:solidFill>
              <a:latin typeface="Arial"/>
            </a:endParaRPr>
          </a:p>
          <a:p>
            <a:pPr marL="228668" indent="-228668" defTabSz="731738" eaLnBrk="0" fontAlgn="base" hangingPunct="0">
              <a:spcBef>
                <a:spcPct val="0"/>
              </a:spcBef>
              <a:spcAft>
                <a:spcPct val="0"/>
              </a:spcAft>
              <a:buFont typeface="Arial" pitchFamily="34" charset="0"/>
              <a:buChar char="•"/>
              <a:defRPr/>
            </a:pPr>
            <a:r>
              <a:rPr lang="en-US" sz="2560" b="1" kern="0" dirty="0">
                <a:solidFill>
                  <a:srgbClr val="0070C0"/>
                </a:solidFill>
                <a:latin typeface="Arial"/>
              </a:rPr>
              <a:t>Supply Overview</a:t>
            </a:r>
          </a:p>
          <a:p>
            <a:pPr marL="228668" indent="-228668" defTabSz="731738" eaLnBrk="0" fontAlgn="base" hangingPunct="0">
              <a:spcBef>
                <a:spcPct val="0"/>
              </a:spcBef>
              <a:spcAft>
                <a:spcPct val="0"/>
              </a:spcAft>
              <a:buFont typeface="Arial" pitchFamily="34" charset="0"/>
              <a:buChar char="•"/>
              <a:defRPr/>
            </a:pPr>
            <a:endParaRPr lang="en-US" sz="2560" b="1" kern="0" dirty="0">
              <a:solidFill>
                <a:srgbClr val="0070C0"/>
              </a:solidFill>
              <a:latin typeface="Arial"/>
            </a:endParaRPr>
          </a:p>
          <a:p>
            <a:pPr marL="228668" indent="-228668" defTabSz="731738">
              <a:buFont typeface="Arial" pitchFamily="34" charset="0"/>
              <a:buChar char="•"/>
              <a:defRPr/>
            </a:pPr>
            <a:r>
              <a:rPr lang="en-US" sz="2560" b="1" kern="0" dirty="0">
                <a:solidFill>
                  <a:srgbClr val="0070C0"/>
                </a:solidFill>
                <a:latin typeface="Arial"/>
              </a:rPr>
              <a:t>Demand Overview and Outlook</a:t>
            </a:r>
          </a:p>
          <a:p>
            <a:pPr marL="365868" lvl="1" defTabSz="731738">
              <a:defRPr/>
            </a:pPr>
            <a:endParaRPr lang="en-US" sz="2560" b="1" kern="0" dirty="0">
              <a:solidFill>
                <a:srgbClr val="0070C0"/>
              </a:solidFill>
              <a:latin typeface="Arial"/>
            </a:endParaRPr>
          </a:p>
          <a:p>
            <a:pPr marL="228668" indent="-228668" defTabSz="731738" eaLnBrk="0" fontAlgn="base" hangingPunct="0">
              <a:spcBef>
                <a:spcPct val="0"/>
              </a:spcBef>
              <a:spcAft>
                <a:spcPct val="0"/>
              </a:spcAft>
              <a:buFont typeface="Arial" pitchFamily="34" charset="0"/>
              <a:buChar char="•"/>
              <a:defRPr/>
            </a:pPr>
            <a:r>
              <a:rPr lang="en-US" sz="2560" b="1" kern="0" dirty="0">
                <a:solidFill>
                  <a:srgbClr val="0070C0"/>
                </a:solidFill>
                <a:latin typeface="Arial"/>
              </a:rPr>
              <a:t>2019 Summer Outlook</a:t>
            </a:r>
          </a:p>
          <a:p>
            <a:pPr marL="594537" lvl="1" indent="-228668" defTabSz="731738" eaLnBrk="0" fontAlgn="base" hangingPunct="0">
              <a:spcBef>
                <a:spcPct val="0"/>
              </a:spcBef>
              <a:spcAft>
                <a:spcPct val="0"/>
              </a:spcAft>
              <a:buFont typeface="Arial" pitchFamily="34" charset="0"/>
              <a:buChar char="•"/>
              <a:defRPr/>
            </a:pPr>
            <a:endParaRPr lang="en-US" sz="2560" b="1" kern="0" dirty="0">
              <a:solidFill>
                <a:srgbClr val="0070C0"/>
              </a:solidFill>
              <a:latin typeface="Arial"/>
            </a:endParaRPr>
          </a:p>
          <a:p>
            <a:pPr marL="228668" indent="-228668" defTabSz="731738">
              <a:buFont typeface="Arial" pitchFamily="34" charset="0"/>
              <a:buChar char="•"/>
              <a:defRPr/>
            </a:pPr>
            <a:r>
              <a:rPr lang="en-US" sz="2560" b="1" kern="0" dirty="0">
                <a:solidFill>
                  <a:srgbClr val="0070C0"/>
                </a:solidFill>
                <a:latin typeface="Arial"/>
              </a:rPr>
              <a:t>Natural Gas Price Update and Outlook</a:t>
            </a:r>
          </a:p>
          <a:p>
            <a:pPr defTabSz="731738" eaLnBrk="0" fontAlgn="base" hangingPunct="0">
              <a:spcBef>
                <a:spcPct val="0"/>
              </a:spcBef>
              <a:spcAft>
                <a:spcPct val="0"/>
              </a:spcAft>
              <a:defRPr/>
            </a:pPr>
            <a:endParaRPr lang="en-US" sz="2560" b="1" kern="0" dirty="0">
              <a:solidFill>
                <a:srgbClr val="0070C0"/>
              </a:solidFill>
              <a:latin typeface="Arial"/>
            </a:endParaRPr>
          </a:p>
        </p:txBody>
      </p:sp>
    </p:spTree>
    <p:extLst>
      <p:ext uri="{BB962C8B-B14F-4D97-AF65-F5344CB8AC3E}">
        <p14:creationId xmlns:p14="http://schemas.microsoft.com/office/powerpoint/2010/main" val="118734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Pricing</a:t>
            </a:r>
          </a:p>
        </p:txBody>
      </p:sp>
      <p:sp>
        <p:nvSpPr>
          <p:cNvPr id="11" name="Slide Number Placeholder 10"/>
          <p:cNvSpPr>
            <a:spLocks noGrp="1"/>
          </p:cNvSpPr>
          <p:nvPr>
            <p:ph type="sldNum" sz="quarter" idx="12"/>
          </p:nvPr>
        </p:nvSpPr>
        <p:spPr/>
        <p:txBody>
          <a:bodyPr/>
          <a:lstStyle/>
          <a:p>
            <a:endParaRPr lang="en-US" dirty="0"/>
          </a:p>
        </p:txBody>
      </p:sp>
      <p:pic>
        <p:nvPicPr>
          <p:cNvPr id="9"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a:extLst>
              <a:ext uri="{FF2B5EF4-FFF2-40B4-BE49-F238E27FC236}">
                <a16:creationId xmlns:a16="http://schemas.microsoft.com/office/drawing/2014/main" id="{FB4A4DC1-005D-48C3-8883-95C71109970A}"/>
              </a:ext>
            </a:extLst>
          </p:cNvPr>
          <p:cNvPicPr>
            <a:picLocks noGrp="1" noChangeAspect="1"/>
          </p:cNvPicPr>
          <p:nvPr>
            <p:ph idx="1"/>
          </p:nvPr>
        </p:nvPicPr>
        <p:blipFill>
          <a:blip r:embed="rId4"/>
          <a:stretch>
            <a:fillRect/>
          </a:stretch>
        </p:blipFill>
        <p:spPr>
          <a:xfrm>
            <a:off x="1634548" y="1658620"/>
            <a:ext cx="6484503" cy="4927600"/>
          </a:xfrm>
          <a:prstGeom prst="rect">
            <a:avLst/>
          </a:prstGeom>
        </p:spPr>
      </p:pic>
    </p:spTree>
    <p:extLst>
      <p:ext uri="{BB962C8B-B14F-4D97-AF65-F5344CB8AC3E}">
        <p14:creationId xmlns:p14="http://schemas.microsoft.com/office/powerpoint/2010/main" val="190708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1007872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Gas Marketing</a:t>
            </a:r>
          </a:p>
        </p:txBody>
      </p:sp>
      <p:sp>
        <p:nvSpPr>
          <p:cNvPr id="3" name="Content Placeholder 2"/>
          <p:cNvSpPr>
            <a:spLocks noGrp="1"/>
          </p:cNvSpPr>
          <p:nvPr>
            <p:ph idx="1"/>
          </p:nvPr>
        </p:nvSpPr>
        <p:spPr/>
        <p:txBody>
          <a:bodyPr/>
          <a:lstStyle/>
          <a:p>
            <a:r>
              <a:rPr lang="en-US" altLang="en-US" sz="1600" dirty="0">
                <a:latin typeface="Arial" panose="020B0604020202020204" pitchFamily="34" charset="0"/>
                <a:cs typeface="Arial" panose="020B0604020202020204" pitchFamily="34" charset="0"/>
              </a:rPr>
              <a:t>Before deregulation, there was not a role for natural gas marketers.</a:t>
            </a:r>
          </a:p>
          <a:p>
            <a:pPr lvl="1"/>
            <a:r>
              <a:rPr lang="en-US" altLang="en-US" sz="1600" dirty="0">
                <a:latin typeface="Arial" panose="020B0604020202020204" pitchFamily="34" charset="0"/>
                <a:cs typeface="Arial" panose="020B0604020202020204" pitchFamily="34" charset="0"/>
              </a:rPr>
              <a:t> Marketers are a relatively new addition to the gas marketplace.</a:t>
            </a:r>
          </a:p>
          <a:p>
            <a:pPr marL="491948" lvl="1" indent="0">
              <a:buNone/>
            </a:pPr>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Marketers sell natural gas as a commodity.</a:t>
            </a:r>
          </a:p>
          <a:p>
            <a:pPr marL="0" indent="0">
              <a:buNone/>
            </a:pPr>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Marketing can be referred to as the process of coordinating, at various levels, the business of delivering natural gas from the wellhead to end users. </a:t>
            </a:r>
          </a:p>
          <a:p>
            <a:pPr marL="0" indent="0">
              <a:buNone/>
            </a:pPr>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Successful marketers add value by saving producers and end users the trouble of finding each other, arranging transportation and storage, and even arranging financing or assuming price risk. </a:t>
            </a:r>
          </a:p>
          <a:p>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10"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91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080" y="6720840"/>
            <a:ext cx="97586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Units and Conversions</a:t>
            </a:r>
          </a:p>
        </p:txBody>
      </p:sp>
      <p:sp>
        <p:nvSpPr>
          <p:cNvPr id="5" name="Content Placeholder 4"/>
          <p:cNvSpPr>
            <a:spLocks noGrp="1"/>
          </p:cNvSpPr>
          <p:nvPr>
            <p:ph sz="half" idx="2"/>
          </p:nvPr>
        </p:nvSpPr>
        <p:spPr>
          <a:xfrm>
            <a:off x="5283201" y="1828800"/>
            <a:ext cx="4318000" cy="5365609"/>
          </a:xfrm>
        </p:spPr>
        <p:txBody>
          <a:bodyPr>
            <a:normAutofit/>
          </a:bodyPr>
          <a:lstStyle/>
          <a:p>
            <a:r>
              <a:rPr lang="en-US" altLang="en-US" sz="1400" dirty="0">
                <a:latin typeface="Arial" panose="020B0604020202020204" pitchFamily="34" charset="0"/>
                <a:cs typeface="Arial" panose="020B0604020202020204" pitchFamily="34" charset="0"/>
              </a:rPr>
              <a:t>1 </a:t>
            </a:r>
            <a:r>
              <a:rPr lang="en-US" altLang="en-US" sz="1400" dirty="0" err="1">
                <a:latin typeface="Arial" panose="020B0604020202020204" pitchFamily="34" charset="0"/>
                <a:cs typeface="Arial" panose="020B0604020202020204" pitchFamily="34" charset="0"/>
              </a:rPr>
              <a:t>therm</a:t>
            </a:r>
            <a:r>
              <a:rPr lang="en-US" altLang="en-US" sz="1400" dirty="0">
                <a:latin typeface="Arial" panose="020B0604020202020204" pitchFamily="34" charset="0"/>
                <a:cs typeface="Arial" panose="020B0604020202020204" pitchFamily="34" charset="0"/>
              </a:rPr>
              <a:t> = 100,000 Btu</a:t>
            </a: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 </a:t>
            </a:r>
            <a:r>
              <a:rPr lang="en-US" altLang="en-US" sz="1400" dirty="0" err="1">
                <a:latin typeface="Arial" panose="020B0604020202020204" pitchFamily="34" charset="0"/>
                <a:cs typeface="Arial" panose="020B0604020202020204" pitchFamily="34" charset="0"/>
              </a:rPr>
              <a:t>Dth</a:t>
            </a:r>
            <a:r>
              <a:rPr lang="en-US" altLang="en-US" sz="1400" dirty="0">
                <a:latin typeface="Arial" panose="020B0604020202020204" pitchFamily="34" charset="0"/>
                <a:cs typeface="Arial" panose="020B0604020202020204" pitchFamily="34" charset="0"/>
              </a:rPr>
              <a:t> = 10 </a:t>
            </a:r>
            <a:r>
              <a:rPr lang="en-US" altLang="en-US" sz="1400" dirty="0" err="1">
                <a:latin typeface="Arial" panose="020B0604020202020204" pitchFamily="34" charset="0"/>
                <a:cs typeface="Arial" panose="020B0604020202020204" pitchFamily="34" charset="0"/>
              </a:rPr>
              <a:t>therms</a:t>
            </a:r>
            <a:endParaRPr lang="en-US" altLang="en-US" sz="1400" dirty="0">
              <a:latin typeface="Arial" panose="020B0604020202020204" pitchFamily="34" charset="0"/>
              <a:cs typeface="Arial" panose="020B0604020202020204" pitchFamily="34" charset="0"/>
            </a:endParaRP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10 </a:t>
            </a:r>
            <a:r>
              <a:rPr lang="en-US" altLang="en-US" sz="1400" dirty="0" err="1">
                <a:latin typeface="Arial" panose="020B0604020202020204" pitchFamily="34" charset="0"/>
                <a:cs typeface="Arial" panose="020B0604020202020204" pitchFamily="34" charset="0"/>
              </a:rPr>
              <a:t>therms</a:t>
            </a:r>
            <a:r>
              <a:rPr lang="en-US" altLang="en-US" sz="1400" dirty="0">
                <a:latin typeface="Arial" panose="020B0604020202020204" pitchFamily="34" charset="0"/>
                <a:cs typeface="Arial" panose="020B0604020202020204" pitchFamily="34" charset="0"/>
              </a:rPr>
              <a:t> = 1 MMBtu</a:t>
            </a: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1,000,000 Btu = 1 MMBtu</a:t>
            </a: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 </a:t>
            </a:r>
            <a:r>
              <a:rPr lang="en-US" altLang="en-US" sz="1400" dirty="0" err="1">
                <a:latin typeface="Arial" panose="020B0604020202020204" pitchFamily="34" charset="0"/>
                <a:cs typeface="Arial" panose="020B0604020202020204" pitchFamily="34" charset="0"/>
              </a:rPr>
              <a:t>Dth</a:t>
            </a:r>
            <a:r>
              <a:rPr lang="en-US" altLang="en-US" sz="1400" dirty="0">
                <a:latin typeface="Arial" panose="020B0604020202020204" pitchFamily="34" charset="0"/>
                <a:cs typeface="Arial" panose="020B0604020202020204" pitchFamily="34" charset="0"/>
              </a:rPr>
              <a:t> = 1MMBtu</a:t>
            </a: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1000 </a:t>
            </a:r>
            <a:r>
              <a:rPr lang="en-US" altLang="en-US" sz="1400" dirty="0" err="1">
                <a:latin typeface="Arial" panose="020B0604020202020204" pitchFamily="34" charset="0"/>
                <a:cs typeface="Arial" panose="020B0604020202020204" pitchFamily="34" charset="0"/>
              </a:rPr>
              <a:t>Mcf</a:t>
            </a:r>
            <a:r>
              <a:rPr lang="en-US" altLang="en-US" sz="1400" dirty="0">
                <a:latin typeface="Arial" panose="020B0604020202020204" pitchFamily="34" charset="0"/>
                <a:cs typeface="Arial" panose="020B0604020202020204" pitchFamily="34" charset="0"/>
              </a:rPr>
              <a:t> = 1 </a:t>
            </a:r>
            <a:r>
              <a:rPr lang="en-US" altLang="en-US" sz="1400" dirty="0" err="1">
                <a:latin typeface="Arial" panose="020B0604020202020204" pitchFamily="34" charset="0"/>
                <a:cs typeface="Arial" panose="020B0604020202020204" pitchFamily="34" charset="0"/>
              </a:rPr>
              <a:t>MMcf</a:t>
            </a:r>
            <a:endParaRPr lang="en-US" altLang="en-US" sz="1400" dirty="0">
              <a:latin typeface="Arial" panose="020B0604020202020204" pitchFamily="34" charset="0"/>
              <a:cs typeface="Arial" panose="020B0604020202020204" pitchFamily="34" charset="0"/>
            </a:endParaRP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1000 </a:t>
            </a:r>
            <a:r>
              <a:rPr lang="en-US" altLang="en-US" sz="1400" dirty="0" err="1">
                <a:latin typeface="Arial" panose="020B0604020202020204" pitchFamily="34" charset="0"/>
                <a:cs typeface="Arial" panose="020B0604020202020204" pitchFamily="34" charset="0"/>
              </a:rPr>
              <a:t>MMcf</a:t>
            </a:r>
            <a:r>
              <a:rPr lang="en-US" altLang="en-US" sz="1400" dirty="0">
                <a:latin typeface="Arial" panose="020B0604020202020204" pitchFamily="34" charset="0"/>
                <a:cs typeface="Arial" panose="020B0604020202020204" pitchFamily="34" charset="0"/>
              </a:rPr>
              <a:t> = 1 </a:t>
            </a:r>
            <a:r>
              <a:rPr lang="en-US" altLang="en-US" sz="1400" dirty="0" err="1">
                <a:latin typeface="Arial" panose="020B0604020202020204" pitchFamily="34" charset="0"/>
                <a:cs typeface="Arial" panose="020B0604020202020204" pitchFamily="34" charset="0"/>
              </a:rPr>
              <a:t>Bcf</a:t>
            </a:r>
            <a:endParaRPr lang="en-US" altLang="en-US" sz="1400" dirty="0">
              <a:latin typeface="Arial" panose="020B0604020202020204" pitchFamily="34" charset="0"/>
              <a:cs typeface="Arial" panose="020B0604020202020204" pitchFamily="34" charset="0"/>
            </a:endParaRP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 </a:t>
            </a:r>
            <a:r>
              <a:rPr lang="en-US" altLang="en-US" sz="1400" dirty="0" err="1">
                <a:latin typeface="Arial" panose="020B0604020202020204" pitchFamily="34" charset="0"/>
                <a:cs typeface="Arial" panose="020B0604020202020204" pitchFamily="34" charset="0"/>
              </a:rPr>
              <a:t>MMcf</a:t>
            </a:r>
            <a:r>
              <a:rPr lang="en-US" altLang="en-US" sz="1400" dirty="0">
                <a:latin typeface="Arial" panose="020B0604020202020204" pitchFamily="34" charset="0"/>
                <a:cs typeface="Arial" panose="020B0604020202020204" pitchFamily="34" charset="0"/>
              </a:rPr>
              <a:t> = 1.07 MMBtu*</a:t>
            </a:r>
          </a:p>
          <a:p>
            <a:pPr marL="0" indent="0">
              <a:buNone/>
            </a:pPr>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1 GJ = .95 MMBtu</a:t>
            </a:r>
          </a:p>
          <a:p>
            <a:pPr lvl="1">
              <a:buNone/>
            </a:pPr>
            <a:r>
              <a:rPr lang="en-US" altLang="en-US" sz="1400" dirty="0">
                <a:latin typeface="Arial" panose="020B0604020202020204" pitchFamily="34" charset="0"/>
                <a:cs typeface="Arial" panose="020B0604020202020204" pitchFamily="34" charset="0"/>
              </a:rPr>
              <a:t>*This conversion rate varies with the energy content of the gas</a:t>
            </a:r>
          </a:p>
          <a:p>
            <a:endParaRPr lang="en-US" dirty="0"/>
          </a:p>
        </p:txBody>
      </p:sp>
      <p:sp>
        <p:nvSpPr>
          <p:cNvPr id="9" name="Rectangle 3"/>
          <p:cNvSpPr>
            <a:spLocks noGrp="1" noChangeArrowheads="1"/>
          </p:cNvSpPr>
          <p:nvPr>
            <p:ph sz="half" idx="1"/>
          </p:nvPr>
        </p:nvSpPr>
        <p:spPr/>
        <p:txBody>
          <a:bodyPr>
            <a:normAutofit/>
          </a:bodyPr>
          <a:lstStyle/>
          <a:p>
            <a:pPr eaLnBrk="1" hangingPunct="1"/>
            <a:r>
              <a:rPr lang="en-US" altLang="en-US" sz="2000" dirty="0" err="1">
                <a:latin typeface="Arial" panose="020B0604020202020204" pitchFamily="34" charset="0"/>
                <a:cs typeface="Arial" panose="020B0604020202020204" pitchFamily="34" charset="0"/>
              </a:rPr>
              <a:t>Mcf</a:t>
            </a:r>
            <a:r>
              <a:rPr lang="en-US" altLang="en-US" sz="2000" dirty="0">
                <a:latin typeface="Arial" panose="020B0604020202020204" pitchFamily="34" charset="0"/>
                <a:cs typeface="Arial" panose="020B0604020202020204" pitchFamily="34" charset="0"/>
              </a:rPr>
              <a:t> = Thousand Cubic Feet</a:t>
            </a:r>
          </a:p>
          <a:p>
            <a:pPr marL="0" indent="0" eaLnBrk="1" hangingPunct="1">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err="1">
                <a:latin typeface="Arial" panose="020B0604020202020204" pitchFamily="34" charset="0"/>
                <a:cs typeface="Arial" panose="020B0604020202020204" pitchFamily="34" charset="0"/>
              </a:rPr>
              <a:t>MMcf</a:t>
            </a:r>
            <a:r>
              <a:rPr lang="en-US" altLang="en-US" sz="2000" dirty="0">
                <a:latin typeface="Arial" panose="020B0604020202020204" pitchFamily="34" charset="0"/>
                <a:cs typeface="Arial" panose="020B0604020202020204" pitchFamily="34" charset="0"/>
              </a:rPr>
              <a:t> = Million Cubic Feet</a:t>
            </a:r>
          </a:p>
          <a:p>
            <a:pPr marL="0" indent="0" eaLnBrk="1" hangingPunct="1">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Btu = British Thermal Unit</a:t>
            </a:r>
          </a:p>
          <a:p>
            <a:pPr marL="0" indent="0" eaLnBrk="1" hangingPunct="1">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MMBtu = Million Btu</a:t>
            </a:r>
          </a:p>
          <a:p>
            <a:pPr marL="0" indent="0" eaLnBrk="1" hangingPunct="1">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GJ = gigajoule (metric measure of energy)</a:t>
            </a:r>
          </a:p>
          <a:p>
            <a:pPr marL="0" indent="0" eaLnBrk="1" hangingPunct="1">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err="1">
                <a:latin typeface="Arial" panose="020B0604020202020204" pitchFamily="34" charset="0"/>
                <a:cs typeface="Arial" panose="020B0604020202020204" pitchFamily="34" charset="0"/>
              </a:rPr>
              <a:t>Dth</a:t>
            </a:r>
            <a:r>
              <a:rPr lang="en-US" altLang="en-US" sz="2000" dirty="0">
                <a:latin typeface="Arial" panose="020B0604020202020204" pitchFamily="34" charset="0"/>
                <a:cs typeface="Arial" panose="020B0604020202020204" pitchFamily="34" charset="0"/>
              </a:rPr>
              <a:t> = dekatherm</a:t>
            </a:r>
          </a:p>
        </p:txBody>
      </p:sp>
      <p:pic>
        <p:nvPicPr>
          <p:cNvPr id="10"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08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altLang="en-US" dirty="0"/>
          </a:p>
          <a:p>
            <a:endParaRPr lang="en-US" altLang="en-US" dirty="0"/>
          </a:p>
        </p:txBody>
      </p:sp>
      <p:sp>
        <p:nvSpPr>
          <p:cNvPr id="365570" name="Rectangle 2"/>
          <p:cNvSpPr>
            <a:spLocks noGrp="1" noChangeArrowheads="1"/>
          </p:cNvSpPr>
          <p:nvPr>
            <p:ph type="title"/>
          </p:nvPr>
        </p:nvSpPr>
        <p:spPr/>
        <p:txBody>
          <a:bodyPr/>
          <a:lstStyle/>
          <a:p>
            <a:r>
              <a:rPr lang="en-US" altLang="en-US" dirty="0"/>
              <a:t>Glossary</a:t>
            </a:r>
          </a:p>
        </p:txBody>
      </p:sp>
      <p:sp>
        <p:nvSpPr>
          <p:cNvPr id="365572" name="Rectangle 4"/>
          <p:cNvSpPr>
            <a:spLocks noGrp="1" noChangeArrowheads="1"/>
          </p:cNvSpPr>
          <p:nvPr>
            <p:ph type="body" idx="1"/>
          </p:nvPr>
        </p:nvSpPr>
        <p:spPr>
          <a:xfrm>
            <a:off x="487680" y="1295400"/>
            <a:ext cx="8778240" cy="5591387"/>
          </a:xfrm>
        </p:spPr>
        <p:txBody>
          <a:bodyPr>
            <a:noAutofit/>
          </a:bodyPr>
          <a:lstStyle/>
          <a:p>
            <a:pPr>
              <a:lnSpc>
                <a:spcPct val="80000"/>
              </a:lnSpc>
            </a:pPr>
            <a:r>
              <a:rPr lang="en-US" altLang="en-US" sz="1800" b="1" dirty="0"/>
              <a:t>Balancing</a:t>
            </a:r>
            <a:r>
              <a:rPr lang="en-US" altLang="en-US" sz="1800" dirty="0"/>
              <a:t> – The act of matching volumes of gas received by a pipeline or LDC to the volumes of gas removed from the pipeline or LDC at the delivery point</a:t>
            </a:r>
          </a:p>
          <a:p>
            <a:pPr>
              <a:lnSpc>
                <a:spcPct val="80000"/>
              </a:lnSpc>
            </a:pPr>
            <a:r>
              <a:rPr lang="en-US" altLang="en-US" sz="1800" b="1" dirty="0"/>
              <a:t>Bid week</a:t>
            </a:r>
            <a:r>
              <a:rPr lang="en-US" altLang="en-US" sz="1800" dirty="0"/>
              <a:t> – The period near the end of each months when the bulk of contracts for monthly gas supply for the following month are finalized</a:t>
            </a:r>
          </a:p>
          <a:p>
            <a:pPr>
              <a:lnSpc>
                <a:spcPct val="80000"/>
              </a:lnSpc>
            </a:pPr>
            <a:r>
              <a:rPr lang="en-US" altLang="en-US" sz="1800" b="1" dirty="0"/>
              <a:t>British thermal unit (Btu)</a:t>
            </a:r>
            <a:r>
              <a:rPr lang="en-US" altLang="en-US" sz="1800" dirty="0"/>
              <a:t> – The quantity of heat required to raise the temperature of one pound of water by one degree Fahrenheit</a:t>
            </a:r>
          </a:p>
          <a:p>
            <a:pPr>
              <a:lnSpc>
                <a:spcPct val="80000"/>
              </a:lnSpc>
            </a:pPr>
            <a:r>
              <a:rPr lang="en-US" altLang="en-US" sz="1800" b="1" dirty="0" err="1"/>
              <a:t>Burnertip</a:t>
            </a:r>
            <a:r>
              <a:rPr lang="en-US" altLang="en-US" sz="1800" dirty="0"/>
              <a:t> – The point where gas is consumed</a:t>
            </a:r>
          </a:p>
          <a:p>
            <a:pPr>
              <a:lnSpc>
                <a:spcPct val="80000"/>
              </a:lnSpc>
            </a:pPr>
            <a:r>
              <a:rPr lang="en-US" altLang="en-US" sz="1800" b="1" dirty="0" err="1"/>
              <a:t>Citygate</a:t>
            </a:r>
            <a:r>
              <a:rPr lang="en-US" altLang="en-US" sz="1800" b="1" dirty="0"/>
              <a:t> </a:t>
            </a:r>
            <a:r>
              <a:rPr lang="en-US" altLang="en-US" sz="1800" dirty="0"/>
              <a:t>– The point at which gas is received into the LDC distribution system</a:t>
            </a:r>
          </a:p>
          <a:p>
            <a:pPr>
              <a:lnSpc>
                <a:spcPct val="80000"/>
              </a:lnSpc>
            </a:pPr>
            <a:r>
              <a:rPr lang="en-US" altLang="en-US" sz="1800" b="1" dirty="0"/>
              <a:t>Compressor</a:t>
            </a:r>
            <a:r>
              <a:rPr lang="en-US" altLang="en-US" sz="1800" dirty="0"/>
              <a:t> – Machinery used to increase the pressure of natural gas on a pipeline system</a:t>
            </a:r>
          </a:p>
          <a:p>
            <a:pPr>
              <a:lnSpc>
                <a:spcPct val="80000"/>
              </a:lnSpc>
            </a:pPr>
            <a:r>
              <a:rPr lang="en-US" altLang="en-US" sz="1800" b="1" dirty="0"/>
              <a:t>Demand charge</a:t>
            </a:r>
            <a:r>
              <a:rPr lang="en-US" altLang="en-US" sz="1800" dirty="0"/>
              <a:t> – Also known as a reservation charge, the portion of a transportation or storage rate that reserves space on the facility, and is based on contract quantity (paid regardless of whether or not service is taken.) For end-use rates, the demand charge refer to a charge based either on contract quantity or the maximum demand experienced in a given billing period.  </a:t>
            </a:r>
          </a:p>
          <a:p>
            <a:pPr>
              <a:lnSpc>
                <a:spcPct val="80000"/>
              </a:lnSpc>
            </a:pPr>
            <a:r>
              <a:rPr lang="en-US" altLang="en-US" sz="1800" b="1" dirty="0">
                <a:latin typeface="+mj-lt"/>
              </a:rPr>
              <a:t>Fracking </a:t>
            </a:r>
            <a:r>
              <a:rPr lang="en-US" altLang="en-US" sz="1800" dirty="0">
                <a:latin typeface="+mj-lt"/>
              </a:rPr>
              <a:t>– T</a:t>
            </a:r>
            <a:r>
              <a:rPr lang="en-US" sz="1800" dirty="0">
                <a:latin typeface="+mj-lt"/>
              </a:rPr>
              <a:t>he process of drilling down into the earth before a high-pressure water mixture is directed at the rock to release the gas inside. Water, sand and chemicals are injected into the rock at high pressure which allows the gas to flow out to the head of the well.</a:t>
            </a:r>
            <a:endParaRPr lang="en-US" altLang="en-US" sz="1800" dirty="0">
              <a:latin typeface="+mj-lt"/>
            </a:endParaRPr>
          </a:p>
        </p:txBody>
      </p:sp>
      <p:pic>
        <p:nvPicPr>
          <p:cNvPr id="7"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63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altLang="en-US" dirty="0"/>
          </a:p>
          <a:p>
            <a:endParaRPr lang="en-US" altLang="en-US" dirty="0"/>
          </a:p>
        </p:txBody>
      </p:sp>
      <p:sp>
        <p:nvSpPr>
          <p:cNvPr id="365570" name="Rectangle 2"/>
          <p:cNvSpPr>
            <a:spLocks noGrp="1" noChangeArrowheads="1"/>
          </p:cNvSpPr>
          <p:nvPr>
            <p:ph type="title"/>
          </p:nvPr>
        </p:nvSpPr>
        <p:spPr/>
        <p:txBody>
          <a:bodyPr/>
          <a:lstStyle/>
          <a:p>
            <a:r>
              <a:rPr lang="en-US" altLang="en-US" dirty="0"/>
              <a:t>Glossary</a:t>
            </a:r>
          </a:p>
        </p:txBody>
      </p:sp>
      <p:sp>
        <p:nvSpPr>
          <p:cNvPr id="365572" name="Rectangle 4"/>
          <p:cNvSpPr>
            <a:spLocks noGrp="1" noChangeArrowheads="1"/>
          </p:cNvSpPr>
          <p:nvPr>
            <p:ph type="body" idx="1"/>
          </p:nvPr>
        </p:nvSpPr>
        <p:spPr>
          <a:xfrm>
            <a:off x="487680" y="1295400"/>
            <a:ext cx="8778240" cy="5591387"/>
          </a:xfrm>
        </p:spPr>
        <p:txBody>
          <a:bodyPr>
            <a:noAutofit/>
          </a:bodyPr>
          <a:lstStyle/>
          <a:p>
            <a:pPr>
              <a:lnSpc>
                <a:spcPct val="80000"/>
              </a:lnSpc>
            </a:pPr>
            <a:r>
              <a:rPr lang="en-US" altLang="en-US" sz="1800" b="1" dirty="0">
                <a:latin typeface="+mj-lt"/>
              </a:rPr>
              <a:t>Futures contract</a:t>
            </a:r>
            <a:r>
              <a:rPr lang="en-US" altLang="en-US" sz="1800" dirty="0">
                <a:latin typeface="+mj-lt"/>
              </a:rPr>
              <a:t> – A supply contract between a buyer and seller where the </a:t>
            </a:r>
            <a:r>
              <a:rPr lang="en-US" altLang="en-US" sz="1800" dirty="0"/>
              <a:t>buyer is obligated to take delivery and the seller is obligated to provide delivery of a fixed amount of commodity at a predetermined price and location.  Futures are bought and sold through an exchange such as NYMEX</a:t>
            </a:r>
          </a:p>
          <a:p>
            <a:pPr>
              <a:lnSpc>
                <a:spcPct val="80000"/>
              </a:lnSpc>
            </a:pPr>
            <a:r>
              <a:rPr lang="en-US" altLang="en-US" sz="1800" b="1" dirty="0"/>
              <a:t>Hedge</a:t>
            </a:r>
            <a:r>
              <a:rPr lang="en-US" altLang="en-US" sz="1800" dirty="0"/>
              <a:t> – The initiation of a transaction in a physical or financial market to reduce risk.</a:t>
            </a:r>
          </a:p>
          <a:p>
            <a:pPr>
              <a:lnSpc>
                <a:spcPct val="80000"/>
              </a:lnSpc>
            </a:pPr>
            <a:r>
              <a:rPr lang="en-US" altLang="en-US" sz="1800" b="1" dirty="0"/>
              <a:t>Henry Hub – </a:t>
            </a:r>
            <a:r>
              <a:rPr lang="en-US" altLang="en-US" sz="1800" dirty="0"/>
              <a:t>A pipeline interconnect in Louisiana where a number of interstate and intrastate pipelines meet.  The standard delivery point for the NYMEX natural gas futures contract.</a:t>
            </a:r>
          </a:p>
          <a:p>
            <a:pPr>
              <a:lnSpc>
                <a:spcPct val="80000"/>
              </a:lnSpc>
            </a:pPr>
            <a:r>
              <a:rPr lang="en-US" altLang="en-US" sz="1800" b="1" dirty="0"/>
              <a:t>Imbalance – </a:t>
            </a:r>
            <a:r>
              <a:rPr lang="en-US" altLang="en-US" sz="1800" dirty="0"/>
              <a:t>The discrepancy between the amount a customer contracts to transport or consume and the actual volumes transported or consumed</a:t>
            </a:r>
          </a:p>
          <a:p>
            <a:pPr>
              <a:lnSpc>
                <a:spcPct val="80000"/>
              </a:lnSpc>
            </a:pPr>
            <a:r>
              <a:rPr lang="en-US" altLang="en-US" sz="1800" b="1" dirty="0"/>
              <a:t>Index – </a:t>
            </a:r>
            <a:r>
              <a:rPr lang="en-US" altLang="en-US" sz="1800" dirty="0"/>
              <a:t>A calculated number designed to represent the average price of gas bought and sold at a specific location.</a:t>
            </a:r>
          </a:p>
          <a:p>
            <a:pPr>
              <a:lnSpc>
                <a:spcPct val="80000"/>
              </a:lnSpc>
            </a:pPr>
            <a:r>
              <a:rPr lang="en-US" altLang="en-US" sz="1800" b="1" dirty="0"/>
              <a:t>Injection – </a:t>
            </a:r>
            <a:r>
              <a:rPr lang="en-US" altLang="en-US" sz="1800" dirty="0"/>
              <a:t>The process by which natural gas is forced back into a reservoir for storage purposes.</a:t>
            </a:r>
          </a:p>
          <a:p>
            <a:pPr>
              <a:lnSpc>
                <a:spcPct val="80000"/>
              </a:lnSpc>
            </a:pPr>
            <a:r>
              <a:rPr lang="en-US" altLang="en-US" sz="1800" b="1" dirty="0"/>
              <a:t>Liquefied natural gas (LNG) – </a:t>
            </a:r>
            <a:r>
              <a:rPr lang="en-US" altLang="en-US" sz="1800" dirty="0"/>
              <a:t>Natural gas that has been chilled to the point that it liquefies.  LNG is used as a means to store and transport natural gas.</a:t>
            </a:r>
          </a:p>
          <a:p>
            <a:pPr>
              <a:lnSpc>
                <a:spcPct val="80000"/>
              </a:lnSpc>
            </a:pPr>
            <a:r>
              <a:rPr lang="en-US" altLang="en-US" sz="1800" b="1" dirty="0"/>
              <a:t>Load factor</a:t>
            </a:r>
            <a:r>
              <a:rPr lang="en-US" altLang="en-US" sz="1800" dirty="0"/>
              <a:t> – The ratio of the amount of gas used over a period of time in comparison to the maximum amount the customer can use.</a:t>
            </a:r>
          </a:p>
        </p:txBody>
      </p:sp>
      <p:pic>
        <p:nvPicPr>
          <p:cNvPr id="7"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852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altLang="en-US" dirty="0"/>
          </a:p>
          <a:p>
            <a:endParaRPr lang="en-US" altLang="en-US" dirty="0"/>
          </a:p>
        </p:txBody>
      </p:sp>
      <p:sp>
        <p:nvSpPr>
          <p:cNvPr id="368642" name="Rectangle 2"/>
          <p:cNvSpPr>
            <a:spLocks noGrp="1" noChangeArrowheads="1"/>
          </p:cNvSpPr>
          <p:nvPr>
            <p:ph type="title"/>
          </p:nvPr>
        </p:nvSpPr>
        <p:spPr/>
        <p:txBody>
          <a:bodyPr/>
          <a:lstStyle/>
          <a:p>
            <a:r>
              <a:rPr lang="en-US" altLang="en-US"/>
              <a:t>Glossary (cont.)</a:t>
            </a:r>
          </a:p>
        </p:txBody>
      </p:sp>
      <p:sp>
        <p:nvSpPr>
          <p:cNvPr id="368643" name="Rectangle 3"/>
          <p:cNvSpPr>
            <a:spLocks noGrp="1" noChangeArrowheads="1"/>
          </p:cNvSpPr>
          <p:nvPr>
            <p:ph type="body" idx="1"/>
          </p:nvPr>
        </p:nvSpPr>
        <p:spPr>
          <a:xfrm>
            <a:off x="487680" y="1327572"/>
            <a:ext cx="8778240" cy="5682828"/>
          </a:xfrm>
        </p:spPr>
        <p:txBody>
          <a:bodyPr>
            <a:normAutofit fontScale="85000" lnSpcReduction="20000"/>
          </a:bodyPr>
          <a:lstStyle/>
          <a:p>
            <a:pPr marL="0" indent="0">
              <a:lnSpc>
                <a:spcPct val="80000"/>
              </a:lnSpc>
              <a:buNone/>
            </a:pPr>
            <a:endParaRPr lang="en-US" altLang="en-US" sz="2400" b="1" dirty="0"/>
          </a:p>
          <a:p>
            <a:pPr>
              <a:lnSpc>
                <a:spcPct val="80000"/>
              </a:lnSpc>
            </a:pPr>
            <a:r>
              <a:rPr lang="en-US" altLang="en-US" sz="2400" b="1" dirty="0"/>
              <a:t>Local distribution company (LDC)</a:t>
            </a:r>
            <a:r>
              <a:rPr lang="en-US" altLang="en-US" sz="2400" dirty="0"/>
              <a:t> – The regulated distribution company that moves natural gas from the interstate pipeline to end-use customers and often provides bundled gas supply service to residential and small commercial customers</a:t>
            </a:r>
          </a:p>
          <a:p>
            <a:pPr>
              <a:lnSpc>
                <a:spcPct val="80000"/>
              </a:lnSpc>
            </a:pPr>
            <a:r>
              <a:rPr lang="en-US" altLang="en-US" sz="2400" b="1" dirty="0"/>
              <a:t>Natural gas</a:t>
            </a:r>
            <a:r>
              <a:rPr lang="en-US" altLang="en-US" sz="2400" dirty="0"/>
              <a:t> – A combustible gaseous mixture of simple hydrocarbon compounds, primarily methane</a:t>
            </a:r>
          </a:p>
          <a:p>
            <a:pPr>
              <a:lnSpc>
                <a:spcPct val="80000"/>
              </a:lnSpc>
            </a:pPr>
            <a:r>
              <a:rPr lang="en-US" altLang="en-US" sz="2400" b="1" dirty="0"/>
              <a:t>Nomination</a:t>
            </a:r>
            <a:r>
              <a:rPr lang="en-US" altLang="en-US" sz="2400" dirty="0"/>
              <a:t> – A request to transport a specific quantity of gas on a specific day under a specific contract</a:t>
            </a:r>
          </a:p>
          <a:p>
            <a:pPr>
              <a:lnSpc>
                <a:spcPct val="80000"/>
              </a:lnSpc>
            </a:pPr>
            <a:r>
              <a:rPr lang="en-US" altLang="en-US" sz="2400" b="1" dirty="0"/>
              <a:t>NYMEX</a:t>
            </a:r>
            <a:r>
              <a:rPr lang="en-US" altLang="en-US" sz="2400" dirty="0"/>
              <a:t> – New York Mercantile Exchange, the organization that provides the market for trading of natural gas futures and options</a:t>
            </a:r>
          </a:p>
          <a:p>
            <a:pPr>
              <a:lnSpc>
                <a:spcPct val="80000"/>
              </a:lnSpc>
            </a:pPr>
            <a:r>
              <a:rPr lang="en-US" altLang="en-US" sz="2400" b="1" dirty="0"/>
              <a:t>Operational Flow Order (OFO)</a:t>
            </a:r>
            <a:r>
              <a:rPr lang="en-US" altLang="en-US" sz="2400" dirty="0"/>
              <a:t> – An order by a pipeline to users of natural gas to restrict usage in order to maintain the integrity of the system.</a:t>
            </a:r>
          </a:p>
          <a:p>
            <a:pPr>
              <a:lnSpc>
                <a:spcPct val="80000"/>
              </a:lnSpc>
            </a:pPr>
            <a:r>
              <a:rPr lang="en-US" altLang="en-US" sz="2400" b="1" dirty="0"/>
              <a:t>Peak </a:t>
            </a:r>
            <a:r>
              <a:rPr lang="en-US" altLang="en-US" sz="2400" dirty="0"/>
              <a:t>– The period of a day, week, month, or year when demand is at it’s highest</a:t>
            </a:r>
          </a:p>
          <a:p>
            <a:pPr>
              <a:lnSpc>
                <a:spcPct val="80000"/>
              </a:lnSpc>
            </a:pPr>
            <a:r>
              <a:rPr lang="en-US" altLang="en-US" sz="2400" b="1" dirty="0"/>
              <a:t>Peak Load</a:t>
            </a:r>
            <a:r>
              <a:rPr lang="en-US" altLang="en-US" sz="2400" dirty="0"/>
              <a:t> – The maximum demand for gas in a given period of time (usually monthly or annually).</a:t>
            </a:r>
          </a:p>
          <a:p>
            <a:pPr>
              <a:lnSpc>
                <a:spcPct val="80000"/>
              </a:lnSpc>
            </a:pPr>
            <a:r>
              <a:rPr lang="en-US" altLang="en-US" sz="2400" b="1" dirty="0"/>
              <a:t>Rate base</a:t>
            </a:r>
            <a:r>
              <a:rPr lang="en-US" altLang="en-US" sz="2400" dirty="0"/>
              <a:t> – The net investment in facilities, equipment and other property a utility has constructed or purchased to provide utility service to its customers.</a:t>
            </a:r>
          </a:p>
          <a:p>
            <a:pPr>
              <a:lnSpc>
                <a:spcPct val="80000"/>
              </a:lnSpc>
            </a:pPr>
            <a:r>
              <a:rPr lang="en-US" altLang="en-US" sz="2400" b="1" dirty="0"/>
              <a:t>Receipt point</a:t>
            </a:r>
            <a:r>
              <a:rPr lang="en-US" altLang="en-US" sz="2400" dirty="0"/>
              <a:t> – The point on a pipeline system at which gas is taken into the system.  </a:t>
            </a:r>
          </a:p>
          <a:p>
            <a:pPr>
              <a:lnSpc>
                <a:spcPct val="80000"/>
              </a:lnSpc>
            </a:pPr>
            <a:r>
              <a:rPr lang="en-US" altLang="en-US" sz="2400" b="1" dirty="0"/>
              <a:t>Reserves </a:t>
            </a:r>
            <a:r>
              <a:rPr lang="en-US" altLang="en-US" sz="2400" dirty="0"/>
              <a:t>– The quantity of natural gas existing in underground formations.</a:t>
            </a:r>
          </a:p>
          <a:p>
            <a:pPr>
              <a:lnSpc>
                <a:spcPct val="80000"/>
              </a:lnSpc>
              <a:buFontTx/>
              <a:buNone/>
            </a:pPr>
            <a:endParaRPr lang="en-US" altLang="en-US" sz="2500" dirty="0"/>
          </a:p>
          <a:p>
            <a:pPr>
              <a:lnSpc>
                <a:spcPct val="80000"/>
              </a:lnSpc>
              <a:buFontTx/>
              <a:buNone/>
            </a:pPr>
            <a:endParaRPr lang="en-US" altLang="en-US" sz="1400" dirty="0"/>
          </a:p>
          <a:p>
            <a:pPr>
              <a:lnSpc>
                <a:spcPct val="80000"/>
              </a:lnSpc>
              <a:buFontTx/>
              <a:buNone/>
            </a:pPr>
            <a:endParaRPr lang="en-US" altLang="en-US" sz="1000" dirty="0"/>
          </a:p>
          <a:p>
            <a:pPr>
              <a:lnSpc>
                <a:spcPct val="80000"/>
              </a:lnSpc>
            </a:pPr>
            <a:endParaRPr lang="en-US" altLang="en-US" sz="1000" dirty="0"/>
          </a:p>
        </p:txBody>
      </p:sp>
      <p:pic>
        <p:nvPicPr>
          <p:cNvPr id="6"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15219"/>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3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altLang="en-US" dirty="0"/>
          </a:p>
          <a:p>
            <a:endParaRPr lang="en-US" altLang="en-US" dirty="0"/>
          </a:p>
        </p:txBody>
      </p:sp>
      <p:sp>
        <p:nvSpPr>
          <p:cNvPr id="368642" name="Rectangle 2"/>
          <p:cNvSpPr>
            <a:spLocks noGrp="1" noChangeArrowheads="1"/>
          </p:cNvSpPr>
          <p:nvPr>
            <p:ph type="title"/>
          </p:nvPr>
        </p:nvSpPr>
        <p:spPr/>
        <p:txBody>
          <a:bodyPr/>
          <a:lstStyle/>
          <a:p>
            <a:r>
              <a:rPr lang="en-US" altLang="en-US"/>
              <a:t>Glossary (cont.)</a:t>
            </a:r>
          </a:p>
        </p:txBody>
      </p:sp>
      <p:sp>
        <p:nvSpPr>
          <p:cNvPr id="368643" name="Rectangle 3"/>
          <p:cNvSpPr>
            <a:spLocks noGrp="1" noChangeArrowheads="1"/>
          </p:cNvSpPr>
          <p:nvPr>
            <p:ph type="body" idx="1"/>
          </p:nvPr>
        </p:nvSpPr>
        <p:spPr>
          <a:xfrm>
            <a:off x="487680" y="1327572"/>
            <a:ext cx="8778240" cy="5682828"/>
          </a:xfrm>
        </p:spPr>
        <p:txBody>
          <a:bodyPr>
            <a:normAutofit fontScale="92500"/>
          </a:bodyPr>
          <a:lstStyle/>
          <a:p>
            <a:pPr>
              <a:lnSpc>
                <a:spcPct val="80000"/>
              </a:lnSpc>
            </a:pPr>
            <a:r>
              <a:rPr lang="en-US" altLang="en-US" sz="2200" b="1" dirty="0"/>
              <a:t>Scheduling</a:t>
            </a:r>
            <a:r>
              <a:rPr lang="en-US" altLang="en-US" sz="2200" dirty="0"/>
              <a:t> – The process of confirming nominations and, if necessary, using priority rules to determine which gas can flow under system constraints.</a:t>
            </a:r>
          </a:p>
          <a:p>
            <a:pPr>
              <a:lnSpc>
                <a:spcPct val="80000"/>
              </a:lnSpc>
            </a:pPr>
            <a:r>
              <a:rPr lang="en-US" altLang="en-US" sz="2200" b="1" dirty="0"/>
              <a:t>Shipper </a:t>
            </a:r>
            <a:r>
              <a:rPr lang="en-US" altLang="en-US" sz="2200" dirty="0"/>
              <a:t>– Any party that contracts with a pipeline for the transportation of natural gas and retains title while it is transported</a:t>
            </a:r>
          </a:p>
          <a:p>
            <a:pPr>
              <a:lnSpc>
                <a:spcPct val="80000"/>
              </a:lnSpc>
            </a:pPr>
            <a:r>
              <a:rPr lang="en-US" altLang="en-US" sz="2200" b="1" dirty="0"/>
              <a:t>Spot market</a:t>
            </a:r>
            <a:r>
              <a:rPr lang="en-US" altLang="en-US" sz="2200" dirty="0"/>
              <a:t> – The short-term market for natural gas.</a:t>
            </a:r>
          </a:p>
          <a:p>
            <a:pPr>
              <a:lnSpc>
                <a:spcPct val="80000"/>
              </a:lnSpc>
            </a:pPr>
            <a:r>
              <a:rPr lang="en-US" altLang="en-US" sz="2200" b="1" dirty="0"/>
              <a:t>Storage</a:t>
            </a:r>
            <a:r>
              <a:rPr lang="en-US" altLang="en-US" sz="2200" dirty="0"/>
              <a:t> – A means of maintaining gas in reserve for future demand, either through injection into a storage field or by holding it within the pipeline (known as line packing).</a:t>
            </a:r>
          </a:p>
          <a:p>
            <a:pPr>
              <a:lnSpc>
                <a:spcPct val="80000"/>
              </a:lnSpc>
            </a:pPr>
            <a:r>
              <a:rPr lang="en-US" altLang="en-US" sz="2200" b="1" dirty="0"/>
              <a:t>Tariff </a:t>
            </a:r>
            <a:r>
              <a:rPr lang="en-US" altLang="en-US" sz="2200" dirty="0"/>
              <a:t>– All effective rate schedules for a pipeline or LDC, along with the general terms and conditions of service</a:t>
            </a:r>
          </a:p>
          <a:p>
            <a:pPr>
              <a:lnSpc>
                <a:spcPct val="80000"/>
              </a:lnSpc>
            </a:pPr>
            <a:r>
              <a:rPr lang="en-US" altLang="en-US" sz="2200" b="1" dirty="0" err="1"/>
              <a:t>Therm</a:t>
            </a:r>
            <a:r>
              <a:rPr lang="en-US" altLang="en-US" sz="2200" dirty="0"/>
              <a:t> – A unit of heating value.  One </a:t>
            </a:r>
            <a:r>
              <a:rPr lang="en-US" altLang="en-US" sz="2200" dirty="0" err="1"/>
              <a:t>therm</a:t>
            </a:r>
            <a:r>
              <a:rPr lang="en-US" altLang="en-US" sz="2200" dirty="0"/>
              <a:t> is equivalent to 100,000 Btu.</a:t>
            </a:r>
          </a:p>
          <a:p>
            <a:pPr>
              <a:lnSpc>
                <a:spcPct val="80000"/>
              </a:lnSpc>
            </a:pPr>
            <a:r>
              <a:rPr lang="en-US" altLang="en-US" sz="2200" b="1" dirty="0"/>
              <a:t>Transmission </a:t>
            </a:r>
            <a:r>
              <a:rPr lang="en-US" altLang="en-US" sz="2200" dirty="0"/>
              <a:t>– The process of transporting large volumes of natural gas over long distances.</a:t>
            </a:r>
          </a:p>
          <a:p>
            <a:pPr>
              <a:lnSpc>
                <a:spcPct val="80000"/>
              </a:lnSpc>
            </a:pPr>
            <a:r>
              <a:rPr lang="en-US" altLang="en-US" sz="2200" b="1" dirty="0"/>
              <a:t>Usage charge</a:t>
            </a:r>
            <a:r>
              <a:rPr lang="en-US" altLang="en-US" sz="2200" dirty="0"/>
              <a:t> – A component of a pipeline’s or LDC’s rate structure charged on a per unit of usage</a:t>
            </a:r>
          </a:p>
          <a:p>
            <a:pPr>
              <a:lnSpc>
                <a:spcPct val="80000"/>
              </a:lnSpc>
            </a:pPr>
            <a:r>
              <a:rPr lang="en-US" altLang="en-US" sz="2200" b="1" dirty="0"/>
              <a:t>Well </a:t>
            </a:r>
            <a:r>
              <a:rPr lang="en-US" altLang="en-US" sz="2200" dirty="0"/>
              <a:t>– The hole drilled into the earth’s surface to produce natural gas</a:t>
            </a:r>
          </a:p>
          <a:p>
            <a:pPr>
              <a:lnSpc>
                <a:spcPct val="80000"/>
              </a:lnSpc>
            </a:pPr>
            <a:r>
              <a:rPr lang="en-US" altLang="en-US" sz="2200" b="1" dirty="0"/>
              <a:t>Working Gas</a:t>
            </a:r>
            <a:r>
              <a:rPr lang="en-US" altLang="en-US" sz="2200" dirty="0"/>
              <a:t> – Natural gas in a storage field.</a:t>
            </a:r>
          </a:p>
          <a:p>
            <a:pPr>
              <a:lnSpc>
                <a:spcPct val="80000"/>
              </a:lnSpc>
            </a:pPr>
            <a:r>
              <a:rPr lang="en-US" altLang="en-US" sz="2200" b="1" dirty="0"/>
              <a:t>Zone rates</a:t>
            </a:r>
            <a:r>
              <a:rPr lang="en-US" altLang="en-US" sz="2200" dirty="0"/>
              <a:t> – Rates based on the distance gas is transported.</a:t>
            </a:r>
          </a:p>
          <a:p>
            <a:pPr>
              <a:lnSpc>
                <a:spcPct val="80000"/>
              </a:lnSpc>
              <a:buFontTx/>
              <a:buNone/>
            </a:pPr>
            <a:endParaRPr lang="en-US" altLang="en-US" sz="2500" dirty="0"/>
          </a:p>
          <a:p>
            <a:pPr>
              <a:lnSpc>
                <a:spcPct val="80000"/>
              </a:lnSpc>
              <a:buFontTx/>
              <a:buNone/>
            </a:pPr>
            <a:endParaRPr lang="en-US" altLang="en-US" sz="1400" dirty="0"/>
          </a:p>
          <a:p>
            <a:pPr>
              <a:lnSpc>
                <a:spcPct val="80000"/>
              </a:lnSpc>
              <a:buFontTx/>
              <a:buNone/>
            </a:pPr>
            <a:endParaRPr lang="en-US" altLang="en-US" sz="1000" dirty="0"/>
          </a:p>
          <a:p>
            <a:pPr>
              <a:lnSpc>
                <a:spcPct val="80000"/>
              </a:lnSpc>
            </a:pPr>
            <a:endParaRPr lang="en-US" altLang="en-US" sz="1000" dirty="0"/>
          </a:p>
        </p:txBody>
      </p:sp>
      <p:pic>
        <p:nvPicPr>
          <p:cNvPr id="6"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15219"/>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698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Nov18-Mar19 Weather Review</a:t>
            </a:r>
          </a:p>
        </p:txBody>
      </p:sp>
      <p:sp>
        <p:nvSpPr>
          <p:cNvPr id="6" name="Footer Placeholder 5"/>
          <p:cNvSpPr>
            <a:spLocks noGrp="1"/>
          </p:cNvSpPr>
          <p:nvPr>
            <p:ph type="ftr" sz="quarter" idx="10"/>
          </p:nvPr>
        </p:nvSpPr>
        <p:spPr/>
        <p:txBody>
          <a:bodyPr/>
          <a:lstStyle/>
          <a:p>
            <a:endParaRPr lang="en-US" b="1" dirty="0"/>
          </a:p>
        </p:txBody>
      </p:sp>
      <p:sp>
        <p:nvSpPr>
          <p:cNvPr id="7" name="Slide Number Placeholder 6"/>
          <p:cNvSpPr>
            <a:spLocks noGrp="1"/>
          </p:cNvSpPr>
          <p:nvPr>
            <p:ph type="sldNum" sz="quarter" idx="11"/>
          </p:nvPr>
        </p:nvSpPr>
        <p:spPr/>
        <p:txBody>
          <a:bodyPr/>
          <a:lstStyle/>
          <a:p>
            <a:endParaRPr lang="en-US" dirty="0"/>
          </a:p>
        </p:txBody>
      </p:sp>
      <p:sp>
        <p:nvSpPr>
          <p:cNvPr id="3" name="TextBox 2"/>
          <p:cNvSpPr txBox="1"/>
          <p:nvPr/>
        </p:nvSpPr>
        <p:spPr>
          <a:xfrm>
            <a:off x="304800" y="7022321"/>
            <a:ext cx="1383712" cy="190821"/>
          </a:xfrm>
          <a:prstGeom prst="rect">
            <a:avLst/>
          </a:prstGeom>
          <a:noFill/>
        </p:spPr>
        <p:txBody>
          <a:bodyPr wrap="none" rtlCol="0">
            <a:spAutoFit/>
          </a:bodyPr>
          <a:lstStyle/>
          <a:p>
            <a:r>
              <a:rPr lang="en-US" sz="640" dirty="0"/>
              <a:t>Sources: RADIANT SOLUTIONS</a:t>
            </a:r>
          </a:p>
        </p:txBody>
      </p:sp>
      <p:graphicFrame>
        <p:nvGraphicFramePr>
          <p:cNvPr id="5" name="Table 4"/>
          <p:cNvGraphicFramePr>
            <a:graphicFrameLocks noGrp="1"/>
          </p:cNvGraphicFramePr>
          <p:nvPr>
            <p:extLst>
              <p:ext uri="{D42A27DB-BD31-4B8C-83A1-F6EECF244321}">
                <p14:modId xmlns:p14="http://schemas.microsoft.com/office/powerpoint/2010/main" val="3757326108"/>
              </p:ext>
            </p:extLst>
          </p:nvPr>
        </p:nvGraphicFramePr>
        <p:xfrm>
          <a:off x="5681412" y="1391175"/>
          <a:ext cx="3990224" cy="2243504"/>
        </p:xfrm>
        <a:graphic>
          <a:graphicData uri="http://schemas.openxmlformats.org/drawingml/2006/table">
            <a:tbl>
              <a:tblPr firstRow="1" bandRow="1">
                <a:tableStyleId>{21E4AEA4-8DFA-4A89-87EB-49C32662AFE0}</a:tableStyleId>
              </a:tblPr>
              <a:tblGrid>
                <a:gridCol w="1395873">
                  <a:extLst>
                    <a:ext uri="{9D8B030D-6E8A-4147-A177-3AD203B41FA5}">
                      <a16:colId xmlns:a16="http://schemas.microsoft.com/office/drawing/2014/main" val="20000"/>
                    </a:ext>
                  </a:extLst>
                </a:gridCol>
                <a:gridCol w="1339475">
                  <a:extLst>
                    <a:ext uri="{9D8B030D-6E8A-4147-A177-3AD203B41FA5}">
                      <a16:colId xmlns:a16="http://schemas.microsoft.com/office/drawing/2014/main" val="20001"/>
                    </a:ext>
                  </a:extLst>
                </a:gridCol>
                <a:gridCol w="1254876">
                  <a:extLst>
                    <a:ext uri="{9D8B030D-6E8A-4147-A177-3AD203B41FA5}">
                      <a16:colId xmlns:a16="http://schemas.microsoft.com/office/drawing/2014/main" val="20002"/>
                    </a:ext>
                  </a:extLst>
                </a:gridCol>
              </a:tblGrid>
              <a:tr h="580204">
                <a:tc gridSpan="3">
                  <a:txBody>
                    <a:bodyPr/>
                    <a:lstStyle/>
                    <a:p>
                      <a:pPr algn="ctr" fontAlgn="b"/>
                      <a:r>
                        <a:rPr lang="en-US" sz="1700" u="none" strike="noStrike" dirty="0">
                          <a:effectLst/>
                        </a:rPr>
                        <a:t>Gas-weighted Heating Degree Days</a:t>
                      </a:r>
                      <a:endParaRPr lang="en-US" sz="1700" b="1" i="0" u="none" strike="noStrike" dirty="0">
                        <a:solidFill>
                          <a:srgbClr val="4C5757"/>
                        </a:solidFill>
                        <a:effectLst/>
                        <a:latin typeface="Arial"/>
                      </a:endParaRPr>
                    </a:p>
                  </a:txBody>
                  <a:tcPr marL="73171" marR="73171" marT="36586" marB="36586"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4725">
                <a:tc>
                  <a:txBody>
                    <a:bodyPr/>
                    <a:lstStyle/>
                    <a:p>
                      <a:pPr algn="ctr" fontAlgn="b"/>
                      <a:r>
                        <a:rPr lang="en-US" sz="1300" b="1" u="sng" strike="noStrike" dirty="0">
                          <a:solidFill>
                            <a:schemeClr val="tx2"/>
                          </a:solidFill>
                          <a:effectLst/>
                        </a:rPr>
                        <a:t>2018-2019</a:t>
                      </a:r>
                      <a:endParaRPr lang="en-US" sz="1300" b="1" i="0" u="sng" strike="noStrike" dirty="0">
                        <a:solidFill>
                          <a:schemeClr val="tx2"/>
                        </a:solidFill>
                        <a:effectLst/>
                        <a:latin typeface="Arial"/>
                      </a:endParaRPr>
                    </a:p>
                  </a:txBody>
                  <a:tcPr marL="73171" marR="73171" marT="36586" marB="36586" anchor="b"/>
                </a:tc>
                <a:tc>
                  <a:txBody>
                    <a:bodyPr/>
                    <a:lstStyle/>
                    <a:p>
                      <a:pPr algn="ctr" fontAlgn="b"/>
                      <a:r>
                        <a:rPr lang="en-US" sz="1300" b="1" u="sng" strike="noStrike" dirty="0">
                          <a:solidFill>
                            <a:schemeClr val="tx2"/>
                          </a:solidFill>
                          <a:effectLst/>
                        </a:rPr>
                        <a:t>10-Year Normal</a:t>
                      </a:r>
                      <a:endParaRPr lang="en-US" sz="1300" b="1" i="0" u="sng" strike="noStrike" dirty="0">
                        <a:solidFill>
                          <a:schemeClr val="tx2"/>
                        </a:solidFill>
                        <a:effectLst/>
                        <a:latin typeface="Arial"/>
                      </a:endParaRPr>
                    </a:p>
                  </a:txBody>
                  <a:tcPr marL="73171" marR="73171" marT="36586" marB="36586" anchor="b"/>
                </a:tc>
                <a:tc>
                  <a:txBody>
                    <a:bodyPr/>
                    <a:lstStyle/>
                    <a:p>
                      <a:pPr algn="ctr" fontAlgn="b"/>
                      <a:r>
                        <a:rPr lang="en-US" sz="1300" b="1" u="sng" strike="noStrike" dirty="0">
                          <a:solidFill>
                            <a:schemeClr val="tx2"/>
                          </a:solidFill>
                          <a:effectLst/>
                        </a:rPr>
                        <a:t>30-Year Normal</a:t>
                      </a:r>
                      <a:endParaRPr lang="en-US" sz="1300" b="1" i="0" u="sng" strike="noStrike" dirty="0">
                        <a:solidFill>
                          <a:schemeClr val="tx2"/>
                        </a:solidFill>
                        <a:effectLst/>
                        <a:latin typeface="Arial"/>
                      </a:endParaRPr>
                    </a:p>
                  </a:txBody>
                  <a:tcPr marL="73171" marR="73171" marT="36586" marB="36586" anchor="b"/>
                </a:tc>
                <a:extLst>
                  <a:ext uri="{0D108BD9-81ED-4DB2-BD59-A6C34878D82A}">
                    <a16:rowId xmlns:a16="http://schemas.microsoft.com/office/drawing/2014/main" val="10001"/>
                  </a:ext>
                </a:extLst>
              </a:tr>
              <a:tr h="524725">
                <a:tc>
                  <a:txBody>
                    <a:bodyPr/>
                    <a:lstStyle/>
                    <a:p>
                      <a:pPr algn="ctr" fontAlgn="b"/>
                      <a:r>
                        <a:rPr lang="en-US" sz="1300" u="none" strike="noStrike" dirty="0">
                          <a:solidFill>
                            <a:schemeClr val="tx2"/>
                          </a:solidFill>
                          <a:effectLst/>
                        </a:rPr>
                        <a:t>3883</a:t>
                      </a:r>
                    </a:p>
                    <a:p>
                      <a:pPr algn="ctr" fontAlgn="b"/>
                      <a:endParaRPr lang="en-US" sz="1300" b="0" i="0" u="none" strike="noStrike" dirty="0">
                        <a:solidFill>
                          <a:srgbClr val="4C5757"/>
                        </a:solidFill>
                        <a:effectLst/>
                        <a:latin typeface="Arial"/>
                      </a:endParaRPr>
                    </a:p>
                  </a:txBody>
                  <a:tcPr marL="73171" marR="73171" marT="36586" marB="36586" anchor="b"/>
                </a:tc>
                <a:tc>
                  <a:txBody>
                    <a:bodyPr/>
                    <a:lstStyle/>
                    <a:p>
                      <a:pPr algn="ctr" fontAlgn="b"/>
                      <a:r>
                        <a:rPr lang="en-US" sz="1300" u="none" strike="noStrike" dirty="0">
                          <a:solidFill>
                            <a:schemeClr val="tx2"/>
                          </a:solidFill>
                          <a:effectLst/>
                        </a:rPr>
                        <a:t>3685</a:t>
                      </a:r>
                    </a:p>
                    <a:p>
                      <a:pPr algn="ctr" fontAlgn="b"/>
                      <a:endParaRPr lang="en-US" sz="1300" b="0" i="0" u="none" strike="noStrike" dirty="0">
                        <a:solidFill>
                          <a:srgbClr val="4C5757"/>
                        </a:solidFill>
                        <a:effectLst/>
                        <a:latin typeface="Arial"/>
                      </a:endParaRPr>
                    </a:p>
                  </a:txBody>
                  <a:tcPr marL="73171" marR="73171" marT="36586" marB="36586" anchor="b"/>
                </a:tc>
                <a:tc>
                  <a:txBody>
                    <a:bodyPr/>
                    <a:lstStyle/>
                    <a:p>
                      <a:pPr algn="ctr" fontAlgn="b"/>
                      <a:r>
                        <a:rPr lang="en-US" sz="1300" u="none" strike="noStrike" dirty="0">
                          <a:solidFill>
                            <a:schemeClr val="tx2"/>
                          </a:solidFill>
                          <a:effectLst/>
                        </a:rPr>
                        <a:t>3798</a:t>
                      </a:r>
                    </a:p>
                    <a:p>
                      <a:pPr algn="ctr" fontAlgn="b"/>
                      <a:endParaRPr lang="en-US" sz="1300" b="0" i="0" u="none" strike="noStrike" dirty="0">
                        <a:solidFill>
                          <a:srgbClr val="4C5757"/>
                        </a:solidFill>
                        <a:effectLst/>
                        <a:latin typeface="Arial"/>
                      </a:endParaRPr>
                    </a:p>
                  </a:txBody>
                  <a:tcPr marL="73171" marR="73171" marT="36586" marB="36586" anchor="b"/>
                </a:tc>
                <a:extLst>
                  <a:ext uri="{0D108BD9-81ED-4DB2-BD59-A6C34878D82A}">
                    <a16:rowId xmlns:a16="http://schemas.microsoft.com/office/drawing/2014/main" val="10002"/>
                  </a:ext>
                </a:extLst>
              </a:tr>
              <a:tr h="306925">
                <a:tc>
                  <a:txBody>
                    <a:bodyPr/>
                    <a:lstStyle/>
                    <a:p>
                      <a:pPr algn="ctr" fontAlgn="b"/>
                      <a:r>
                        <a:rPr lang="en-US" sz="1300" b="1" u="sng" strike="noStrike" dirty="0">
                          <a:solidFill>
                            <a:schemeClr val="tx2"/>
                          </a:solidFill>
                          <a:effectLst/>
                        </a:rPr>
                        <a:t>2018</a:t>
                      </a:r>
                      <a:endParaRPr lang="en-US" sz="1300" b="1" i="0" u="sng" strike="noStrike" dirty="0">
                        <a:solidFill>
                          <a:schemeClr val="tx2"/>
                        </a:solidFill>
                        <a:effectLst/>
                        <a:latin typeface="Arial"/>
                      </a:endParaRPr>
                    </a:p>
                  </a:txBody>
                  <a:tcPr marL="73171" marR="73171" marT="36586" marB="36586" anchor="b"/>
                </a:tc>
                <a:tc>
                  <a:txBody>
                    <a:bodyPr/>
                    <a:lstStyle/>
                    <a:p>
                      <a:pPr algn="ctr" fontAlgn="b"/>
                      <a:r>
                        <a:rPr lang="en-US" sz="1300" b="1" u="sng" strike="noStrike" dirty="0">
                          <a:solidFill>
                            <a:schemeClr val="tx2"/>
                          </a:solidFill>
                          <a:effectLst/>
                        </a:rPr>
                        <a:t>2017</a:t>
                      </a:r>
                      <a:endParaRPr lang="en-US" sz="1300" b="1" i="0" u="sng" strike="noStrike" dirty="0">
                        <a:solidFill>
                          <a:schemeClr val="tx2"/>
                        </a:solidFill>
                        <a:effectLst/>
                        <a:latin typeface="Arial"/>
                      </a:endParaRPr>
                    </a:p>
                  </a:txBody>
                  <a:tcPr marL="73171" marR="73171" marT="36586" marB="36586" anchor="b"/>
                </a:tc>
                <a:tc>
                  <a:txBody>
                    <a:bodyPr/>
                    <a:lstStyle/>
                    <a:p>
                      <a:pPr algn="ctr" fontAlgn="b"/>
                      <a:r>
                        <a:rPr lang="en-US" sz="1300" b="1" u="sng" strike="noStrike" dirty="0">
                          <a:solidFill>
                            <a:schemeClr val="tx2"/>
                          </a:solidFill>
                          <a:effectLst/>
                        </a:rPr>
                        <a:t>2016</a:t>
                      </a:r>
                      <a:endParaRPr lang="en-US" sz="1300" b="1" i="0" u="sng" strike="noStrike" dirty="0">
                        <a:solidFill>
                          <a:schemeClr val="tx2"/>
                        </a:solidFill>
                        <a:effectLst/>
                        <a:latin typeface="Arial"/>
                      </a:endParaRPr>
                    </a:p>
                  </a:txBody>
                  <a:tcPr marL="73171" marR="73171" marT="36586" marB="36586" anchor="b"/>
                </a:tc>
                <a:extLst>
                  <a:ext uri="{0D108BD9-81ED-4DB2-BD59-A6C34878D82A}">
                    <a16:rowId xmlns:a16="http://schemas.microsoft.com/office/drawing/2014/main" val="10003"/>
                  </a:ext>
                </a:extLst>
              </a:tr>
              <a:tr h="306925">
                <a:tc>
                  <a:txBody>
                    <a:bodyPr/>
                    <a:lstStyle/>
                    <a:p>
                      <a:pPr algn="ctr" fontAlgn="b"/>
                      <a:r>
                        <a:rPr lang="en-US" sz="1300" u="none" strike="noStrike" dirty="0">
                          <a:solidFill>
                            <a:schemeClr val="tx2"/>
                          </a:solidFill>
                          <a:effectLst/>
                        </a:rPr>
                        <a:t>3705</a:t>
                      </a:r>
                    </a:p>
                  </a:txBody>
                  <a:tcPr marL="73171" marR="73171" marT="36586" marB="36586" anchor="b"/>
                </a:tc>
                <a:tc>
                  <a:txBody>
                    <a:bodyPr/>
                    <a:lstStyle/>
                    <a:p>
                      <a:pPr algn="ctr" fontAlgn="b"/>
                      <a:r>
                        <a:rPr lang="en-US" sz="1300" u="none" strike="noStrike" dirty="0">
                          <a:solidFill>
                            <a:schemeClr val="tx2"/>
                          </a:solidFill>
                          <a:effectLst/>
                        </a:rPr>
                        <a:t>3293</a:t>
                      </a:r>
                    </a:p>
                  </a:txBody>
                  <a:tcPr marL="73171" marR="73171" marT="36586" marB="36586" anchor="b"/>
                </a:tc>
                <a:tc>
                  <a:txBody>
                    <a:bodyPr/>
                    <a:lstStyle/>
                    <a:p>
                      <a:pPr algn="ctr" fontAlgn="b"/>
                      <a:r>
                        <a:rPr lang="en-US" sz="1300" u="none" strike="noStrike" dirty="0">
                          <a:solidFill>
                            <a:schemeClr val="tx2"/>
                          </a:solidFill>
                          <a:effectLst/>
                        </a:rPr>
                        <a:t>3221</a:t>
                      </a:r>
                    </a:p>
                  </a:txBody>
                  <a:tcPr marL="73171" marR="73171" marT="36586" marB="36586" anchor="b"/>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0A3CC3F0-B580-4082-BEC7-826899744D12}"/>
              </a:ext>
            </a:extLst>
          </p:cNvPr>
          <p:cNvPicPr>
            <a:picLocks noChangeAspect="1"/>
          </p:cNvPicPr>
          <p:nvPr/>
        </p:nvPicPr>
        <p:blipFill>
          <a:blip r:embed="rId3"/>
          <a:stretch>
            <a:fillRect/>
          </a:stretch>
        </p:blipFill>
        <p:spPr>
          <a:xfrm>
            <a:off x="140559" y="1395179"/>
            <a:ext cx="5493647" cy="3903920"/>
          </a:xfrm>
          <a:prstGeom prst="rect">
            <a:avLst/>
          </a:prstGeom>
          <a:ln>
            <a:solidFill>
              <a:schemeClr val="tx2"/>
            </a:solidFill>
          </a:ln>
        </p:spPr>
      </p:pic>
      <p:sp>
        <p:nvSpPr>
          <p:cNvPr id="9" name="Rectangle 8">
            <a:extLst>
              <a:ext uri="{FF2B5EF4-FFF2-40B4-BE49-F238E27FC236}">
                <a16:creationId xmlns:a16="http://schemas.microsoft.com/office/drawing/2014/main" id="{93E6810E-C311-41A0-B239-465BC8AA96C6}"/>
              </a:ext>
            </a:extLst>
          </p:cNvPr>
          <p:cNvSpPr/>
          <p:nvPr/>
        </p:nvSpPr>
        <p:spPr>
          <a:xfrm>
            <a:off x="140559" y="5357901"/>
            <a:ext cx="9531076" cy="1405834"/>
          </a:xfrm>
          <a:prstGeom prst="rect">
            <a:avLst/>
          </a:prstGeom>
          <a:ln>
            <a:solidFill>
              <a:schemeClr val="tx2"/>
            </a:solidFill>
          </a:ln>
        </p:spPr>
        <p:txBody>
          <a:bodyPr wrap="square">
            <a:spAutoFit/>
          </a:bodyPr>
          <a:lstStyle/>
          <a:p>
            <a:pPr marL="304810" indent="-304810">
              <a:buFont typeface="Wingdings" panose="05000000000000000000" pitchFamily="2" charset="2"/>
              <a:buChar char="Ø"/>
            </a:pPr>
            <a:r>
              <a:rPr lang="en-US" sz="1707" b="1" dirty="0">
                <a:solidFill>
                  <a:srgbClr val="0070C0"/>
                </a:solidFill>
              </a:rPr>
              <a:t>Through mid-March, the weather data shows that the Nov 18 – Mar 19 has been colder than normal, especially in the North Central</a:t>
            </a:r>
          </a:p>
          <a:p>
            <a:endParaRPr lang="en-US" sz="1707" b="1" dirty="0">
              <a:solidFill>
                <a:srgbClr val="0070C0"/>
              </a:solidFill>
            </a:endParaRPr>
          </a:p>
          <a:p>
            <a:pPr marL="304810" indent="-304810">
              <a:buFont typeface="Wingdings" panose="05000000000000000000" pitchFamily="2" charset="2"/>
              <a:buChar char="Ø"/>
            </a:pPr>
            <a:r>
              <a:rPr lang="en-US" sz="1707" b="1" dirty="0">
                <a:solidFill>
                  <a:srgbClr val="0070C0"/>
                </a:solidFill>
              </a:rPr>
              <a:t>Cold weather in late February and early March has put additional pressure on the natural gas storage balance </a:t>
            </a:r>
            <a:endParaRPr lang="en-US" sz="1493" dirty="0"/>
          </a:p>
        </p:txBody>
      </p:sp>
    </p:spTree>
    <p:extLst>
      <p:ext uri="{BB962C8B-B14F-4D97-AF65-F5344CB8AC3E}">
        <p14:creationId xmlns:p14="http://schemas.microsoft.com/office/powerpoint/2010/main" val="2730031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and Rig Counts</a:t>
            </a:r>
          </a:p>
        </p:txBody>
      </p:sp>
      <p:sp>
        <p:nvSpPr>
          <p:cNvPr id="3" name="TextBox 2"/>
          <p:cNvSpPr txBox="1"/>
          <p:nvPr/>
        </p:nvSpPr>
        <p:spPr>
          <a:xfrm>
            <a:off x="243841" y="7165402"/>
            <a:ext cx="2977097" cy="223587"/>
          </a:xfrm>
          <a:prstGeom prst="rect">
            <a:avLst/>
          </a:prstGeom>
          <a:noFill/>
        </p:spPr>
        <p:txBody>
          <a:bodyPr wrap="none" rtlCol="0">
            <a:spAutoFit/>
          </a:bodyPr>
          <a:lstStyle/>
          <a:p>
            <a:r>
              <a:rPr lang="en-US" sz="853" dirty="0"/>
              <a:t>Sources: EIA: Short Term Energy Outlook, Baker Hughes</a:t>
            </a:r>
          </a:p>
        </p:txBody>
      </p:sp>
      <p:sp>
        <p:nvSpPr>
          <p:cNvPr id="6" name="TextBox 5"/>
          <p:cNvSpPr txBox="1"/>
          <p:nvPr/>
        </p:nvSpPr>
        <p:spPr>
          <a:xfrm>
            <a:off x="159027" y="5498110"/>
            <a:ext cx="9467351" cy="1471172"/>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280" b="1" dirty="0">
                <a:solidFill>
                  <a:srgbClr val="0070C0"/>
                </a:solidFill>
              </a:rPr>
              <a:t>U.S. dry gas production averaged approximately 82 </a:t>
            </a:r>
            <a:r>
              <a:rPr lang="en-US" sz="1280" b="1" dirty="0" err="1">
                <a:solidFill>
                  <a:srgbClr val="0070C0"/>
                </a:solidFill>
              </a:rPr>
              <a:t>Bcf</a:t>
            </a:r>
            <a:r>
              <a:rPr lang="en-US" sz="1280" b="1" dirty="0">
                <a:solidFill>
                  <a:srgbClr val="0070C0"/>
                </a:solidFill>
              </a:rPr>
              <a:t>/d for 2018 after averaging 74 </a:t>
            </a:r>
            <a:r>
              <a:rPr lang="en-US" sz="1280" b="1" dirty="0" err="1">
                <a:solidFill>
                  <a:srgbClr val="0070C0"/>
                </a:solidFill>
              </a:rPr>
              <a:t>Bcf</a:t>
            </a:r>
            <a:r>
              <a:rPr lang="en-US" sz="1280" b="1" dirty="0">
                <a:solidFill>
                  <a:srgbClr val="0070C0"/>
                </a:solidFill>
              </a:rPr>
              <a:t>/d in 2017.</a:t>
            </a:r>
          </a:p>
          <a:p>
            <a:pPr marL="304810" indent="-304810">
              <a:buFont typeface="Wingdings" panose="05000000000000000000" pitchFamily="2" charset="2"/>
              <a:buChar char="Ø"/>
            </a:pPr>
            <a:endParaRPr lang="en-US" sz="1280" b="1" dirty="0">
              <a:solidFill>
                <a:srgbClr val="0070C0"/>
              </a:solidFill>
            </a:endParaRPr>
          </a:p>
          <a:p>
            <a:pPr marL="304810" indent="-304810">
              <a:buFont typeface="Wingdings" panose="05000000000000000000" pitchFamily="2" charset="2"/>
              <a:buChar char="Ø"/>
            </a:pPr>
            <a:r>
              <a:rPr lang="en-US" sz="1280" b="1" dirty="0">
                <a:solidFill>
                  <a:srgbClr val="0070C0"/>
                </a:solidFill>
              </a:rPr>
              <a:t>Production currently stands at 85 </a:t>
            </a:r>
            <a:r>
              <a:rPr lang="en-US" sz="1280" b="1" dirty="0" err="1">
                <a:solidFill>
                  <a:srgbClr val="0070C0"/>
                </a:solidFill>
              </a:rPr>
              <a:t>Bcf</a:t>
            </a:r>
            <a:r>
              <a:rPr lang="en-US" sz="1280" b="1" dirty="0">
                <a:solidFill>
                  <a:srgbClr val="0070C0"/>
                </a:solidFill>
              </a:rPr>
              <a:t>/d and is expected to climb above 90 </a:t>
            </a:r>
            <a:r>
              <a:rPr lang="en-US" sz="1280" b="1" dirty="0" err="1">
                <a:solidFill>
                  <a:srgbClr val="0070C0"/>
                </a:solidFill>
              </a:rPr>
              <a:t>Bcf</a:t>
            </a:r>
            <a:r>
              <a:rPr lang="en-US" sz="1280" b="1" dirty="0">
                <a:solidFill>
                  <a:srgbClr val="0070C0"/>
                </a:solidFill>
              </a:rPr>
              <a:t>/d by the end of 2019, and surpass 92 Bcf/d by end of 2020</a:t>
            </a:r>
          </a:p>
          <a:p>
            <a:pPr marL="304810" indent="-304810">
              <a:buFont typeface="Wingdings" panose="05000000000000000000" pitchFamily="2" charset="2"/>
              <a:buChar char="Ø"/>
            </a:pPr>
            <a:endParaRPr lang="en-US" sz="1280" b="1" dirty="0">
              <a:solidFill>
                <a:srgbClr val="0070C0"/>
              </a:solidFill>
            </a:endParaRPr>
          </a:p>
          <a:p>
            <a:pPr marL="304810" indent="-304810">
              <a:buFont typeface="Wingdings" panose="05000000000000000000" pitchFamily="2" charset="2"/>
              <a:buChar char="Ø"/>
            </a:pPr>
            <a:r>
              <a:rPr lang="en-US" sz="1280" b="1" dirty="0">
                <a:solidFill>
                  <a:srgbClr val="0070C0"/>
                </a:solidFill>
              </a:rPr>
              <a:t>After reaching a recent low of 404 rigs in May 2016, total rig count has rebounded to over 1,000 rigs primarily driven by growth in oil rigs</a:t>
            </a:r>
          </a:p>
        </p:txBody>
      </p:sp>
      <p:pic>
        <p:nvPicPr>
          <p:cNvPr id="7" name="Picture 6">
            <a:extLst>
              <a:ext uri="{FF2B5EF4-FFF2-40B4-BE49-F238E27FC236}">
                <a16:creationId xmlns:a16="http://schemas.microsoft.com/office/drawing/2014/main" id="{2522E6C8-1B6E-422F-9208-81824F6F023F}"/>
              </a:ext>
            </a:extLst>
          </p:cNvPr>
          <p:cNvPicPr>
            <a:picLocks noChangeAspect="1"/>
          </p:cNvPicPr>
          <p:nvPr/>
        </p:nvPicPr>
        <p:blipFill>
          <a:blip r:embed="rId3"/>
          <a:stretch>
            <a:fillRect/>
          </a:stretch>
        </p:blipFill>
        <p:spPr>
          <a:xfrm>
            <a:off x="159026" y="1390280"/>
            <a:ext cx="9467353" cy="4018596"/>
          </a:xfrm>
          <a:prstGeom prst="rect">
            <a:avLst/>
          </a:prstGeom>
          <a:ln>
            <a:solidFill>
              <a:schemeClr val="tx2"/>
            </a:solidFill>
          </a:ln>
        </p:spPr>
      </p:pic>
    </p:spTree>
    <p:extLst>
      <p:ext uri="{BB962C8B-B14F-4D97-AF65-F5344CB8AC3E}">
        <p14:creationId xmlns:p14="http://schemas.microsoft.com/office/powerpoint/2010/main" val="218444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Shale Gas Production</a:t>
            </a:r>
          </a:p>
        </p:txBody>
      </p:sp>
      <p:sp>
        <p:nvSpPr>
          <p:cNvPr id="3" name="TextBox 2"/>
          <p:cNvSpPr txBox="1"/>
          <p:nvPr/>
        </p:nvSpPr>
        <p:spPr>
          <a:xfrm>
            <a:off x="243841" y="7165402"/>
            <a:ext cx="2183611" cy="223587"/>
          </a:xfrm>
          <a:prstGeom prst="rect">
            <a:avLst/>
          </a:prstGeom>
          <a:noFill/>
        </p:spPr>
        <p:txBody>
          <a:bodyPr wrap="none" rtlCol="0">
            <a:spAutoFit/>
          </a:bodyPr>
          <a:lstStyle/>
          <a:p>
            <a:r>
              <a:rPr lang="en-US" sz="853" dirty="0"/>
              <a:t>Sources: EIA: Monthly Production Report</a:t>
            </a:r>
          </a:p>
        </p:txBody>
      </p:sp>
      <p:sp>
        <p:nvSpPr>
          <p:cNvPr id="6" name="TextBox 5"/>
          <p:cNvSpPr txBox="1"/>
          <p:nvPr/>
        </p:nvSpPr>
        <p:spPr>
          <a:xfrm>
            <a:off x="243840" y="5589585"/>
            <a:ext cx="9286240" cy="1241045"/>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Shale Gas production now makes up more than 80% of all production in the U.S. </a:t>
            </a:r>
          </a:p>
          <a:p>
            <a:pPr marL="304810" indent="-304810">
              <a:buFont typeface="Wingdings" panose="05000000000000000000" pitchFamily="2" charset="2"/>
              <a:buChar char="Ø"/>
            </a:pPr>
            <a:endParaRPr lang="en-US" sz="1493" b="1" dirty="0">
              <a:solidFill>
                <a:srgbClr val="0070C0"/>
              </a:solidFill>
            </a:endParaRPr>
          </a:p>
          <a:p>
            <a:pPr marL="304810" indent="-304810">
              <a:buFont typeface="Wingdings" panose="05000000000000000000" pitchFamily="2" charset="2"/>
              <a:buChar char="Ø"/>
            </a:pPr>
            <a:r>
              <a:rPr lang="en-US" sz="1493" b="1" dirty="0">
                <a:solidFill>
                  <a:srgbClr val="0070C0"/>
                </a:solidFill>
              </a:rPr>
              <a:t>Shale production has risen from 3 </a:t>
            </a:r>
            <a:r>
              <a:rPr lang="en-US" sz="1493" b="1" dirty="0" err="1">
                <a:solidFill>
                  <a:srgbClr val="0070C0"/>
                </a:solidFill>
              </a:rPr>
              <a:t>Bcf</a:t>
            </a:r>
            <a:r>
              <a:rPr lang="en-US" sz="1493" b="1" dirty="0">
                <a:solidFill>
                  <a:srgbClr val="0070C0"/>
                </a:solidFill>
              </a:rPr>
              <a:t>/d in 2006, to 32 </a:t>
            </a:r>
            <a:r>
              <a:rPr lang="en-US" sz="1493" b="1" dirty="0" err="1">
                <a:solidFill>
                  <a:srgbClr val="0070C0"/>
                </a:solidFill>
              </a:rPr>
              <a:t>Bcf</a:t>
            </a:r>
            <a:r>
              <a:rPr lang="en-US" sz="1493" b="1" dirty="0">
                <a:solidFill>
                  <a:srgbClr val="0070C0"/>
                </a:solidFill>
              </a:rPr>
              <a:t>/d in 2014 to 65 </a:t>
            </a:r>
            <a:r>
              <a:rPr lang="en-US" sz="1493" b="1" dirty="0" err="1">
                <a:solidFill>
                  <a:srgbClr val="0070C0"/>
                </a:solidFill>
              </a:rPr>
              <a:t>Bcf</a:t>
            </a:r>
            <a:r>
              <a:rPr lang="en-US" sz="1493" b="1" dirty="0">
                <a:solidFill>
                  <a:srgbClr val="0070C0"/>
                </a:solidFill>
              </a:rPr>
              <a:t>/d at the end of 2018</a:t>
            </a:r>
          </a:p>
          <a:p>
            <a:pPr marL="304810" indent="-304810">
              <a:buFont typeface="Wingdings" panose="05000000000000000000" pitchFamily="2" charset="2"/>
              <a:buChar char="Ø"/>
            </a:pPr>
            <a:endParaRPr lang="en-US" sz="1493" b="1" dirty="0">
              <a:solidFill>
                <a:srgbClr val="0070C0"/>
              </a:solidFill>
            </a:endParaRPr>
          </a:p>
          <a:p>
            <a:pPr marL="304810" indent="-304810">
              <a:buFont typeface="Wingdings" panose="05000000000000000000" pitchFamily="2" charset="2"/>
              <a:buChar char="Ø"/>
            </a:pPr>
            <a:r>
              <a:rPr lang="en-US" sz="1493" b="1" dirty="0">
                <a:solidFill>
                  <a:srgbClr val="0070C0"/>
                </a:solidFill>
              </a:rPr>
              <a:t>Marcellus/Utica and Permian will be the primary focus for producers in the near-term</a:t>
            </a:r>
          </a:p>
        </p:txBody>
      </p:sp>
      <p:pic>
        <p:nvPicPr>
          <p:cNvPr id="4" name="Picture 3">
            <a:extLst>
              <a:ext uri="{FF2B5EF4-FFF2-40B4-BE49-F238E27FC236}">
                <a16:creationId xmlns:a16="http://schemas.microsoft.com/office/drawing/2014/main" id="{1B4999F1-784B-4397-A293-53A8B9BA69D3}"/>
              </a:ext>
            </a:extLst>
          </p:cNvPr>
          <p:cNvPicPr>
            <a:picLocks noChangeAspect="1"/>
          </p:cNvPicPr>
          <p:nvPr/>
        </p:nvPicPr>
        <p:blipFill>
          <a:blip r:embed="rId3"/>
          <a:stretch>
            <a:fillRect/>
          </a:stretch>
        </p:blipFill>
        <p:spPr>
          <a:xfrm>
            <a:off x="243840" y="1421628"/>
            <a:ext cx="9286240" cy="4050445"/>
          </a:xfrm>
          <a:prstGeom prst="rect">
            <a:avLst/>
          </a:prstGeom>
          <a:ln>
            <a:solidFill>
              <a:schemeClr val="tx2"/>
            </a:solidFill>
          </a:ln>
        </p:spPr>
      </p:pic>
    </p:spTree>
    <p:extLst>
      <p:ext uri="{BB962C8B-B14F-4D97-AF65-F5344CB8AC3E}">
        <p14:creationId xmlns:p14="http://schemas.microsoft.com/office/powerpoint/2010/main" val="30280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560" y="1795526"/>
            <a:ext cx="5120640" cy="5006594"/>
          </a:xfrm>
          <a:prstGeom prst="rect">
            <a:avLst/>
          </a:prstGeom>
          <a:solidFill>
            <a:schemeClr val="bg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dirty="0"/>
          </a:p>
        </p:txBody>
      </p:sp>
      <p:sp>
        <p:nvSpPr>
          <p:cNvPr id="3075" name="Text Box 8"/>
          <p:cNvSpPr txBox="1">
            <a:spLocks noChangeArrowheads="1"/>
          </p:cNvSpPr>
          <p:nvPr/>
        </p:nvSpPr>
        <p:spPr bwMode="auto">
          <a:xfrm>
            <a:off x="298027" y="645160"/>
            <a:ext cx="7315200" cy="748795"/>
          </a:xfrm>
          <a:prstGeom prst="rect">
            <a:avLst/>
          </a:prstGeom>
          <a:noFill/>
          <a:ln w="9525">
            <a:noFill/>
            <a:miter lim="800000"/>
            <a:headEnd/>
            <a:tailEnd/>
          </a:ln>
        </p:spPr>
        <p:txBody>
          <a:bodyPr>
            <a:spAutoFit/>
          </a:bodyPr>
          <a:lstStyle/>
          <a:p>
            <a:pPr eaLnBrk="1" hangingPunct="1"/>
            <a:r>
              <a:rPr lang="en-US" sz="2133" b="1" dirty="0">
                <a:solidFill>
                  <a:schemeClr val="bg1"/>
                </a:solidFill>
                <a:latin typeface="+mj-lt"/>
              </a:rPr>
              <a:t>CenterPoint Energy is one of the largest combined electric and natural gas delivery companies in the U.S.</a:t>
            </a:r>
          </a:p>
        </p:txBody>
      </p:sp>
      <p:sp>
        <p:nvSpPr>
          <p:cNvPr id="3076" name="Text Box 9"/>
          <p:cNvSpPr txBox="1">
            <a:spLocks noChangeArrowheads="1"/>
          </p:cNvSpPr>
          <p:nvPr/>
        </p:nvSpPr>
        <p:spPr bwMode="auto">
          <a:xfrm>
            <a:off x="6539654" y="3146214"/>
            <a:ext cx="184731" cy="256545"/>
          </a:xfrm>
          <a:prstGeom prst="rect">
            <a:avLst/>
          </a:prstGeom>
          <a:noFill/>
          <a:ln w="9525">
            <a:noFill/>
            <a:miter lim="800000"/>
            <a:headEnd/>
            <a:tailEnd/>
          </a:ln>
        </p:spPr>
        <p:txBody>
          <a:bodyPr wrap="none">
            <a:spAutoFit/>
          </a:bodyPr>
          <a:lstStyle/>
          <a:p>
            <a:pPr eaLnBrk="1" hangingPunct="1"/>
            <a:endParaRPr lang="en-US" sz="1067" dirty="0"/>
          </a:p>
        </p:txBody>
      </p:sp>
      <p:graphicFrame>
        <p:nvGraphicFramePr>
          <p:cNvPr id="4" name="Diagram 3"/>
          <p:cNvGraphicFramePr/>
          <p:nvPr>
            <p:extLst/>
          </p:nvPr>
        </p:nvGraphicFramePr>
        <p:xfrm>
          <a:off x="243840" y="1539241"/>
          <a:ext cx="4958080" cy="2254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4" name="Rectangle 7"/>
          <p:cNvSpPr>
            <a:spLocks noGrp="1" noChangeArrowheads="1"/>
          </p:cNvSpPr>
          <p:nvPr>
            <p:ph idx="1"/>
          </p:nvPr>
        </p:nvSpPr>
        <p:spPr>
          <a:xfrm>
            <a:off x="243840" y="3488268"/>
            <a:ext cx="4985173" cy="3090333"/>
          </a:xfrm>
          <a:ln>
            <a:noFill/>
          </a:ln>
        </p:spPr>
        <p:style>
          <a:lnRef idx="2">
            <a:schemeClr val="accent2"/>
          </a:lnRef>
          <a:fillRef idx="1">
            <a:schemeClr val="lt1"/>
          </a:fillRef>
          <a:effectRef idx="0">
            <a:schemeClr val="accent2"/>
          </a:effectRef>
          <a:fontRef idx="minor">
            <a:schemeClr val="dk1"/>
          </a:fontRef>
        </p:style>
        <p:txBody>
          <a:bodyPr anchor="ctr">
            <a:normAutofit lnSpcReduction="10000"/>
          </a:bodyPr>
          <a:lstStyle/>
          <a:p>
            <a:pPr marL="304810" lvl="1" indent="-304810" defTabSz="1029579">
              <a:spcBef>
                <a:spcPct val="0"/>
              </a:spcBef>
              <a:spcAft>
                <a:spcPct val="20000"/>
              </a:spcAft>
              <a:buSzPct val="70000"/>
              <a:defRPr/>
            </a:pPr>
            <a:r>
              <a:rPr lang="en-US" sz="1707" b="1" dirty="0">
                <a:solidFill>
                  <a:schemeClr val="tx1"/>
                </a:solidFill>
              </a:rPr>
              <a:t>7</a:t>
            </a:r>
            <a:r>
              <a:rPr lang="en-US" sz="1707" dirty="0">
                <a:solidFill>
                  <a:schemeClr val="tx1"/>
                </a:solidFill>
              </a:rPr>
              <a:t> million metered gas and electric customers</a:t>
            </a:r>
          </a:p>
          <a:p>
            <a:pPr marL="304810" lvl="1" indent="-304810" defTabSz="1029579">
              <a:spcBef>
                <a:spcPct val="0"/>
              </a:spcBef>
              <a:spcAft>
                <a:spcPct val="20000"/>
              </a:spcAft>
              <a:buSzPct val="70000"/>
              <a:defRPr/>
            </a:pPr>
            <a:r>
              <a:rPr lang="en-US" sz="1707" dirty="0">
                <a:solidFill>
                  <a:schemeClr val="tx1"/>
                </a:solidFill>
              </a:rPr>
              <a:t>Regulated operations in </a:t>
            </a:r>
            <a:r>
              <a:rPr lang="en-US" sz="1707" b="1" dirty="0">
                <a:solidFill>
                  <a:schemeClr val="tx1"/>
                </a:solidFill>
              </a:rPr>
              <a:t>8</a:t>
            </a:r>
            <a:r>
              <a:rPr lang="en-US" sz="1707" dirty="0">
                <a:solidFill>
                  <a:schemeClr val="tx1"/>
                </a:solidFill>
              </a:rPr>
              <a:t> states</a:t>
            </a:r>
          </a:p>
          <a:p>
            <a:pPr marL="304810" lvl="1" indent="-304810" defTabSz="1029579">
              <a:spcBef>
                <a:spcPct val="0"/>
              </a:spcBef>
              <a:spcAft>
                <a:spcPct val="20000"/>
              </a:spcAft>
              <a:buSzPct val="70000"/>
              <a:defRPr/>
            </a:pPr>
            <a:r>
              <a:rPr lang="en-US" sz="1707" dirty="0">
                <a:solidFill>
                  <a:schemeClr val="tx1"/>
                </a:solidFill>
              </a:rPr>
              <a:t>Natural gas sales and service in over </a:t>
            </a:r>
            <a:r>
              <a:rPr lang="en-US" sz="1707" b="1" dirty="0">
                <a:solidFill>
                  <a:schemeClr val="tx1"/>
                </a:solidFill>
              </a:rPr>
              <a:t>40</a:t>
            </a:r>
            <a:r>
              <a:rPr lang="en-US" sz="1707" dirty="0">
                <a:solidFill>
                  <a:schemeClr val="tx1"/>
                </a:solidFill>
              </a:rPr>
              <a:t> states </a:t>
            </a:r>
          </a:p>
          <a:p>
            <a:pPr marL="304810" lvl="1" indent="-304810" defTabSz="1029579">
              <a:spcBef>
                <a:spcPct val="0"/>
              </a:spcBef>
              <a:spcAft>
                <a:spcPct val="20000"/>
              </a:spcAft>
              <a:buSzPct val="70000"/>
              <a:defRPr/>
            </a:pPr>
            <a:r>
              <a:rPr lang="en-US" sz="1707" dirty="0">
                <a:solidFill>
                  <a:schemeClr val="tx1"/>
                </a:solidFill>
              </a:rPr>
              <a:t>Nearly </a:t>
            </a:r>
            <a:r>
              <a:rPr lang="en-US" sz="1707" b="1" dirty="0">
                <a:solidFill>
                  <a:schemeClr val="tx1"/>
                </a:solidFill>
              </a:rPr>
              <a:t>14,000</a:t>
            </a:r>
            <a:r>
              <a:rPr lang="en-US" sz="1707" dirty="0">
                <a:solidFill>
                  <a:schemeClr val="tx1"/>
                </a:solidFill>
              </a:rPr>
              <a:t> employees</a:t>
            </a:r>
          </a:p>
          <a:p>
            <a:pPr marL="304810" lvl="1" indent="-304810" defTabSz="1029579">
              <a:spcBef>
                <a:spcPct val="0"/>
              </a:spcBef>
              <a:spcAft>
                <a:spcPct val="20000"/>
              </a:spcAft>
              <a:buSzPct val="70000"/>
              <a:defRPr/>
            </a:pPr>
            <a:r>
              <a:rPr lang="en-US" sz="1707" b="1" dirty="0">
                <a:solidFill>
                  <a:schemeClr val="tx1"/>
                </a:solidFill>
              </a:rPr>
              <a:t>$29 B </a:t>
            </a:r>
            <a:r>
              <a:rPr lang="en-US" sz="1707" dirty="0">
                <a:solidFill>
                  <a:schemeClr val="tx1"/>
                </a:solidFill>
              </a:rPr>
              <a:t>assets (2019), </a:t>
            </a:r>
            <a:r>
              <a:rPr lang="en-US" sz="1707" b="1" dirty="0">
                <a:solidFill>
                  <a:schemeClr val="tx1"/>
                </a:solidFill>
              </a:rPr>
              <a:t>$9.6 B </a:t>
            </a:r>
            <a:r>
              <a:rPr lang="en-US" sz="1707" dirty="0">
                <a:solidFill>
                  <a:schemeClr val="tx1"/>
                </a:solidFill>
              </a:rPr>
              <a:t>revenue (2017)</a:t>
            </a:r>
          </a:p>
          <a:p>
            <a:pPr marL="304810" lvl="1" indent="-304810" defTabSz="1029579">
              <a:spcBef>
                <a:spcPct val="0"/>
              </a:spcBef>
              <a:spcAft>
                <a:spcPct val="20000"/>
              </a:spcAft>
              <a:buSzPct val="70000"/>
              <a:defRPr/>
            </a:pPr>
            <a:r>
              <a:rPr lang="en-US" sz="1707" dirty="0">
                <a:solidFill>
                  <a:schemeClr val="tx1"/>
                </a:solidFill>
              </a:rPr>
              <a:t>Investment grade ratings – Moody’s, Fitch, S&amp;P</a:t>
            </a:r>
          </a:p>
          <a:p>
            <a:pPr marL="304810" lvl="1" indent="-304810" defTabSz="1029579">
              <a:spcBef>
                <a:spcPct val="0"/>
              </a:spcBef>
              <a:spcAft>
                <a:spcPct val="20000"/>
              </a:spcAft>
              <a:buSzPct val="70000"/>
              <a:defRPr/>
            </a:pPr>
            <a:r>
              <a:rPr lang="en-US" sz="1707" dirty="0">
                <a:solidFill>
                  <a:schemeClr val="tx1"/>
                </a:solidFill>
              </a:rPr>
              <a:t>NYSE:  CNP – Dow Jones Utilities Index</a:t>
            </a:r>
          </a:p>
          <a:p>
            <a:pPr marL="304810" lvl="1" indent="-304810" defTabSz="1029579">
              <a:spcBef>
                <a:spcPct val="0"/>
              </a:spcBef>
              <a:spcAft>
                <a:spcPct val="20000"/>
              </a:spcAft>
              <a:buSzPct val="70000"/>
              <a:defRPr/>
            </a:pPr>
            <a:r>
              <a:rPr lang="en-US" sz="1707" dirty="0">
                <a:solidFill>
                  <a:schemeClr val="tx1"/>
                </a:solidFill>
              </a:rPr>
              <a:t>Headquartered in Houston, TX</a:t>
            </a:r>
          </a:p>
          <a:p>
            <a:pPr marL="304810" lvl="1" indent="-304810" defTabSz="1029579">
              <a:spcBef>
                <a:spcPct val="0"/>
              </a:spcBef>
              <a:spcAft>
                <a:spcPct val="20000"/>
              </a:spcAft>
              <a:buSzPct val="70000"/>
              <a:defRPr/>
            </a:pPr>
            <a:r>
              <a:rPr lang="en-US" sz="1707" dirty="0">
                <a:solidFill>
                  <a:schemeClr val="tx1"/>
                </a:solidFill>
              </a:rPr>
              <a:t>Website:  </a:t>
            </a:r>
            <a:r>
              <a:rPr lang="en-US" sz="1707" dirty="0">
                <a:solidFill>
                  <a:schemeClr val="tx1"/>
                </a:solidFill>
                <a:hlinkClick r:id="rId8"/>
              </a:rPr>
              <a:t>www.CenterPointEnergy.com</a:t>
            </a:r>
            <a:endParaRPr lang="en-US" sz="1707" dirty="0">
              <a:solidFill>
                <a:schemeClr val="tx1"/>
              </a:solidFill>
            </a:endParaRPr>
          </a:p>
        </p:txBody>
      </p:sp>
      <p:sp>
        <p:nvSpPr>
          <p:cNvPr id="6" name="TextBox 5"/>
          <p:cNvSpPr txBox="1"/>
          <p:nvPr/>
        </p:nvSpPr>
        <p:spPr>
          <a:xfrm>
            <a:off x="5516881" y="1795526"/>
            <a:ext cx="3992880" cy="404278"/>
          </a:xfrm>
          <a:prstGeom prst="rect">
            <a:avLst/>
          </a:prstGeom>
          <a:solidFill>
            <a:schemeClr val="accent2"/>
          </a:solidFill>
        </p:spPr>
        <p:txBody>
          <a:bodyPr wrap="square" rtlCol="0">
            <a:spAutoFit/>
          </a:bodyPr>
          <a:lstStyle/>
          <a:p>
            <a:pPr algn="ctr"/>
            <a:r>
              <a:rPr lang="en-US" sz="2027" b="1" dirty="0">
                <a:solidFill>
                  <a:schemeClr val="bg1"/>
                </a:solidFill>
              </a:rPr>
              <a:t>CNP Footprint</a:t>
            </a:r>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1563" y="5034280"/>
            <a:ext cx="867998"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7082" y="4760950"/>
            <a:ext cx="1742479" cy="27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7082" y="4479129"/>
            <a:ext cx="95208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5">
            <a:extLst>
              <a:ext uri="{FF2B5EF4-FFF2-40B4-BE49-F238E27FC236}">
                <a16:creationId xmlns:a16="http://schemas.microsoft.com/office/drawing/2014/main" id="{4A01D22D-D560-4359-BFB4-82EC8C62E3E5}"/>
              </a:ext>
            </a:extLst>
          </p:cNvPr>
          <p:cNvSpPr>
            <a:spLocks noGrp="1"/>
          </p:cNvSpPr>
          <p:nvPr>
            <p:ph type="title"/>
          </p:nvPr>
        </p:nvSpPr>
        <p:spPr>
          <a:xfrm>
            <a:off x="243841" y="278005"/>
            <a:ext cx="7369387" cy="926253"/>
          </a:xfrm>
        </p:spPr>
        <p:txBody>
          <a:bodyPr/>
          <a:lstStyle/>
          <a:p>
            <a:r>
              <a:rPr lang="en-US" sz="2133" dirty="0"/>
              <a:t>CenterPoint Energy is one of the largest combined electric and natural gas delivery companies in the U.S.</a:t>
            </a:r>
          </a:p>
        </p:txBody>
      </p:sp>
      <p:pic>
        <p:nvPicPr>
          <p:cNvPr id="11" name="Picture 10">
            <a:extLst>
              <a:ext uri="{FF2B5EF4-FFF2-40B4-BE49-F238E27FC236}">
                <a16:creationId xmlns:a16="http://schemas.microsoft.com/office/drawing/2014/main" id="{1AB19C37-1F7F-45CB-9CD2-1305DC7AC12B}"/>
              </a:ext>
            </a:extLst>
          </p:cNvPr>
          <p:cNvPicPr>
            <a:picLocks noChangeAspect="1"/>
          </p:cNvPicPr>
          <p:nvPr/>
        </p:nvPicPr>
        <p:blipFill>
          <a:blip r:embed="rId12"/>
          <a:stretch>
            <a:fillRect/>
          </a:stretch>
        </p:blipFill>
        <p:spPr>
          <a:xfrm>
            <a:off x="5418581" y="2243668"/>
            <a:ext cx="4204332" cy="3102187"/>
          </a:xfrm>
          <a:prstGeom prst="rect">
            <a:avLst/>
          </a:prstGeom>
          <a:ln>
            <a:solidFill>
              <a:schemeClr val="tx2"/>
            </a:solidFill>
          </a:ln>
        </p:spPr>
      </p:pic>
      <p:pic>
        <p:nvPicPr>
          <p:cNvPr id="12" name="Picture 11">
            <a:extLst>
              <a:ext uri="{FF2B5EF4-FFF2-40B4-BE49-F238E27FC236}">
                <a16:creationId xmlns:a16="http://schemas.microsoft.com/office/drawing/2014/main" id="{58B389ED-2A91-4A52-AC62-F57F484705F4}"/>
              </a:ext>
            </a:extLst>
          </p:cNvPr>
          <p:cNvPicPr>
            <a:picLocks noChangeAspect="1"/>
          </p:cNvPicPr>
          <p:nvPr/>
        </p:nvPicPr>
        <p:blipFill>
          <a:blip r:embed="rId13"/>
          <a:stretch>
            <a:fillRect/>
          </a:stretch>
        </p:blipFill>
        <p:spPr>
          <a:xfrm>
            <a:off x="5418581" y="5448005"/>
            <a:ext cx="4204331" cy="134057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1DDA595F-EF1E-45AE-A6CD-93D628211C10}"/>
              </a:ext>
            </a:extLst>
          </p:cNvPr>
          <p:cNvSpPr txBox="1"/>
          <p:nvPr/>
        </p:nvSpPr>
        <p:spPr>
          <a:xfrm>
            <a:off x="5797973" y="4624797"/>
            <a:ext cx="1056640" cy="404278"/>
          </a:xfrm>
          <a:prstGeom prst="rect">
            <a:avLst/>
          </a:prstGeom>
          <a:solidFill>
            <a:schemeClr val="bg1"/>
          </a:solidFill>
        </p:spPr>
        <p:txBody>
          <a:bodyPr wrap="square" rtlCol="0">
            <a:spAutoFit/>
          </a:bodyPr>
          <a:lstStyle/>
          <a:p>
            <a:endParaRPr lang="en-US" sz="2027" dirty="0"/>
          </a:p>
        </p:txBody>
      </p:sp>
      <p:sp>
        <p:nvSpPr>
          <p:cNvPr id="15" name="TextBox 14">
            <a:extLst>
              <a:ext uri="{FF2B5EF4-FFF2-40B4-BE49-F238E27FC236}">
                <a16:creationId xmlns:a16="http://schemas.microsoft.com/office/drawing/2014/main" id="{EF33CD4F-507C-4D36-91BE-B2749A5D7918}"/>
              </a:ext>
            </a:extLst>
          </p:cNvPr>
          <p:cNvSpPr txBox="1"/>
          <p:nvPr/>
        </p:nvSpPr>
        <p:spPr>
          <a:xfrm>
            <a:off x="6539654" y="4933273"/>
            <a:ext cx="570019" cy="404278"/>
          </a:xfrm>
          <a:prstGeom prst="rect">
            <a:avLst/>
          </a:prstGeom>
          <a:solidFill>
            <a:schemeClr val="bg1"/>
          </a:solidFill>
        </p:spPr>
        <p:txBody>
          <a:bodyPr wrap="square" rtlCol="0">
            <a:spAutoFit/>
          </a:bodyPr>
          <a:lstStyle/>
          <a:p>
            <a:endParaRPr lang="en-US" sz="2027" dirty="0"/>
          </a:p>
        </p:txBody>
      </p:sp>
    </p:spTree>
    <p:extLst>
      <p:ext uri="{BB962C8B-B14F-4D97-AF65-F5344CB8AC3E}">
        <p14:creationId xmlns:p14="http://schemas.microsoft.com/office/powerpoint/2010/main" val="28687480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3" name="Title 1">
            <a:extLst>
              <a:ext uri="{FF2B5EF4-FFF2-40B4-BE49-F238E27FC236}">
                <a16:creationId xmlns:a16="http://schemas.microsoft.com/office/drawing/2014/main" id="{60015117-1BE5-4B9E-80D5-F8AA80B3C360}"/>
              </a:ext>
            </a:extLst>
          </p:cNvPr>
          <p:cNvSpPr>
            <a:spLocks noGrp="1"/>
          </p:cNvSpPr>
          <p:nvPr>
            <p:ph type="title"/>
          </p:nvPr>
        </p:nvSpPr>
        <p:spPr>
          <a:xfrm>
            <a:off x="394547" y="283474"/>
            <a:ext cx="7120128" cy="926253"/>
          </a:xfrm>
        </p:spPr>
        <p:txBody>
          <a:bodyPr>
            <a:normAutofit fontScale="90000"/>
          </a:bodyPr>
          <a:lstStyle/>
          <a:p>
            <a:r>
              <a:rPr lang="en-US" dirty="0"/>
              <a:t>Natural Gas Storage Deficit</a:t>
            </a:r>
          </a:p>
        </p:txBody>
      </p:sp>
      <p:pic>
        <p:nvPicPr>
          <p:cNvPr id="5" name="Picture 4">
            <a:extLst>
              <a:ext uri="{FF2B5EF4-FFF2-40B4-BE49-F238E27FC236}">
                <a16:creationId xmlns:a16="http://schemas.microsoft.com/office/drawing/2014/main" id="{2EE167D4-837F-4FE4-BB11-2C2DEB4F7B60}"/>
              </a:ext>
            </a:extLst>
          </p:cNvPr>
          <p:cNvPicPr>
            <a:picLocks noChangeAspect="1"/>
          </p:cNvPicPr>
          <p:nvPr/>
        </p:nvPicPr>
        <p:blipFill>
          <a:blip r:embed="rId3"/>
          <a:stretch>
            <a:fillRect/>
          </a:stretch>
        </p:blipFill>
        <p:spPr>
          <a:xfrm>
            <a:off x="503934" y="1387170"/>
            <a:ext cx="9134304" cy="3997043"/>
          </a:xfrm>
          <a:prstGeom prst="rect">
            <a:avLst/>
          </a:prstGeom>
          <a:ln>
            <a:solidFill>
              <a:schemeClr val="tx2"/>
            </a:solidFill>
          </a:ln>
        </p:spPr>
      </p:pic>
      <p:sp>
        <p:nvSpPr>
          <p:cNvPr id="7" name="TextBox 6">
            <a:extLst>
              <a:ext uri="{FF2B5EF4-FFF2-40B4-BE49-F238E27FC236}">
                <a16:creationId xmlns:a16="http://schemas.microsoft.com/office/drawing/2014/main" id="{A40355D2-A051-439C-9801-D83878903CC3}"/>
              </a:ext>
            </a:extLst>
          </p:cNvPr>
          <p:cNvSpPr txBox="1"/>
          <p:nvPr/>
        </p:nvSpPr>
        <p:spPr>
          <a:xfrm>
            <a:off x="503934" y="5408171"/>
            <a:ext cx="9134303" cy="1503553"/>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Working gas in storage is currently at 1,390 </a:t>
            </a:r>
            <a:r>
              <a:rPr lang="en-US" sz="1493" b="1" dirty="0" err="1">
                <a:solidFill>
                  <a:srgbClr val="0070C0"/>
                </a:solidFill>
              </a:rPr>
              <a:t>Bcf</a:t>
            </a:r>
            <a:r>
              <a:rPr lang="en-US" sz="1493" b="1" dirty="0">
                <a:solidFill>
                  <a:srgbClr val="0070C0"/>
                </a:solidFill>
              </a:rPr>
              <a:t>, a 475 Bcf deficit to the 5-year avg. and 250 Bcf deficit to last year</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Last month, EIA forecasted end of withdrawal storage at 1,400 </a:t>
            </a:r>
            <a:r>
              <a:rPr lang="en-US" sz="1493" b="1" dirty="0" err="1">
                <a:solidFill>
                  <a:srgbClr val="0070C0"/>
                </a:solidFill>
              </a:rPr>
              <a:t>Tcf</a:t>
            </a:r>
            <a:r>
              <a:rPr lang="en-US" sz="1493" b="1" dirty="0">
                <a:solidFill>
                  <a:srgbClr val="0070C0"/>
                </a:solidFill>
              </a:rPr>
              <a:t>, which would be 250 Bcf below the 5-year avg.</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With the recent cold weather, look for storage to end the winter between 1,000 </a:t>
            </a:r>
            <a:r>
              <a:rPr lang="en-US" sz="1493" b="1" dirty="0" err="1">
                <a:solidFill>
                  <a:srgbClr val="0070C0"/>
                </a:solidFill>
              </a:rPr>
              <a:t>Bcf</a:t>
            </a:r>
            <a:r>
              <a:rPr lang="en-US" sz="1493" b="1" dirty="0">
                <a:solidFill>
                  <a:srgbClr val="0070C0"/>
                </a:solidFill>
              </a:rPr>
              <a:t> and 1,100 </a:t>
            </a:r>
            <a:r>
              <a:rPr lang="en-US" sz="1493" b="1" dirty="0" err="1">
                <a:solidFill>
                  <a:srgbClr val="0070C0"/>
                </a:solidFill>
              </a:rPr>
              <a:t>Bcf</a:t>
            </a:r>
            <a:endParaRPr lang="en-US" sz="1493" b="1" dirty="0">
              <a:solidFill>
                <a:srgbClr val="0070C0"/>
              </a:solidFill>
            </a:endParaRPr>
          </a:p>
        </p:txBody>
      </p:sp>
      <p:sp>
        <p:nvSpPr>
          <p:cNvPr id="8" name="TextBox 7">
            <a:extLst>
              <a:ext uri="{FF2B5EF4-FFF2-40B4-BE49-F238E27FC236}">
                <a16:creationId xmlns:a16="http://schemas.microsoft.com/office/drawing/2014/main" id="{65B6AF85-F110-45C5-9812-63FD3454791D}"/>
              </a:ext>
            </a:extLst>
          </p:cNvPr>
          <p:cNvSpPr txBox="1"/>
          <p:nvPr/>
        </p:nvSpPr>
        <p:spPr>
          <a:xfrm rot="16200000">
            <a:off x="-1004652" y="3309895"/>
            <a:ext cx="2623218" cy="404278"/>
          </a:xfrm>
          <a:prstGeom prst="rect">
            <a:avLst/>
          </a:prstGeom>
          <a:noFill/>
        </p:spPr>
        <p:txBody>
          <a:bodyPr wrap="square" rtlCol="0">
            <a:spAutoFit/>
          </a:bodyPr>
          <a:lstStyle/>
          <a:p>
            <a:r>
              <a:rPr lang="en-US" sz="2027" b="1" dirty="0">
                <a:solidFill>
                  <a:schemeClr val="tx2"/>
                </a:solidFill>
              </a:rPr>
              <a:t>Bcf End of Month</a:t>
            </a:r>
          </a:p>
        </p:txBody>
      </p:sp>
    </p:spTree>
    <p:extLst>
      <p:ext uri="{BB962C8B-B14F-4D97-AF65-F5344CB8AC3E}">
        <p14:creationId xmlns:p14="http://schemas.microsoft.com/office/powerpoint/2010/main" val="287760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7" y="283474"/>
            <a:ext cx="7302878" cy="926253"/>
          </a:xfrm>
        </p:spPr>
        <p:txBody>
          <a:bodyPr>
            <a:normAutofit fontScale="90000"/>
          </a:bodyPr>
          <a:lstStyle/>
          <a:p>
            <a:r>
              <a:rPr lang="en-US" dirty="0"/>
              <a:t>Takeaway Projects-Northeast/Appalachia</a:t>
            </a:r>
          </a:p>
        </p:txBody>
      </p:sp>
      <p:pic>
        <p:nvPicPr>
          <p:cNvPr id="9" name="Picture 8">
            <a:extLst>
              <a:ext uri="{FF2B5EF4-FFF2-40B4-BE49-F238E27FC236}">
                <a16:creationId xmlns:a16="http://schemas.microsoft.com/office/drawing/2014/main" id="{30D9BE35-ACB9-4A9E-B070-CC4135C0320C}"/>
              </a:ext>
            </a:extLst>
          </p:cNvPr>
          <p:cNvPicPr>
            <a:picLocks noChangeAspect="1"/>
          </p:cNvPicPr>
          <p:nvPr/>
        </p:nvPicPr>
        <p:blipFill>
          <a:blip r:embed="rId3"/>
          <a:stretch>
            <a:fillRect/>
          </a:stretch>
        </p:blipFill>
        <p:spPr>
          <a:xfrm>
            <a:off x="211798" y="1527534"/>
            <a:ext cx="9297962" cy="4888506"/>
          </a:xfrm>
          <a:prstGeom prst="rect">
            <a:avLst/>
          </a:prstGeom>
          <a:ln>
            <a:solidFill>
              <a:srgbClr val="000000"/>
            </a:solidFill>
          </a:ln>
        </p:spPr>
      </p:pic>
      <p:pic>
        <p:nvPicPr>
          <p:cNvPr id="10" name="Picture 9">
            <a:extLst>
              <a:ext uri="{FF2B5EF4-FFF2-40B4-BE49-F238E27FC236}">
                <a16:creationId xmlns:a16="http://schemas.microsoft.com/office/drawing/2014/main" id="{DDF79AFD-E26D-4D29-99F2-61155ADF5C3B}"/>
              </a:ext>
            </a:extLst>
          </p:cNvPr>
          <p:cNvPicPr>
            <a:picLocks noChangeAspect="1"/>
          </p:cNvPicPr>
          <p:nvPr/>
        </p:nvPicPr>
        <p:blipFill>
          <a:blip r:embed="rId4"/>
          <a:stretch>
            <a:fillRect/>
          </a:stretch>
        </p:blipFill>
        <p:spPr>
          <a:xfrm>
            <a:off x="394547" y="6534680"/>
            <a:ext cx="3292698" cy="129573"/>
          </a:xfrm>
          <a:prstGeom prst="rect">
            <a:avLst/>
          </a:prstGeom>
        </p:spPr>
      </p:pic>
      <p:sp>
        <p:nvSpPr>
          <p:cNvPr id="5" name="TextBox 4">
            <a:extLst>
              <a:ext uri="{FF2B5EF4-FFF2-40B4-BE49-F238E27FC236}">
                <a16:creationId xmlns:a16="http://schemas.microsoft.com/office/drawing/2014/main" id="{A7E100DE-C94F-4470-98EC-697159E9F95E}"/>
              </a:ext>
            </a:extLst>
          </p:cNvPr>
          <p:cNvSpPr txBox="1"/>
          <p:nvPr/>
        </p:nvSpPr>
        <p:spPr>
          <a:xfrm>
            <a:off x="4292601" y="2077099"/>
            <a:ext cx="1685411" cy="289310"/>
          </a:xfrm>
          <a:prstGeom prst="rect">
            <a:avLst/>
          </a:prstGeom>
          <a:solidFill>
            <a:srgbClr val="FFFF00"/>
          </a:solidFill>
          <a:ln w="15875">
            <a:solidFill>
              <a:schemeClr val="tx2"/>
            </a:solidFill>
          </a:ln>
        </p:spPr>
        <p:txBody>
          <a:bodyPr wrap="square" rtlCol="0">
            <a:spAutoFit/>
          </a:bodyPr>
          <a:lstStyle/>
          <a:p>
            <a:r>
              <a:rPr lang="en-US" sz="1280" b="1" dirty="0">
                <a:solidFill>
                  <a:srgbClr val="FF0000"/>
                </a:solidFill>
              </a:rPr>
              <a:t>Nexus—1.5 </a:t>
            </a:r>
            <a:r>
              <a:rPr lang="en-US" sz="1280" b="1" dirty="0" err="1">
                <a:solidFill>
                  <a:srgbClr val="FF0000"/>
                </a:solidFill>
              </a:rPr>
              <a:t>Bcf</a:t>
            </a:r>
            <a:r>
              <a:rPr lang="en-US" sz="1280" b="1" dirty="0">
                <a:solidFill>
                  <a:srgbClr val="FF0000"/>
                </a:solidFill>
              </a:rPr>
              <a:t>/d</a:t>
            </a:r>
          </a:p>
        </p:txBody>
      </p:sp>
      <p:cxnSp>
        <p:nvCxnSpPr>
          <p:cNvPr id="6" name="Straight Arrow Connector 5">
            <a:extLst>
              <a:ext uri="{FF2B5EF4-FFF2-40B4-BE49-F238E27FC236}">
                <a16:creationId xmlns:a16="http://schemas.microsoft.com/office/drawing/2014/main" id="{DC1502E3-B741-401A-BFB7-364B72AFB4C1}"/>
              </a:ext>
            </a:extLst>
          </p:cNvPr>
          <p:cNvCxnSpPr>
            <a:cxnSpLocks/>
          </p:cNvCxnSpPr>
          <p:nvPr/>
        </p:nvCxnSpPr>
        <p:spPr>
          <a:xfrm flipH="1">
            <a:off x="3765101" y="2372565"/>
            <a:ext cx="639751" cy="53532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A8E68F-334A-412D-AFCE-1180CC12A00C}"/>
              </a:ext>
            </a:extLst>
          </p:cNvPr>
          <p:cNvSpPr txBox="1"/>
          <p:nvPr/>
        </p:nvSpPr>
        <p:spPr>
          <a:xfrm>
            <a:off x="262685" y="2328580"/>
            <a:ext cx="1685411" cy="289310"/>
          </a:xfrm>
          <a:prstGeom prst="rect">
            <a:avLst/>
          </a:prstGeom>
          <a:solidFill>
            <a:srgbClr val="FFFF00"/>
          </a:solidFill>
          <a:ln w="15875">
            <a:solidFill>
              <a:schemeClr val="tx2"/>
            </a:solidFill>
          </a:ln>
        </p:spPr>
        <p:txBody>
          <a:bodyPr wrap="square" rtlCol="0">
            <a:spAutoFit/>
          </a:bodyPr>
          <a:lstStyle/>
          <a:p>
            <a:r>
              <a:rPr lang="en-US" sz="1280" b="1" dirty="0">
                <a:solidFill>
                  <a:srgbClr val="FF0000"/>
                </a:solidFill>
              </a:rPr>
              <a:t>Rover—3 </a:t>
            </a:r>
            <a:r>
              <a:rPr lang="en-US" sz="1280" b="1" dirty="0" err="1">
                <a:solidFill>
                  <a:srgbClr val="FF0000"/>
                </a:solidFill>
              </a:rPr>
              <a:t>Bcf</a:t>
            </a:r>
            <a:r>
              <a:rPr lang="en-US" sz="1280" b="1" dirty="0">
                <a:solidFill>
                  <a:srgbClr val="FF0000"/>
                </a:solidFill>
              </a:rPr>
              <a:t>/d</a:t>
            </a:r>
          </a:p>
        </p:txBody>
      </p:sp>
      <p:cxnSp>
        <p:nvCxnSpPr>
          <p:cNvPr id="12" name="Straight Arrow Connector 11">
            <a:extLst>
              <a:ext uri="{FF2B5EF4-FFF2-40B4-BE49-F238E27FC236}">
                <a16:creationId xmlns:a16="http://schemas.microsoft.com/office/drawing/2014/main" id="{906FD267-A746-4D82-9179-3AD66F4DD1AC}"/>
              </a:ext>
            </a:extLst>
          </p:cNvPr>
          <p:cNvCxnSpPr>
            <a:cxnSpLocks/>
          </p:cNvCxnSpPr>
          <p:nvPr/>
        </p:nvCxnSpPr>
        <p:spPr>
          <a:xfrm>
            <a:off x="1185115" y="2640228"/>
            <a:ext cx="762981" cy="278379"/>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F6E098-86CF-4BFC-AFA1-E32A3A6F994F}"/>
              </a:ext>
            </a:extLst>
          </p:cNvPr>
          <p:cNvSpPr txBox="1"/>
          <p:nvPr/>
        </p:nvSpPr>
        <p:spPr>
          <a:xfrm>
            <a:off x="5273412" y="2841001"/>
            <a:ext cx="2241263" cy="289310"/>
          </a:xfrm>
          <a:prstGeom prst="rect">
            <a:avLst/>
          </a:prstGeom>
          <a:solidFill>
            <a:srgbClr val="FFFF00"/>
          </a:solidFill>
          <a:ln w="15875">
            <a:solidFill>
              <a:schemeClr val="tx2"/>
            </a:solidFill>
          </a:ln>
        </p:spPr>
        <p:txBody>
          <a:bodyPr wrap="square" rtlCol="0">
            <a:spAutoFit/>
          </a:bodyPr>
          <a:lstStyle/>
          <a:p>
            <a:r>
              <a:rPr lang="en-US" sz="1280" b="1" dirty="0">
                <a:solidFill>
                  <a:srgbClr val="FF0000"/>
                </a:solidFill>
              </a:rPr>
              <a:t>Leach </a:t>
            </a:r>
            <a:r>
              <a:rPr lang="en-US" sz="1280" b="1" dirty="0" err="1">
                <a:solidFill>
                  <a:srgbClr val="FF0000"/>
                </a:solidFill>
              </a:rPr>
              <a:t>XPress</a:t>
            </a:r>
            <a:r>
              <a:rPr lang="en-US" sz="1280" b="1" dirty="0">
                <a:solidFill>
                  <a:srgbClr val="FF0000"/>
                </a:solidFill>
              </a:rPr>
              <a:t>—1.5 </a:t>
            </a:r>
            <a:r>
              <a:rPr lang="en-US" sz="1280" b="1" dirty="0" err="1">
                <a:solidFill>
                  <a:srgbClr val="FF0000"/>
                </a:solidFill>
              </a:rPr>
              <a:t>Bcf</a:t>
            </a:r>
            <a:r>
              <a:rPr lang="en-US" sz="1280" b="1" dirty="0">
                <a:solidFill>
                  <a:srgbClr val="FF0000"/>
                </a:solidFill>
              </a:rPr>
              <a:t>/d</a:t>
            </a:r>
          </a:p>
        </p:txBody>
      </p:sp>
      <p:cxnSp>
        <p:nvCxnSpPr>
          <p:cNvPr id="14" name="Straight Arrow Connector 13">
            <a:extLst>
              <a:ext uri="{FF2B5EF4-FFF2-40B4-BE49-F238E27FC236}">
                <a16:creationId xmlns:a16="http://schemas.microsoft.com/office/drawing/2014/main" id="{DF34040D-8B87-4F27-8A56-1ECDF0B4B3A5}"/>
              </a:ext>
            </a:extLst>
          </p:cNvPr>
          <p:cNvCxnSpPr>
            <a:cxnSpLocks/>
            <a:stCxn id="13" idx="1"/>
          </p:cNvCxnSpPr>
          <p:nvPr/>
        </p:nvCxnSpPr>
        <p:spPr>
          <a:xfrm flipH="1">
            <a:off x="4084976" y="2985656"/>
            <a:ext cx="1188436" cy="98613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22343D-3532-4FFE-870D-A0127C25FD5C}"/>
              </a:ext>
            </a:extLst>
          </p:cNvPr>
          <p:cNvSpPr txBox="1"/>
          <p:nvPr/>
        </p:nvSpPr>
        <p:spPr>
          <a:xfrm>
            <a:off x="6963862" y="5543300"/>
            <a:ext cx="2414517" cy="289310"/>
          </a:xfrm>
          <a:prstGeom prst="rect">
            <a:avLst/>
          </a:prstGeom>
          <a:solidFill>
            <a:srgbClr val="FFFF00"/>
          </a:solidFill>
          <a:ln w="15875">
            <a:solidFill>
              <a:schemeClr val="tx2"/>
            </a:solidFill>
          </a:ln>
        </p:spPr>
        <p:txBody>
          <a:bodyPr wrap="square" rtlCol="0">
            <a:spAutoFit/>
          </a:bodyPr>
          <a:lstStyle/>
          <a:p>
            <a:r>
              <a:rPr lang="en-US" sz="1280" b="1" dirty="0">
                <a:solidFill>
                  <a:srgbClr val="FF0000"/>
                </a:solidFill>
              </a:rPr>
              <a:t>Atlantic Sunrise—1.5 </a:t>
            </a:r>
            <a:r>
              <a:rPr lang="en-US" sz="1280" b="1" dirty="0" err="1">
                <a:solidFill>
                  <a:srgbClr val="FF0000"/>
                </a:solidFill>
              </a:rPr>
              <a:t>Bcf</a:t>
            </a:r>
            <a:r>
              <a:rPr lang="en-US" sz="1280" b="1" dirty="0">
                <a:solidFill>
                  <a:srgbClr val="FF0000"/>
                </a:solidFill>
              </a:rPr>
              <a:t>/d</a:t>
            </a:r>
          </a:p>
        </p:txBody>
      </p:sp>
      <p:cxnSp>
        <p:nvCxnSpPr>
          <p:cNvPr id="16" name="Straight Arrow Connector 15">
            <a:extLst>
              <a:ext uri="{FF2B5EF4-FFF2-40B4-BE49-F238E27FC236}">
                <a16:creationId xmlns:a16="http://schemas.microsoft.com/office/drawing/2014/main" id="{21F23DCE-3FF1-4390-A022-8CFD03A61963}"/>
              </a:ext>
            </a:extLst>
          </p:cNvPr>
          <p:cNvCxnSpPr>
            <a:cxnSpLocks/>
          </p:cNvCxnSpPr>
          <p:nvPr/>
        </p:nvCxnSpPr>
        <p:spPr>
          <a:xfrm flipH="1" flipV="1">
            <a:off x="7708491" y="4533491"/>
            <a:ext cx="737343" cy="1009809"/>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083CE10-F032-469C-88A0-821657A9175E}"/>
              </a:ext>
            </a:extLst>
          </p:cNvPr>
          <p:cNvSpPr txBox="1"/>
          <p:nvPr/>
        </p:nvSpPr>
        <p:spPr>
          <a:xfrm>
            <a:off x="2051384" y="5935098"/>
            <a:ext cx="3054064" cy="289310"/>
          </a:xfrm>
          <a:prstGeom prst="rect">
            <a:avLst/>
          </a:prstGeom>
          <a:solidFill>
            <a:srgbClr val="FFFF00"/>
          </a:solidFill>
          <a:ln w="15875">
            <a:solidFill>
              <a:schemeClr val="tx2"/>
            </a:solidFill>
          </a:ln>
        </p:spPr>
        <p:txBody>
          <a:bodyPr wrap="square" rtlCol="0">
            <a:spAutoFit/>
          </a:bodyPr>
          <a:lstStyle/>
          <a:p>
            <a:r>
              <a:rPr lang="en-US" sz="1280" b="1" dirty="0">
                <a:solidFill>
                  <a:srgbClr val="FF0000"/>
                </a:solidFill>
              </a:rPr>
              <a:t>Mountaineer </a:t>
            </a:r>
            <a:r>
              <a:rPr lang="en-US" sz="1280" b="1" dirty="0" err="1">
                <a:solidFill>
                  <a:srgbClr val="FF0000"/>
                </a:solidFill>
              </a:rPr>
              <a:t>XPress</a:t>
            </a:r>
            <a:r>
              <a:rPr lang="en-US" sz="1280" b="1" dirty="0">
                <a:solidFill>
                  <a:srgbClr val="FF0000"/>
                </a:solidFill>
              </a:rPr>
              <a:t>—2.5 </a:t>
            </a:r>
            <a:r>
              <a:rPr lang="en-US" sz="1280" b="1" dirty="0" err="1">
                <a:solidFill>
                  <a:srgbClr val="FF0000"/>
                </a:solidFill>
              </a:rPr>
              <a:t>Bcf</a:t>
            </a:r>
            <a:r>
              <a:rPr lang="en-US" sz="1280" b="1" dirty="0">
                <a:solidFill>
                  <a:srgbClr val="FF0000"/>
                </a:solidFill>
              </a:rPr>
              <a:t>/d</a:t>
            </a:r>
          </a:p>
        </p:txBody>
      </p:sp>
      <p:cxnSp>
        <p:nvCxnSpPr>
          <p:cNvPr id="25" name="Straight Arrow Connector 24">
            <a:extLst>
              <a:ext uri="{FF2B5EF4-FFF2-40B4-BE49-F238E27FC236}">
                <a16:creationId xmlns:a16="http://schemas.microsoft.com/office/drawing/2014/main" id="{DF74AC8A-DAA4-43F1-8725-2F5AAEDF8C33}"/>
              </a:ext>
            </a:extLst>
          </p:cNvPr>
          <p:cNvCxnSpPr>
            <a:cxnSpLocks/>
            <a:stCxn id="24" idx="0"/>
          </p:cNvCxnSpPr>
          <p:nvPr/>
        </p:nvCxnSpPr>
        <p:spPr>
          <a:xfrm flipV="1">
            <a:off x="3578416" y="4837636"/>
            <a:ext cx="439407" cy="109746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19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Projects-Permian</a:t>
            </a:r>
          </a:p>
        </p:txBody>
      </p:sp>
      <p:sp>
        <p:nvSpPr>
          <p:cNvPr id="3" name="TextBox 2"/>
          <p:cNvSpPr txBox="1"/>
          <p:nvPr/>
        </p:nvSpPr>
        <p:spPr>
          <a:xfrm>
            <a:off x="97657" y="7140354"/>
            <a:ext cx="2151551" cy="190821"/>
          </a:xfrm>
          <a:prstGeom prst="rect">
            <a:avLst/>
          </a:prstGeom>
          <a:noFill/>
        </p:spPr>
        <p:txBody>
          <a:bodyPr wrap="none" rtlCol="0">
            <a:spAutoFit/>
          </a:bodyPr>
          <a:lstStyle/>
          <a:p>
            <a:r>
              <a:rPr lang="en-US" sz="640" dirty="0"/>
              <a:t>Sources: EIA: Monthly Natural Gas Report, Bloomberg</a:t>
            </a:r>
          </a:p>
        </p:txBody>
      </p:sp>
      <p:pic>
        <p:nvPicPr>
          <p:cNvPr id="1026" name="Picture 2" descr="https://www.eia.gov/naturalgas/weekly/archivenew_ngwu/2017/12_07/img/20171207_itn2.png">
            <a:extLst>
              <a:ext uri="{FF2B5EF4-FFF2-40B4-BE49-F238E27FC236}">
                <a16:creationId xmlns:a16="http://schemas.microsoft.com/office/drawing/2014/main" id="{71E7438E-D031-4342-8DC1-125D8EE38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52" y="1432119"/>
            <a:ext cx="9266468" cy="412370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B6F550-5DA1-41D2-8C99-D6428164474A}"/>
              </a:ext>
            </a:extLst>
          </p:cNvPr>
          <p:cNvSpPr txBox="1"/>
          <p:nvPr/>
        </p:nvSpPr>
        <p:spPr>
          <a:xfrm>
            <a:off x="134651" y="5593351"/>
            <a:ext cx="9402470" cy="1339534"/>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Over the last 2 years, production from the Permian has increased from 4 </a:t>
            </a:r>
            <a:r>
              <a:rPr lang="en-US" sz="1493" b="1" dirty="0" err="1">
                <a:solidFill>
                  <a:srgbClr val="0070C0"/>
                </a:solidFill>
              </a:rPr>
              <a:t>Bcf</a:t>
            </a:r>
            <a:r>
              <a:rPr lang="en-US" sz="1493" b="1" dirty="0">
                <a:solidFill>
                  <a:srgbClr val="0070C0"/>
                </a:solidFill>
              </a:rPr>
              <a:t>/d to the current 8.5 </a:t>
            </a:r>
            <a:r>
              <a:rPr lang="en-US" sz="1493" b="1" dirty="0" err="1">
                <a:solidFill>
                  <a:srgbClr val="0070C0"/>
                </a:solidFill>
              </a:rPr>
              <a:t>Bcf</a:t>
            </a:r>
            <a:r>
              <a:rPr lang="en-US" sz="1493" b="1" dirty="0">
                <a:solidFill>
                  <a:srgbClr val="0070C0"/>
                </a:solidFill>
              </a:rPr>
              <a:t>/d.</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Three major projects in the works are scheduled to add 6 </a:t>
            </a:r>
            <a:r>
              <a:rPr lang="en-US" sz="1493" b="1" dirty="0" err="1">
                <a:solidFill>
                  <a:srgbClr val="0070C0"/>
                </a:solidFill>
              </a:rPr>
              <a:t>Bcf</a:t>
            </a:r>
            <a:r>
              <a:rPr lang="en-US" sz="1493" b="1" dirty="0">
                <a:solidFill>
                  <a:srgbClr val="0070C0"/>
                </a:solidFill>
              </a:rPr>
              <a:t>/d of takeaway capacity from the Permian to the south and east:</a:t>
            </a:r>
          </a:p>
          <a:p>
            <a:pPr marL="792505" lvl="1" indent="-304810">
              <a:buFont typeface="Wingdings" panose="05000000000000000000" pitchFamily="2" charset="2"/>
              <a:buChar char="Ø"/>
            </a:pPr>
            <a:r>
              <a:rPr lang="en-US" sz="1280" b="1" dirty="0">
                <a:solidFill>
                  <a:srgbClr val="0070C0"/>
                </a:solidFill>
              </a:rPr>
              <a:t>Gulf Coast Express (2 </a:t>
            </a:r>
            <a:r>
              <a:rPr lang="en-US" sz="1280" b="1" dirty="0" err="1">
                <a:solidFill>
                  <a:srgbClr val="0070C0"/>
                </a:solidFill>
              </a:rPr>
              <a:t>Bcf</a:t>
            </a:r>
            <a:r>
              <a:rPr lang="en-US" sz="1280" b="1" dirty="0">
                <a:solidFill>
                  <a:srgbClr val="0070C0"/>
                </a:solidFill>
              </a:rPr>
              <a:t>/d), Permian to Katy Pipeline (2.25 </a:t>
            </a:r>
            <a:r>
              <a:rPr lang="en-US" sz="1280" b="1" dirty="0" err="1">
                <a:solidFill>
                  <a:srgbClr val="0070C0"/>
                </a:solidFill>
              </a:rPr>
              <a:t>Bcf</a:t>
            </a:r>
            <a:r>
              <a:rPr lang="en-US" sz="1280" b="1" dirty="0">
                <a:solidFill>
                  <a:srgbClr val="0070C0"/>
                </a:solidFill>
              </a:rPr>
              <a:t>/d) and Pecos Trail (1.85 </a:t>
            </a:r>
            <a:r>
              <a:rPr lang="en-US" sz="1280" b="1" dirty="0" err="1">
                <a:solidFill>
                  <a:srgbClr val="0070C0"/>
                </a:solidFill>
              </a:rPr>
              <a:t>Bcf</a:t>
            </a:r>
            <a:r>
              <a:rPr lang="en-US" sz="1280" b="1" dirty="0">
                <a:solidFill>
                  <a:srgbClr val="0070C0"/>
                </a:solidFill>
              </a:rPr>
              <a:t>/d)</a:t>
            </a:r>
          </a:p>
        </p:txBody>
      </p:sp>
    </p:spTree>
    <p:extLst>
      <p:ext uri="{BB962C8B-B14F-4D97-AF65-F5344CB8AC3E}">
        <p14:creationId xmlns:p14="http://schemas.microsoft.com/office/powerpoint/2010/main" val="3993092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FA093-B37E-433B-A14C-93A4E0C3941F}"/>
              </a:ext>
            </a:extLst>
          </p:cNvPr>
          <p:cNvPicPr>
            <a:picLocks noChangeAspect="1"/>
          </p:cNvPicPr>
          <p:nvPr/>
        </p:nvPicPr>
        <p:blipFill>
          <a:blip r:embed="rId3"/>
          <a:stretch>
            <a:fillRect/>
          </a:stretch>
        </p:blipFill>
        <p:spPr>
          <a:xfrm>
            <a:off x="230731" y="1375214"/>
            <a:ext cx="9171740" cy="4344419"/>
          </a:xfrm>
          <a:prstGeom prst="rect">
            <a:avLst/>
          </a:prstGeom>
          <a:ln>
            <a:solidFill>
              <a:schemeClr val="tx2"/>
            </a:solidFill>
          </a:ln>
        </p:spPr>
      </p:pic>
      <p:sp>
        <p:nvSpPr>
          <p:cNvPr id="2" name="Title 1"/>
          <p:cNvSpPr>
            <a:spLocks noGrp="1"/>
          </p:cNvSpPr>
          <p:nvPr>
            <p:ph type="title"/>
          </p:nvPr>
        </p:nvSpPr>
        <p:spPr/>
        <p:txBody>
          <a:bodyPr>
            <a:normAutofit/>
          </a:bodyPr>
          <a:lstStyle/>
          <a:p>
            <a:r>
              <a:rPr lang="en-US" sz="3600" dirty="0"/>
              <a:t>US Gas Demand by Quarter 1Q18-3Q19</a:t>
            </a:r>
          </a:p>
        </p:txBody>
      </p:sp>
      <p:sp>
        <p:nvSpPr>
          <p:cNvPr id="12" name="TextBox 11"/>
          <p:cNvSpPr txBox="1"/>
          <p:nvPr/>
        </p:nvSpPr>
        <p:spPr>
          <a:xfrm>
            <a:off x="365360" y="7103858"/>
            <a:ext cx="1138453" cy="223587"/>
          </a:xfrm>
          <a:prstGeom prst="rect">
            <a:avLst/>
          </a:prstGeom>
          <a:noFill/>
        </p:spPr>
        <p:txBody>
          <a:bodyPr wrap="none" rtlCol="0">
            <a:spAutoFit/>
          </a:bodyPr>
          <a:lstStyle/>
          <a:p>
            <a:r>
              <a:rPr lang="en-US" sz="853" b="1" dirty="0"/>
              <a:t>Source: EIA STEO</a:t>
            </a:r>
          </a:p>
        </p:txBody>
      </p:sp>
      <p:sp>
        <p:nvSpPr>
          <p:cNvPr id="6" name="TextBox 5"/>
          <p:cNvSpPr txBox="1"/>
          <p:nvPr/>
        </p:nvSpPr>
        <p:spPr>
          <a:xfrm>
            <a:off x="146304" y="5778155"/>
            <a:ext cx="9402470" cy="1142557"/>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Demand has steadily been increasing year over year driven by electricity generation, LNG exports, industrial demand,  and exports to Mexico</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LNG and Mexican exports expected to show continued growth while power gen demand is forecasted to decline (slightly) this summer assuming CDD’s average closer to normal</a:t>
            </a:r>
          </a:p>
        </p:txBody>
      </p:sp>
      <p:sp>
        <p:nvSpPr>
          <p:cNvPr id="4" name="Left Brace 3">
            <a:extLst>
              <a:ext uri="{FF2B5EF4-FFF2-40B4-BE49-F238E27FC236}">
                <a16:creationId xmlns:a16="http://schemas.microsoft.com/office/drawing/2014/main" id="{FF89D969-E80E-4B6B-AA4E-A7A8B62431C9}"/>
              </a:ext>
            </a:extLst>
          </p:cNvPr>
          <p:cNvSpPr/>
          <p:nvPr/>
        </p:nvSpPr>
        <p:spPr>
          <a:xfrm rot="16200000">
            <a:off x="7076191" y="3260819"/>
            <a:ext cx="303831" cy="2979163"/>
          </a:xfrm>
          <a:prstGeom prst="leftBrac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27"/>
          </a:p>
        </p:txBody>
      </p:sp>
      <p:sp>
        <p:nvSpPr>
          <p:cNvPr id="5" name="TextBox 4">
            <a:extLst>
              <a:ext uri="{FF2B5EF4-FFF2-40B4-BE49-F238E27FC236}">
                <a16:creationId xmlns:a16="http://schemas.microsoft.com/office/drawing/2014/main" id="{91FAC927-139C-498B-B70A-FC02CBF3E217}"/>
              </a:ext>
            </a:extLst>
          </p:cNvPr>
          <p:cNvSpPr txBox="1"/>
          <p:nvPr/>
        </p:nvSpPr>
        <p:spPr>
          <a:xfrm>
            <a:off x="6775765" y="4893560"/>
            <a:ext cx="1300480" cy="322076"/>
          </a:xfrm>
          <a:prstGeom prst="rect">
            <a:avLst/>
          </a:prstGeom>
          <a:solidFill>
            <a:schemeClr val="bg1"/>
          </a:solidFill>
        </p:spPr>
        <p:txBody>
          <a:bodyPr wrap="square" rtlCol="0">
            <a:spAutoFit/>
          </a:bodyPr>
          <a:lstStyle/>
          <a:p>
            <a:r>
              <a:rPr lang="en-US" sz="1493" dirty="0"/>
              <a:t>Forecast</a:t>
            </a:r>
          </a:p>
        </p:txBody>
      </p:sp>
    </p:spTree>
    <p:extLst>
      <p:ext uri="{BB962C8B-B14F-4D97-AF65-F5344CB8AC3E}">
        <p14:creationId xmlns:p14="http://schemas.microsoft.com/office/powerpoint/2010/main" val="233286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Forecasts-Industrial</a:t>
            </a:r>
          </a:p>
        </p:txBody>
      </p:sp>
      <p:sp>
        <p:nvSpPr>
          <p:cNvPr id="12" name="TextBox 11"/>
          <p:cNvSpPr txBox="1"/>
          <p:nvPr/>
        </p:nvSpPr>
        <p:spPr>
          <a:xfrm>
            <a:off x="365361" y="7103858"/>
            <a:ext cx="3190297" cy="223587"/>
          </a:xfrm>
          <a:prstGeom prst="rect">
            <a:avLst/>
          </a:prstGeom>
          <a:noFill/>
        </p:spPr>
        <p:txBody>
          <a:bodyPr wrap="none" rtlCol="0">
            <a:spAutoFit/>
          </a:bodyPr>
          <a:lstStyle/>
          <a:p>
            <a:r>
              <a:rPr lang="en-US" sz="853" dirty="0"/>
              <a:t>Source: EIA STEO, FEDERAL RESERVE BANK OF DALLAS</a:t>
            </a:r>
          </a:p>
        </p:txBody>
      </p:sp>
      <p:sp>
        <p:nvSpPr>
          <p:cNvPr id="7" name="TextBox 6"/>
          <p:cNvSpPr txBox="1"/>
          <p:nvPr/>
        </p:nvSpPr>
        <p:spPr>
          <a:xfrm>
            <a:off x="163987" y="5366057"/>
            <a:ext cx="9306960" cy="1503553"/>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Industrial demand is expected to rise for 2019 and 2020 due to a number of new fertilizer, methanol, and petrochemical projects coming online in Southeast Texas and South Louisiana</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Texas manufacturing production index remains positive but is not accelerating as rapidly per the Texas Manufacturing Outlook Survey Production Index as prior year</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Uncertainty remains regarding the long-term impact of trade tariffs and global economy</a:t>
            </a:r>
          </a:p>
        </p:txBody>
      </p:sp>
      <p:pic>
        <p:nvPicPr>
          <p:cNvPr id="3" name="Picture 2">
            <a:extLst>
              <a:ext uri="{FF2B5EF4-FFF2-40B4-BE49-F238E27FC236}">
                <a16:creationId xmlns:a16="http://schemas.microsoft.com/office/drawing/2014/main" id="{A86C20DA-D192-4408-B275-F969B6E5049A}"/>
              </a:ext>
            </a:extLst>
          </p:cNvPr>
          <p:cNvPicPr>
            <a:picLocks noChangeAspect="1"/>
          </p:cNvPicPr>
          <p:nvPr/>
        </p:nvPicPr>
        <p:blipFill>
          <a:blip r:embed="rId3"/>
          <a:stretch>
            <a:fillRect/>
          </a:stretch>
        </p:blipFill>
        <p:spPr>
          <a:xfrm>
            <a:off x="4939051" y="1391682"/>
            <a:ext cx="4531895" cy="3889859"/>
          </a:xfrm>
          <a:prstGeom prst="rect">
            <a:avLst/>
          </a:prstGeom>
          <a:ln>
            <a:solidFill>
              <a:schemeClr val="tx2"/>
            </a:solidFill>
          </a:ln>
        </p:spPr>
      </p:pic>
      <p:pic>
        <p:nvPicPr>
          <p:cNvPr id="6" name="Picture 5">
            <a:extLst>
              <a:ext uri="{FF2B5EF4-FFF2-40B4-BE49-F238E27FC236}">
                <a16:creationId xmlns:a16="http://schemas.microsoft.com/office/drawing/2014/main" id="{602CDB6D-3FCD-4CB2-9FEA-76BCA348FCCF}"/>
              </a:ext>
            </a:extLst>
          </p:cNvPr>
          <p:cNvPicPr>
            <a:picLocks noChangeAspect="1"/>
          </p:cNvPicPr>
          <p:nvPr/>
        </p:nvPicPr>
        <p:blipFill>
          <a:blip r:embed="rId4"/>
          <a:stretch>
            <a:fillRect/>
          </a:stretch>
        </p:blipFill>
        <p:spPr>
          <a:xfrm>
            <a:off x="121806" y="1425194"/>
            <a:ext cx="4723251" cy="3856349"/>
          </a:xfrm>
          <a:prstGeom prst="rect">
            <a:avLst/>
          </a:prstGeom>
          <a:ln>
            <a:solidFill>
              <a:schemeClr val="tx2"/>
            </a:solidFill>
          </a:ln>
        </p:spPr>
      </p:pic>
    </p:spTree>
    <p:extLst>
      <p:ext uri="{BB962C8B-B14F-4D97-AF65-F5344CB8AC3E}">
        <p14:creationId xmlns:p14="http://schemas.microsoft.com/office/powerpoint/2010/main" val="355027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4AC7D-8F20-41BD-86CF-10BB3BA0D38F}"/>
              </a:ext>
            </a:extLst>
          </p:cNvPr>
          <p:cNvPicPr>
            <a:picLocks noChangeAspect="1"/>
          </p:cNvPicPr>
          <p:nvPr/>
        </p:nvPicPr>
        <p:blipFill>
          <a:blip r:embed="rId3"/>
          <a:stretch>
            <a:fillRect/>
          </a:stretch>
        </p:blipFill>
        <p:spPr>
          <a:xfrm>
            <a:off x="5730571" y="1511789"/>
            <a:ext cx="3797273" cy="2687543"/>
          </a:xfrm>
          <a:prstGeom prst="rect">
            <a:avLst/>
          </a:prstGeom>
        </p:spPr>
      </p:pic>
      <p:sp>
        <p:nvSpPr>
          <p:cNvPr id="2" name="Title 1"/>
          <p:cNvSpPr>
            <a:spLocks noGrp="1"/>
          </p:cNvSpPr>
          <p:nvPr>
            <p:ph type="title"/>
          </p:nvPr>
        </p:nvSpPr>
        <p:spPr/>
        <p:txBody>
          <a:bodyPr>
            <a:normAutofit/>
          </a:bodyPr>
          <a:lstStyle/>
          <a:p>
            <a:r>
              <a:rPr lang="en-US" sz="3600" dirty="0"/>
              <a:t>Electricity Generation by Fuel Source</a:t>
            </a:r>
          </a:p>
        </p:txBody>
      </p:sp>
      <p:sp>
        <p:nvSpPr>
          <p:cNvPr id="12" name="TextBox 11"/>
          <p:cNvSpPr txBox="1"/>
          <p:nvPr/>
        </p:nvSpPr>
        <p:spPr>
          <a:xfrm>
            <a:off x="365361" y="7103858"/>
            <a:ext cx="771365" cy="223587"/>
          </a:xfrm>
          <a:prstGeom prst="rect">
            <a:avLst/>
          </a:prstGeom>
          <a:noFill/>
        </p:spPr>
        <p:txBody>
          <a:bodyPr wrap="none" rtlCol="0">
            <a:spAutoFit/>
          </a:bodyPr>
          <a:lstStyle/>
          <a:p>
            <a:r>
              <a:rPr lang="en-US" sz="853" dirty="0"/>
              <a:t>Source: EIA</a:t>
            </a:r>
          </a:p>
        </p:txBody>
      </p:sp>
      <p:pic>
        <p:nvPicPr>
          <p:cNvPr id="26" name="Picture 25">
            <a:extLst>
              <a:ext uri="{FF2B5EF4-FFF2-40B4-BE49-F238E27FC236}">
                <a16:creationId xmlns:a16="http://schemas.microsoft.com/office/drawing/2014/main" id="{298BF63C-F41C-4E91-82C0-BF1C2B29B9A8}"/>
              </a:ext>
            </a:extLst>
          </p:cNvPr>
          <p:cNvPicPr>
            <a:picLocks noChangeAspect="1"/>
          </p:cNvPicPr>
          <p:nvPr/>
        </p:nvPicPr>
        <p:blipFill>
          <a:blip r:embed="rId4"/>
          <a:stretch>
            <a:fillRect/>
          </a:stretch>
        </p:blipFill>
        <p:spPr>
          <a:xfrm>
            <a:off x="5564854" y="3924672"/>
            <a:ext cx="4128706" cy="2676025"/>
          </a:xfrm>
          <a:prstGeom prst="rect">
            <a:avLst/>
          </a:prstGeom>
        </p:spPr>
      </p:pic>
      <p:sp>
        <p:nvSpPr>
          <p:cNvPr id="27" name="TextBox 26">
            <a:extLst>
              <a:ext uri="{FF2B5EF4-FFF2-40B4-BE49-F238E27FC236}">
                <a16:creationId xmlns:a16="http://schemas.microsoft.com/office/drawing/2014/main" id="{31425363-E64E-4D6A-9CB0-90C586C7401F}"/>
              </a:ext>
            </a:extLst>
          </p:cNvPr>
          <p:cNvSpPr txBox="1"/>
          <p:nvPr/>
        </p:nvSpPr>
        <p:spPr>
          <a:xfrm>
            <a:off x="8496334" y="1642340"/>
            <a:ext cx="767030" cy="404278"/>
          </a:xfrm>
          <a:prstGeom prst="rect">
            <a:avLst/>
          </a:prstGeom>
          <a:noFill/>
        </p:spPr>
        <p:txBody>
          <a:bodyPr wrap="square" rtlCol="0">
            <a:spAutoFit/>
          </a:bodyPr>
          <a:lstStyle/>
          <a:p>
            <a:r>
              <a:rPr lang="en-US" sz="2027" b="1" dirty="0">
                <a:solidFill>
                  <a:srgbClr val="FF0000"/>
                </a:solidFill>
              </a:rPr>
              <a:t>2019</a:t>
            </a:r>
          </a:p>
        </p:txBody>
      </p:sp>
      <p:sp>
        <p:nvSpPr>
          <p:cNvPr id="28" name="TextBox 27">
            <a:extLst>
              <a:ext uri="{FF2B5EF4-FFF2-40B4-BE49-F238E27FC236}">
                <a16:creationId xmlns:a16="http://schemas.microsoft.com/office/drawing/2014/main" id="{41C147D6-26E1-49BB-845F-04BC9EC130AD}"/>
              </a:ext>
            </a:extLst>
          </p:cNvPr>
          <p:cNvSpPr txBox="1"/>
          <p:nvPr/>
        </p:nvSpPr>
        <p:spPr>
          <a:xfrm>
            <a:off x="8496332" y="4002355"/>
            <a:ext cx="767030" cy="404278"/>
          </a:xfrm>
          <a:prstGeom prst="rect">
            <a:avLst/>
          </a:prstGeom>
          <a:noFill/>
        </p:spPr>
        <p:txBody>
          <a:bodyPr wrap="square" rtlCol="0">
            <a:spAutoFit/>
          </a:bodyPr>
          <a:lstStyle/>
          <a:p>
            <a:r>
              <a:rPr lang="en-US" sz="2027" b="1" dirty="0">
                <a:solidFill>
                  <a:srgbClr val="FF0000"/>
                </a:solidFill>
              </a:rPr>
              <a:t>2014</a:t>
            </a:r>
          </a:p>
        </p:txBody>
      </p:sp>
      <p:pic>
        <p:nvPicPr>
          <p:cNvPr id="3" name="Picture 2">
            <a:extLst>
              <a:ext uri="{FF2B5EF4-FFF2-40B4-BE49-F238E27FC236}">
                <a16:creationId xmlns:a16="http://schemas.microsoft.com/office/drawing/2014/main" id="{F92FAC2E-E421-491D-AD1B-8ECB87D7FE06}"/>
              </a:ext>
            </a:extLst>
          </p:cNvPr>
          <p:cNvPicPr>
            <a:picLocks noChangeAspect="1"/>
          </p:cNvPicPr>
          <p:nvPr/>
        </p:nvPicPr>
        <p:blipFill>
          <a:blip r:embed="rId5"/>
          <a:stretch>
            <a:fillRect/>
          </a:stretch>
        </p:blipFill>
        <p:spPr>
          <a:xfrm>
            <a:off x="365361" y="1511789"/>
            <a:ext cx="5507860" cy="4369503"/>
          </a:xfrm>
          <a:prstGeom prst="rect">
            <a:avLst/>
          </a:prstGeom>
          <a:ln>
            <a:solidFill>
              <a:schemeClr val="tx2"/>
            </a:solidFill>
          </a:ln>
        </p:spPr>
      </p:pic>
    </p:spTree>
    <p:extLst>
      <p:ext uri="{BB962C8B-B14F-4D97-AF65-F5344CB8AC3E}">
        <p14:creationId xmlns:p14="http://schemas.microsoft.com/office/powerpoint/2010/main" val="3277157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AC200-9B5A-449A-A410-8DE5A453095B}"/>
              </a:ext>
            </a:extLst>
          </p:cNvPr>
          <p:cNvPicPr>
            <a:picLocks noChangeAspect="1"/>
          </p:cNvPicPr>
          <p:nvPr/>
        </p:nvPicPr>
        <p:blipFill>
          <a:blip r:embed="rId3"/>
          <a:stretch>
            <a:fillRect/>
          </a:stretch>
        </p:blipFill>
        <p:spPr>
          <a:xfrm>
            <a:off x="513834" y="1433699"/>
            <a:ext cx="8995926" cy="4388754"/>
          </a:xfrm>
          <a:prstGeom prst="rect">
            <a:avLst/>
          </a:prstGeom>
        </p:spPr>
      </p:pic>
      <p:sp>
        <p:nvSpPr>
          <p:cNvPr id="5122" name="Rectangle 2"/>
          <p:cNvSpPr>
            <a:spLocks noChangeArrowheads="1"/>
          </p:cNvSpPr>
          <p:nvPr/>
        </p:nvSpPr>
        <p:spPr bwMode="auto">
          <a:xfrm>
            <a:off x="156812" y="466433"/>
            <a:ext cx="6634089" cy="70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1" eaLnBrk="0" fontAlgn="base" hangingPunct="0">
              <a:spcBef>
                <a:spcPct val="0"/>
              </a:spcBef>
              <a:spcAft>
                <a:spcPct val="0"/>
              </a:spcAft>
            </a:pPr>
            <a:r>
              <a:rPr lang="en-US" sz="2773" b="1" dirty="0">
                <a:solidFill>
                  <a:srgbClr val="00AEEF"/>
                </a:solidFill>
                <a:ea typeface="+mj-ea"/>
                <a:cs typeface="+mj-cs"/>
              </a:rPr>
              <a:t>Summer Power Burns </a:t>
            </a:r>
          </a:p>
          <a:p>
            <a:pPr lvl="1" eaLnBrk="0" fontAlgn="base" hangingPunct="0">
              <a:spcBef>
                <a:spcPct val="0"/>
              </a:spcBef>
              <a:spcAft>
                <a:spcPct val="0"/>
              </a:spcAft>
            </a:pPr>
            <a:r>
              <a:rPr lang="en-US" sz="1760" b="1" dirty="0">
                <a:solidFill>
                  <a:schemeClr val="tx2"/>
                </a:solidFill>
                <a:ea typeface="+mj-ea"/>
                <a:cs typeface="+mj-cs"/>
              </a:rPr>
              <a:t>(May – September)</a:t>
            </a:r>
            <a:endParaRPr lang="en-US" sz="1760" b="1" dirty="0">
              <a:solidFill>
                <a:schemeClr val="tx2"/>
              </a:solidFill>
            </a:endParaRPr>
          </a:p>
        </p:txBody>
      </p:sp>
      <p:sp>
        <p:nvSpPr>
          <p:cNvPr id="5123" name="Rectangle 3"/>
          <p:cNvSpPr>
            <a:spLocks noChangeArrowheads="1"/>
          </p:cNvSpPr>
          <p:nvPr/>
        </p:nvSpPr>
        <p:spPr bwMode="auto">
          <a:xfrm>
            <a:off x="1603773" y="1965500"/>
            <a:ext cx="6585395" cy="32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pPr>
            <a:endParaRPr lang="en-US" sz="2027" b="1">
              <a:solidFill>
                <a:srgbClr val="4D4D4D"/>
              </a:solidFill>
            </a:endParaRPr>
          </a:p>
        </p:txBody>
      </p:sp>
      <p:sp>
        <p:nvSpPr>
          <p:cNvPr id="4" name="Slide Number Placeholder 3"/>
          <p:cNvSpPr>
            <a:spLocks noGrp="1"/>
          </p:cNvSpPr>
          <p:nvPr>
            <p:ph type="sldNum" sz="quarter" idx="10"/>
          </p:nvPr>
        </p:nvSpPr>
        <p:spPr/>
        <p:txBody>
          <a:bodyPr/>
          <a:lstStyle/>
          <a:p>
            <a:pPr>
              <a:defRPr/>
            </a:pPr>
            <a:r>
              <a:rPr lang="en-US">
                <a:solidFill>
                  <a:srgbClr val="FFFFFF"/>
                </a:solidFill>
              </a:rPr>
              <a:t>Page </a:t>
            </a:r>
            <a:fld id="{1FC88ABB-8683-4019-90BB-5A0DA3594BE6}" type="slidenum">
              <a:rPr lang="en-US" smtClean="0">
                <a:solidFill>
                  <a:srgbClr val="FFFFFF"/>
                </a:solidFill>
              </a:rPr>
              <a:pPr>
                <a:defRPr/>
              </a:pPr>
              <a:t>46</a:t>
            </a:fld>
            <a:endParaRPr lang="en-US">
              <a:solidFill>
                <a:srgbClr val="FFFFFF"/>
              </a:solidFill>
            </a:endParaRPr>
          </a:p>
        </p:txBody>
      </p:sp>
      <p:sp>
        <p:nvSpPr>
          <p:cNvPr id="13" name="TextBox 12"/>
          <p:cNvSpPr txBox="1"/>
          <p:nvPr/>
        </p:nvSpPr>
        <p:spPr>
          <a:xfrm>
            <a:off x="1089711" y="1715766"/>
            <a:ext cx="1978944" cy="978729"/>
          </a:xfrm>
          <a:prstGeom prst="rect">
            <a:avLst/>
          </a:prstGeom>
          <a:solidFill>
            <a:srgbClr val="FFFF99"/>
          </a:solidFill>
          <a:ln w="25400" cap="flat" cmpd="sng" algn="ctr">
            <a:solidFill>
              <a:sysClr val="windowText" lastClr="000000"/>
            </a:solidFill>
            <a:prstDash val="solid"/>
          </a:ln>
          <a:effectLst/>
        </p:spPr>
        <p:txBody>
          <a:bodyPr wrap="square" rtlCol="0">
            <a:spAutoFit/>
          </a:bodyPr>
          <a:lstStyle/>
          <a:p>
            <a:pPr>
              <a:defRPr/>
            </a:pPr>
            <a:r>
              <a:rPr lang="en-US" sz="1440" b="1" u="sng" kern="0" dirty="0">
                <a:solidFill>
                  <a:prstClr val="black"/>
                </a:solidFill>
                <a:latin typeface="Calibri"/>
              </a:rPr>
              <a:t>2019 Power Burn YTD</a:t>
            </a:r>
          </a:p>
          <a:p>
            <a:pPr marL="228668" indent="-228668">
              <a:buFont typeface="Arial" panose="020B0604020202020204" pitchFamily="34" charset="0"/>
              <a:buChar char="•"/>
              <a:defRPr/>
            </a:pPr>
            <a:r>
              <a:rPr lang="en-US" sz="1440" b="1" kern="0" dirty="0">
                <a:solidFill>
                  <a:prstClr val="black"/>
                </a:solidFill>
                <a:latin typeface="Calibri"/>
              </a:rPr>
              <a:t>Vs. 2018: +2 </a:t>
            </a:r>
            <a:r>
              <a:rPr lang="en-US" sz="1440" b="1" kern="0" dirty="0" err="1">
                <a:solidFill>
                  <a:prstClr val="black"/>
                </a:solidFill>
                <a:latin typeface="Calibri"/>
              </a:rPr>
              <a:t>Bcf</a:t>
            </a:r>
            <a:r>
              <a:rPr lang="en-US" sz="1440" b="1" kern="0" dirty="0">
                <a:solidFill>
                  <a:prstClr val="black"/>
                </a:solidFill>
                <a:latin typeface="Calibri"/>
              </a:rPr>
              <a:t>/d </a:t>
            </a:r>
          </a:p>
          <a:p>
            <a:pPr marL="228668" indent="-228668">
              <a:buFont typeface="Arial" panose="020B0604020202020204" pitchFamily="34" charset="0"/>
              <a:buChar char="•"/>
              <a:defRPr/>
            </a:pPr>
            <a:r>
              <a:rPr lang="en-US" sz="1440" b="1" kern="0" dirty="0">
                <a:solidFill>
                  <a:prstClr val="black"/>
                </a:solidFill>
                <a:latin typeface="Calibri"/>
              </a:rPr>
              <a:t>Vs. 2017: +6.9 </a:t>
            </a:r>
            <a:r>
              <a:rPr lang="en-US" sz="1440" b="1" kern="0" dirty="0" err="1">
                <a:solidFill>
                  <a:prstClr val="black"/>
                </a:solidFill>
                <a:latin typeface="Calibri"/>
              </a:rPr>
              <a:t>Bcf</a:t>
            </a:r>
            <a:r>
              <a:rPr lang="en-US" sz="1440" b="1" kern="0" dirty="0">
                <a:solidFill>
                  <a:prstClr val="black"/>
                </a:solidFill>
                <a:latin typeface="Calibri"/>
              </a:rPr>
              <a:t>/d</a:t>
            </a:r>
          </a:p>
          <a:p>
            <a:pPr marL="228668" indent="-228668">
              <a:buFont typeface="Arial" panose="020B0604020202020204" pitchFamily="34" charset="0"/>
              <a:buChar char="•"/>
              <a:defRPr/>
            </a:pPr>
            <a:r>
              <a:rPr lang="en-US" sz="1440" b="1" kern="0" dirty="0">
                <a:solidFill>
                  <a:prstClr val="black"/>
                </a:solidFill>
                <a:latin typeface="Calibri"/>
              </a:rPr>
              <a:t>Vs. 2016: +4.2 </a:t>
            </a:r>
            <a:r>
              <a:rPr lang="en-US" sz="1440" b="1" kern="0" dirty="0" err="1">
                <a:solidFill>
                  <a:prstClr val="black"/>
                </a:solidFill>
                <a:latin typeface="Calibri"/>
              </a:rPr>
              <a:t>Bcf</a:t>
            </a:r>
            <a:r>
              <a:rPr lang="en-US" sz="1440" b="1" kern="0" dirty="0">
                <a:solidFill>
                  <a:prstClr val="black"/>
                </a:solidFill>
                <a:latin typeface="Calibri"/>
              </a:rPr>
              <a:t>/d</a:t>
            </a:r>
          </a:p>
        </p:txBody>
      </p:sp>
      <p:sp>
        <p:nvSpPr>
          <p:cNvPr id="16" name="TextBox 15"/>
          <p:cNvSpPr txBox="1"/>
          <p:nvPr/>
        </p:nvSpPr>
        <p:spPr>
          <a:xfrm>
            <a:off x="6056986" y="4385047"/>
            <a:ext cx="2514114" cy="757130"/>
          </a:xfrm>
          <a:prstGeom prst="rect">
            <a:avLst/>
          </a:prstGeom>
          <a:solidFill>
            <a:srgbClr val="FFFF99"/>
          </a:solidFill>
          <a:ln w="25400" cap="flat" cmpd="sng" algn="ctr">
            <a:solidFill>
              <a:sysClr val="windowText" lastClr="000000"/>
            </a:solidFill>
            <a:prstDash val="solid"/>
          </a:ln>
          <a:effectLst/>
        </p:spPr>
        <p:txBody>
          <a:bodyPr wrap="square" rtlCol="0">
            <a:spAutoFit/>
          </a:bodyPr>
          <a:lstStyle/>
          <a:p>
            <a:pPr>
              <a:defRPr/>
            </a:pPr>
            <a:r>
              <a:rPr lang="en-US" sz="1440" b="1" u="sng" kern="0" dirty="0">
                <a:solidFill>
                  <a:prstClr val="black"/>
                </a:solidFill>
                <a:latin typeface="Calibri"/>
              </a:rPr>
              <a:t>2018 Power Burn (May – Sep)</a:t>
            </a:r>
          </a:p>
          <a:p>
            <a:pPr marL="228668" indent="-228668">
              <a:buFont typeface="Arial" panose="020B0604020202020204" pitchFamily="34" charset="0"/>
              <a:buChar char="•"/>
              <a:defRPr/>
            </a:pPr>
            <a:r>
              <a:rPr lang="en-US" sz="1440" b="1" kern="0" dirty="0">
                <a:solidFill>
                  <a:prstClr val="black"/>
                </a:solidFill>
                <a:latin typeface="Calibri"/>
              </a:rPr>
              <a:t>Vs. 2017: +2.8 </a:t>
            </a:r>
            <a:r>
              <a:rPr lang="en-US" sz="1440" b="1" kern="0" dirty="0" err="1">
                <a:solidFill>
                  <a:prstClr val="black"/>
                </a:solidFill>
                <a:latin typeface="Calibri"/>
              </a:rPr>
              <a:t>Bcf</a:t>
            </a:r>
            <a:r>
              <a:rPr lang="en-US" sz="1440" b="1" kern="0" dirty="0">
                <a:solidFill>
                  <a:prstClr val="black"/>
                </a:solidFill>
                <a:latin typeface="Calibri"/>
              </a:rPr>
              <a:t>/d </a:t>
            </a:r>
          </a:p>
          <a:p>
            <a:pPr marL="228668" indent="-228668">
              <a:buFont typeface="Arial" panose="020B0604020202020204" pitchFamily="34" charset="0"/>
              <a:buChar char="•"/>
              <a:defRPr/>
            </a:pPr>
            <a:r>
              <a:rPr lang="en-US" sz="1440" b="1" kern="0" dirty="0">
                <a:solidFill>
                  <a:prstClr val="black"/>
                </a:solidFill>
                <a:latin typeface="Calibri"/>
              </a:rPr>
              <a:t>Vs. 2016: +1 </a:t>
            </a:r>
            <a:r>
              <a:rPr lang="en-US" sz="1440" b="1" kern="0" dirty="0" err="1">
                <a:solidFill>
                  <a:prstClr val="black"/>
                </a:solidFill>
                <a:latin typeface="Calibri"/>
              </a:rPr>
              <a:t>Bcf</a:t>
            </a:r>
            <a:r>
              <a:rPr lang="en-US" sz="1440" b="1" kern="0" dirty="0">
                <a:solidFill>
                  <a:prstClr val="black"/>
                </a:solidFill>
                <a:latin typeface="Calibri"/>
              </a:rPr>
              <a:t>/d</a:t>
            </a:r>
          </a:p>
        </p:txBody>
      </p:sp>
      <p:sp>
        <p:nvSpPr>
          <p:cNvPr id="17" name="Rectangle 16"/>
          <p:cNvSpPr/>
          <p:nvPr/>
        </p:nvSpPr>
        <p:spPr>
          <a:xfrm>
            <a:off x="401463" y="7038428"/>
            <a:ext cx="3658553" cy="240066"/>
          </a:xfrm>
          <a:prstGeom prst="rect">
            <a:avLst/>
          </a:prstGeom>
        </p:spPr>
        <p:txBody>
          <a:bodyPr>
            <a:spAutoFit/>
          </a:bodyPr>
          <a:lstStyle/>
          <a:p>
            <a:r>
              <a:rPr lang="en-US" sz="960" b="1" dirty="0"/>
              <a:t>Source: Platt’s, CES</a:t>
            </a:r>
          </a:p>
        </p:txBody>
      </p:sp>
      <p:sp>
        <p:nvSpPr>
          <p:cNvPr id="18" name="Rectangle 17"/>
          <p:cNvSpPr/>
          <p:nvPr/>
        </p:nvSpPr>
        <p:spPr>
          <a:xfrm>
            <a:off x="156812" y="5881764"/>
            <a:ext cx="9479745" cy="1011302"/>
          </a:xfrm>
          <a:prstGeom prst="rect">
            <a:avLst/>
          </a:prstGeom>
          <a:ln>
            <a:solidFill>
              <a:schemeClr val="tx1"/>
            </a:solidFill>
          </a:ln>
        </p:spPr>
        <p:txBody>
          <a:bodyPr wrap="square">
            <a:spAutoFit/>
          </a:bodyPr>
          <a:lstStyle/>
          <a:p>
            <a:pPr marL="228668" indent="-228668">
              <a:buFont typeface="Wingdings" panose="05000000000000000000" pitchFamily="2" charset="2"/>
              <a:buChar char="Ø"/>
            </a:pPr>
            <a:r>
              <a:rPr lang="en-US" sz="1493" b="1" dirty="0">
                <a:solidFill>
                  <a:srgbClr val="0070C0"/>
                </a:solidFill>
              </a:rPr>
              <a:t>Power burns for the May 2018 – September 2018 period ranked as the highest on record, averaging 33 </a:t>
            </a:r>
            <a:r>
              <a:rPr lang="en-US" sz="1493" b="1" dirty="0" err="1">
                <a:solidFill>
                  <a:srgbClr val="0070C0"/>
                </a:solidFill>
              </a:rPr>
              <a:t>Bcf</a:t>
            </a:r>
            <a:r>
              <a:rPr lang="en-US" sz="1493" b="1" dirty="0">
                <a:solidFill>
                  <a:srgbClr val="0070C0"/>
                </a:solidFill>
              </a:rPr>
              <a:t>/d, 1 </a:t>
            </a:r>
            <a:r>
              <a:rPr lang="en-US" sz="1493" b="1" dirty="0" err="1">
                <a:solidFill>
                  <a:srgbClr val="0070C0"/>
                </a:solidFill>
              </a:rPr>
              <a:t>Bcf</a:t>
            </a:r>
            <a:r>
              <a:rPr lang="en-US" sz="1493" b="1" dirty="0">
                <a:solidFill>
                  <a:srgbClr val="0070C0"/>
                </a:solidFill>
              </a:rPr>
              <a:t>/d higher than the previous record of 32 </a:t>
            </a:r>
            <a:r>
              <a:rPr lang="en-US" sz="1493" b="1" dirty="0" err="1">
                <a:solidFill>
                  <a:srgbClr val="0070C0"/>
                </a:solidFill>
              </a:rPr>
              <a:t>Bcf</a:t>
            </a:r>
            <a:r>
              <a:rPr lang="en-US" sz="1493" b="1" dirty="0">
                <a:solidFill>
                  <a:srgbClr val="0070C0"/>
                </a:solidFill>
              </a:rPr>
              <a:t>/d in 2016. </a:t>
            </a:r>
          </a:p>
          <a:p>
            <a:pPr marL="228668" indent="-228668">
              <a:buFont typeface="Wingdings" panose="05000000000000000000" pitchFamily="2" charset="2"/>
              <a:buChar char="Ø"/>
            </a:pPr>
            <a:endParaRPr lang="en-US" sz="1493" b="1" dirty="0">
              <a:solidFill>
                <a:srgbClr val="0070C0"/>
              </a:solidFill>
            </a:endParaRPr>
          </a:p>
          <a:p>
            <a:pPr marL="228668" indent="-228668">
              <a:buFont typeface="Wingdings" panose="05000000000000000000" pitchFamily="2" charset="2"/>
              <a:buChar char="Ø"/>
            </a:pPr>
            <a:r>
              <a:rPr lang="en-US" sz="1493" b="1" dirty="0">
                <a:solidFill>
                  <a:srgbClr val="0070C0"/>
                </a:solidFill>
              </a:rPr>
              <a:t>2019 YTD power burns are averaging 26.8 </a:t>
            </a:r>
            <a:r>
              <a:rPr lang="en-US" sz="1493" b="1" dirty="0" err="1">
                <a:solidFill>
                  <a:srgbClr val="0070C0"/>
                </a:solidFill>
              </a:rPr>
              <a:t>Bcf</a:t>
            </a:r>
            <a:r>
              <a:rPr lang="en-US" sz="1493" b="1" dirty="0">
                <a:solidFill>
                  <a:srgbClr val="0070C0"/>
                </a:solidFill>
              </a:rPr>
              <a:t>/d, 2 </a:t>
            </a:r>
            <a:r>
              <a:rPr lang="en-US" sz="1493" b="1" dirty="0" err="1">
                <a:solidFill>
                  <a:srgbClr val="0070C0"/>
                </a:solidFill>
              </a:rPr>
              <a:t>Bcf</a:t>
            </a:r>
            <a:r>
              <a:rPr lang="en-US" sz="1493" b="1" dirty="0">
                <a:solidFill>
                  <a:srgbClr val="0070C0"/>
                </a:solidFill>
              </a:rPr>
              <a:t>/d higher than last year for the same period</a:t>
            </a:r>
          </a:p>
        </p:txBody>
      </p:sp>
      <p:sp>
        <p:nvSpPr>
          <p:cNvPr id="14" name="TextBox 13"/>
          <p:cNvSpPr txBox="1"/>
          <p:nvPr/>
        </p:nvSpPr>
        <p:spPr>
          <a:xfrm rot="16200000">
            <a:off x="-100085" y="3567004"/>
            <a:ext cx="833883" cy="404278"/>
          </a:xfrm>
          <a:prstGeom prst="rect">
            <a:avLst/>
          </a:prstGeom>
          <a:noFill/>
        </p:spPr>
        <p:txBody>
          <a:bodyPr wrap="none" rtlCol="0">
            <a:spAutoFit/>
          </a:bodyPr>
          <a:lstStyle/>
          <a:p>
            <a:r>
              <a:rPr lang="en-US" sz="2027" b="1" dirty="0" err="1">
                <a:solidFill>
                  <a:schemeClr val="tx2"/>
                </a:solidFill>
              </a:rPr>
              <a:t>Bcf</a:t>
            </a:r>
            <a:r>
              <a:rPr lang="en-US" sz="2027" b="1" dirty="0">
                <a:solidFill>
                  <a:schemeClr val="tx2"/>
                </a:solidFill>
              </a:rPr>
              <a:t>/d</a:t>
            </a:r>
          </a:p>
        </p:txBody>
      </p:sp>
    </p:spTree>
    <p:extLst>
      <p:ext uri="{BB962C8B-B14F-4D97-AF65-F5344CB8AC3E}">
        <p14:creationId xmlns:p14="http://schemas.microsoft.com/office/powerpoint/2010/main" val="2770646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8C1F9-07C6-4CCD-A548-12D2F1322D0F}"/>
              </a:ext>
            </a:extLst>
          </p:cNvPr>
          <p:cNvPicPr>
            <a:picLocks noChangeAspect="1"/>
          </p:cNvPicPr>
          <p:nvPr/>
        </p:nvPicPr>
        <p:blipFill>
          <a:blip r:embed="rId3"/>
          <a:stretch>
            <a:fillRect/>
          </a:stretch>
        </p:blipFill>
        <p:spPr>
          <a:xfrm>
            <a:off x="470821" y="1435199"/>
            <a:ext cx="8996532" cy="4346507"/>
          </a:xfrm>
          <a:prstGeom prst="rect">
            <a:avLst/>
          </a:prstGeom>
        </p:spPr>
      </p:pic>
      <p:sp>
        <p:nvSpPr>
          <p:cNvPr id="5122" name="Rectangle 2"/>
          <p:cNvSpPr>
            <a:spLocks noChangeArrowheads="1"/>
          </p:cNvSpPr>
          <p:nvPr/>
        </p:nvSpPr>
        <p:spPr bwMode="auto">
          <a:xfrm>
            <a:off x="1279224" y="1721597"/>
            <a:ext cx="7195154" cy="445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594537" lvl="1" indent="-228668" eaLnBrk="0" fontAlgn="base" hangingPunct="0">
              <a:spcBef>
                <a:spcPct val="0"/>
              </a:spcBef>
              <a:spcAft>
                <a:spcPct val="0"/>
              </a:spcAft>
              <a:buFont typeface="Arial" pitchFamily="34" charset="0"/>
              <a:buChar char="•"/>
              <a:defRPr/>
            </a:pPr>
            <a:endParaRPr lang="en-US" sz="2027" b="1" kern="0" dirty="0">
              <a:solidFill>
                <a:srgbClr val="0096D2"/>
              </a:solidFill>
            </a:endParaRPr>
          </a:p>
        </p:txBody>
      </p:sp>
      <p:sp>
        <p:nvSpPr>
          <p:cNvPr id="5123" name="Rectangle 3"/>
          <p:cNvSpPr>
            <a:spLocks noChangeArrowheads="1"/>
          </p:cNvSpPr>
          <p:nvPr/>
        </p:nvSpPr>
        <p:spPr bwMode="auto">
          <a:xfrm>
            <a:off x="470821" y="436807"/>
            <a:ext cx="6852807" cy="38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defRPr/>
            </a:pPr>
            <a:r>
              <a:rPr lang="en-US" sz="2773" b="1" dirty="0">
                <a:solidFill>
                  <a:srgbClr val="00AEEF"/>
                </a:solidFill>
                <a:ea typeface="+mj-ea"/>
                <a:cs typeface="+mj-cs"/>
              </a:rPr>
              <a:t>Days with Power Gen &gt; 30 </a:t>
            </a:r>
            <a:r>
              <a:rPr lang="en-US" sz="2773" b="1" dirty="0" err="1">
                <a:solidFill>
                  <a:srgbClr val="00AEEF"/>
                </a:solidFill>
                <a:ea typeface="+mj-ea"/>
                <a:cs typeface="+mj-cs"/>
              </a:rPr>
              <a:t>Bcf</a:t>
            </a:r>
            <a:r>
              <a:rPr lang="en-US" sz="2773" b="1" dirty="0">
                <a:solidFill>
                  <a:srgbClr val="00AEEF"/>
                </a:solidFill>
                <a:ea typeface="+mj-ea"/>
                <a:cs typeface="+mj-cs"/>
              </a:rPr>
              <a:t>/d</a:t>
            </a:r>
          </a:p>
          <a:p>
            <a:pPr marL="274402" indent="-274402" eaLnBrk="0" fontAlgn="base" hangingPunct="0">
              <a:spcBef>
                <a:spcPct val="20000"/>
              </a:spcBef>
              <a:spcAft>
                <a:spcPct val="0"/>
              </a:spcAft>
              <a:defRPr/>
            </a:pPr>
            <a:r>
              <a:rPr lang="en-US" sz="1760" b="1" i="1" kern="0" dirty="0">
                <a:solidFill>
                  <a:schemeClr val="tx2"/>
                </a:solidFill>
              </a:rPr>
              <a:t>(2010 to 2018 YTD during May through September)</a:t>
            </a:r>
          </a:p>
        </p:txBody>
      </p:sp>
      <p:sp>
        <p:nvSpPr>
          <p:cNvPr id="5124" name="Rectangle 4"/>
          <p:cNvSpPr>
            <a:spLocks noChangeArrowheads="1"/>
          </p:cNvSpPr>
          <p:nvPr/>
        </p:nvSpPr>
        <p:spPr bwMode="auto">
          <a:xfrm>
            <a:off x="1584103" y="1111838"/>
            <a:ext cx="6585395" cy="500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defRPr/>
            </a:pPr>
            <a:endParaRPr lang="en-US" sz="2027" b="1" kern="0" dirty="0">
              <a:solidFill>
                <a:srgbClr val="4D4D4D"/>
              </a:solidFill>
            </a:endParaRPr>
          </a:p>
        </p:txBody>
      </p:sp>
      <p:sp>
        <p:nvSpPr>
          <p:cNvPr id="8" name="Rectangle 7"/>
          <p:cNvSpPr/>
          <p:nvPr/>
        </p:nvSpPr>
        <p:spPr>
          <a:xfrm>
            <a:off x="358184" y="7038009"/>
            <a:ext cx="3658553" cy="215444"/>
          </a:xfrm>
          <a:prstGeom prst="rect">
            <a:avLst/>
          </a:prstGeom>
        </p:spPr>
        <p:txBody>
          <a:bodyPr>
            <a:spAutoFit/>
          </a:bodyPr>
          <a:lstStyle/>
          <a:p>
            <a:pPr>
              <a:defRPr/>
            </a:pPr>
            <a:r>
              <a:rPr lang="en-US" sz="800" b="1" kern="0" dirty="0"/>
              <a:t>Source: Platt’s, CES</a:t>
            </a:r>
          </a:p>
        </p:txBody>
      </p:sp>
      <p:sp>
        <p:nvSpPr>
          <p:cNvPr id="10" name="TextBox 9"/>
          <p:cNvSpPr txBox="1"/>
          <p:nvPr/>
        </p:nvSpPr>
        <p:spPr>
          <a:xfrm rot="16200000">
            <a:off x="-958159" y="3446332"/>
            <a:ext cx="2537874" cy="313932"/>
          </a:xfrm>
          <a:prstGeom prst="rect">
            <a:avLst/>
          </a:prstGeom>
          <a:noFill/>
        </p:spPr>
        <p:txBody>
          <a:bodyPr wrap="none" rtlCol="0">
            <a:spAutoFit/>
          </a:bodyPr>
          <a:lstStyle/>
          <a:p>
            <a:pPr>
              <a:defRPr/>
            </a:pPr>
            <a:r>
              <a:rPr lang="en-US" sz="1440" b="1" kern="0" dirty="0">
                <a:solidFill>
                  <a:srgbClr val="000000"/>
                </a:solidFill>
              </a:rPr>
              <a:t>Number of Days per Month</a:t>
            </a:r>
          </a:p>
        </p:txBody>
      </p:sp>
      <p:sp>
        <p:nvSpPr>
          <p:cNvPr id="11" name="Rectangle 1"/>
          <p:cNvSpPr>
            <a:spLocks noChangeArrowheads="1"/>
          </p:cNvSpPr>
          <p:nvPr/>
        </p:nvSpPr>
        <p:spPr bwMode="auto">
          <a:xfrm>
            <a:off x="307203" y="5946962"/>
            <a:ext cx="9323765" cy="9196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eaLnBrk="0" hangingPunct="0">
              <a:spcBef>
                <a:spcPct val="20000"/>
              </a:spcBef>
              <a:defRPr sz="2400" b="1">
                <a:solidFill>
                  <a:srgbClr val="4D4D4D"/>
                </a:solidFill>
                <a:latin typeface="Arial" charset="0"/>
                <a:cs typeface="Arial" charset="0"/>
              </a:defRPr>
            </a:lvl1pPr>
            <a:lvl2pPr marL="742950" indent="-285750" eaLnBrk="0" hangingPunct="0">
              <a:spcBef>
                <a:spcPct val="20000"/>
              </a:spcBef>
              <a:buFont typeface="Arial" charset="0"/>
              <a:buChar char="•"/>
              <a:defRPr sz="2400">
                <a:solidFill>
                  <a:srgbClr val="4D4D4D"/>
                </a:solidFill>
                <a:latin typeface="Arial" charset="0"/>
                <a:cs typeface="Arial" charset="0"/>
              </a:defRPr>
            </a:lvl2pPr>
            <a:lvl3pPr marL="1143000" indent="-228600" eaLnBrk="0" hangingPunct="0">
              <a:spcBef>
                <a:spcPct val="20000"/>
              </a:spcBef>
              <a:buFont typeface="Arial" charset="0"/>
              <a:buChar char="−"/>
              <a:defRPr sz="2400">
                <a:solidFill>
                  <a:srgbClr val="4D4D4D"/>
                </a:solidFill>
                <a:latin typeface="Arial" charset="0"/>
                <a:cs typeface="Arial" charset="0"/>
              </a:defRPr>
            </a:lvl3pPr>
            <a:lvl4pPr marL="1600200" indent="-228600" eaLnBrk="0" hangingPunct="0">
              <a:spcBef>
                <a:spcPct val="20000"/>
              </a:spcBef>
              <a:buFont typeface="Arial" charset="0"/>
              <a:buChar char="»"/>
              <a:defRPr sz="2400">
                <a:solidFill>
                  <a:srgbClr val="4D4D4D"/>
                </a:solidFill>
                <a:latin typeface="Arial" charset="0"/>
                <a:cs typeface="Arial" charset="0"/>
              </a:defRPr>
            </a:lvl4pPr>
            <a:lvl5pPr marL="2057400" indent="-228600" eaLnBrk="0" hangingPunct="0">
              <a:spcBef>
                <a:spcPct val="20000"/>
              </a:spcBef>
              <a:buChar char="•"/>
              <a:defRPr sz="2400">
                <a:solidFill>
                  <a:srgbClr val="4D4D4D"/>
                </a:solidFill>
                <a:latin typeface="Arial" charset="0"/>
                <a:cs typeface="Arial" charset="0"/>
              </a:defRPr>
            </a:lvl5pPr>
            <a:lvl6pPr marL="2514600" indent="-228600" eaLnBrk="0" fontAlgn="base" hangingPunct="0">
              <a:spcBef>
                <a:spcPct val="20000"/>
              </a:spcBef>
              <a:spcAft>
                <a:spcPct val="0"/>
              </a:spcAft>
              <a:buChar char="•"/>
              <a:defRPr sz="2400">
                <a:solidFill>
                  <a:srgbClr val="4D4D4D"/>
                </a:solidFill>
                <a:latin typeface="Arial" charset="0"/>
                <a:cs typeface="Arial" charset="0"/>
              </a:defRPr>
            </a:lvl6pPr>
            <a:lvl7pPr marL="2971800" indent="-228600" eaLnBrk="0" fontAlgn="base" hangingPunct="0">
              <a:spcBef>
                <a:spcPct val="20000"/>
              </a:spcBef>
              <a:spcAft>
                <a:spcPct val="0"/>
              </a:spcAft>
              <a:buChar char="•"/>
              <a:defRPr sz="2400">
                <a:solidFill>
                  <a:srgbClr val="4D4D4D"/>
                </a:solidFill>
                <a:latin typeface="Arial" charset="0"/>
                <a:cs typeface="Arial" charset="0"/>
              </a:defRPr>
            </a:lvl7pPr>
            <a:lvl8pPr marL="3429000" indent="-228600" eaLnBrk="0" fontAlgn="base" hangingPunct="0">
              <a:spcBef>
                <a:spcPct val="20000"/>
              </a:spcBef>
              <a:spcAft>
                <a:spcPct val="0"/>
              </a:spcAft>
              <a:buChar char="•"/>
              <a:defRPr sz="2400">
                <a:solidFill>
                  <a:srgbClr val="4D4D4D"/>
                </a:solidFill>
                <a:latin typeface="Arial" charset="0"/>
                <a:cs typeface="Arial" charset="0"/>
              </a:defRPr>
            </a:lvl8pPr>
            <a:lvl9pPr marL="3886200" indent="-228600" eaLnBrk="0" fontAlgn="base" hangingPunct="0">
              <a:spcBef>
                <a:spcPct val="20000"/>
              </a:spcBef>
              <a:spcAft>
                <a:spcPct val="0"/>
              </a:spcAft>
              <a:buChar char="•"/>
              <a:defRPr sz="2400">
                <a:solidFill>
                  <a:srgbClr val="4D4D4D"/>
                </a:solidFill>
                <a:latin typeface="Arial" charset="0"/>
                <a:cs typeface="Arial" charset="0"/>
              </a:defRPr>
            </a:lvl9pPr>
          </a:lstStyle>
          <a:p>
            <a:pPr fontAlgn="base">
              <a:spcAft>
                <a:spcPct val="0"/>
              </a:spcAft>
              <a:buFont typeface="Wingdings" panose="05000000000000000000" pitchFamily="2" charset="2"/>
              <a:buChar char="Ø"/>
              <a:defRPr/>
            </a:pPr>
            <a:r>
              <a:rPr lang="en-US" altLang="en-US" sz="1280" kern="0" dirty="0">
                <a:solidFill>
                  <a:srgbClr val="0070C0"/>
                </a:solidFill>
              </a:rPr>
              <a:t>The low price environment in 2016 combined with major coal retirements to lift power burns to a record high year for power gen demand of 27.5 </a:t>
            </a:r>
            <a:r>
              <a:rPr lang="en-US" altLang="en-US" sz="1280" kern="0" dirty="0" err="1">
                <a:solidFill>
                  <a:srgbClr val="0070C0"/>
                </a:solidFill>
              </a:rPr>
              <a:t>Bcf</a:t>
            </a:r>
            <a:r>
              <a:rPr lang="en-US" altLang="en-US" sz="1280" kern="0" dirty="0">
                <a:solidFill>
                  <a:srgbClr val="0070C0"/>
                </a:solidFill>
              </a:rPr>
              <a:t>/d, producing a record 103 days of power burns in excess of 30 </a:t>
            </a:r>
            <a:r>
              <a:rPr lang="en-US" altLang="en-US" sz="1280" kern="0" dirty="0" err="1">
                <a:solidFill>
                  <a:srgbClr val="0070C0"/>
                </a:solidFill>
              </a:rPr>
              <a:t>Bcf</a:t>
            </a:r>
            <a:r>
              <a:rPr lang="en-US" altLang="en-US" sz="1280" kern="0" dirty="0">
                <a:solidFill>
                  <a:srgbClr val="0070C0"/>
                </a:solidFill>
              </a:rPr>
              <a:t>/d.</a:t>
            </a:r>
          </a:p>
          <a:p>
            <a:pPr fontAlgn="base">
              <a:spcAft>
                <a:spcPct val="0"/>
              </a:spcAft>
              <a:buFont typeface="Wingdings" panose="05000000000000000000" pitchFamily="2" charset="2"/>
              <a:buChar char="Ø"/>
              <a:defRPr/>
            </a:pPr>
            <a:r>
              <a:rPr lang="en-US" altLang="en-US" sz="1280" kern="0" dirty="0">
                <a:solidFill>
                  <a:srgbClr val="0070C0"/>
                </a:solidFill>
              </a:rPr>
              <a:t>The addition of 15 GW of NG-fired capacity in 2018, a lower price environment for NG vs. 2017 and a warmer-than-normal summer resulted in power generation demand hitting new all-time high levels in 2018.  </a:t>
            </a:r>
          </a:p>
        </p:txBody>
      </p:sp>
      <p:sp>
        <p:nvSpPr>
          <p:cNvPr id="28" name="Rectangle 27"/>
          <p:cNvSpPr/>
          <p:nvPr/>
        </p:nvSpPr>
        <p:spPr>
          <a:xfrm>
            <a:off x="2784421" y="3908380"/>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$2.73</a:t>
            </a:r>
          </a:p>
        </p:txBody>
      </p:sp>
      <p:sp>
        <p:nvSpPr>
          <p:cNvPr id="29" name="Rectangle 28"/>
          <p:cNvSpPr/>
          <p:nvPr/>
        </p:nvSpPr>
        <p:spPr>
          <a:xfrm>
            <a:off x="3619028" y="2906480"/>
            <a:ext cx="646331" cy="313932"/>
          </a:xfrm>
          <a:prstGeom prst="rect">
            <a:avLst/>
          </a:prstGeom>
          <a:solidFill>
            <a:schemeClr val="tx1"/>
          </a:solidFill>
          <a:ln w="31750">
            <a:solidFill>
              <a:srgbClr val="FF0000"/>
            </a:solidFill>
            <a:miter lim="800000"/>
            <a:headEnd/>
            <a:tailEnd/>
          </a:ln>
          <a:effectLst/>
        </p:spPr>
        <p:txBody>
          <a:bodyPr wrap="none">
            <a:spAutoFit/>
          </a:bodyPr>
          <a:lstStyle/>
          <a:p>
            <a:r>
              <a:rPr lang="en-US" sz="1440" b="1" dirty="0">
                <a:solidFill>
                  <a:schemeClr val="bg1"/>
                </a:solidFill>
              </a:rPr>
              <a:t>$3.70</a:t>
            </a:r>
          </a:p>
        </p:txBody>
      </p:sp>
      <p:sp>
        <p:nvSpPr>
          <p:cNvPr id="30" name="Rectangle 29"/>
          <p:cNvSpPr/>
          <p:nvPr/>
        </p:nvSpPr>
        <p:spPr>
          <a:xfrm>
            <a:off x="4427974" y="2409657"/>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$4.20</a:t>
            </a:r>
          </a:p>
        </p:txBody>
      </p:sp>
      <p:sp>
        <p:nvSpPr>
          <p:cNvPr id="31" name="Rectangle 30"/>
          <p:cNvSpPr/>
          <p:nvPr/>
        </p:nvSpPr>
        <p:spPr>
          <a:xfrm>
            <a:off x="5393997" y="3748336"/>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$2.75</a:t>
            </a:r>
          </a:p>
        </p:txBody>
      </p:sp>
      <p:sp>
        <p:nvSpPr>
          <p:cNvPr id="32" name="Rectangle 31"/>
          <p:cNvSpPr/>
          <p:nvPr/>
        </p:nvSpPr>
        <p:spPr>
          <a:xfrm>
            <a:off x="6270572" y="4184253"/>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$2.65</a:t>
            </a:r>
          </a:p>
        </p:txBody>
      </p:sp>
      <p:sp>
        <p:nvSpPr>
          <p:cNvPr id="33" name="Rectangle 32"/>
          <p:cNvSpPr/>
          <p:nvPr/>
        </p:nvSpPr>
        <p:spPr>
          <a:xfrm>
            <a:off x="7238087" y="3379504"/>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$3.04</a:t>
            </a:r>
          </a:p>
        </p:txBody>
      </p:sp>
      <p:cxnSp>
        <p:nvCxnSpPr>
          <p:cNvPr id="35" name="Straight Connector 34"/>
          <p:cNvCxnSpPr>
            <a:cxnSpLocks/>
            <a:stCxn id="28" idx="0"/>
          </p:cNvCxnSpPr>
          <p:nvPr/>
        </p:nvCxnSpPr>
        <p:spPr>
          <a:xfrm flipV="1">
            <a:off x="3107587" y="3239040"/>
            <a:ext cx="681174" cy="6693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1"/>
            <a:endCxn id="29" idx="3"/>
          </p:cNvCxnSpPr>
          <p:nvPr/>
        </p:nvCxnSpPr>
        <p:spPr>
          <a:xfrm flipH="1">
            <a:off x="4265359" y="2566623"/>
            <a:ext cx="162615" cy="496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1"/>
            <a:endCxn id="30" idx="3"/>
          </p:cNvCxnSpPr>
          <p:nvPr/>
        </p:nvCxnSpPr>
        <p:spPr>
          <a:xfrm flipH="1" flipV="1">
            <a:off x="5074305" y="2566623"/>
            <a:ext cx="319692" cy="1338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1" idx="3"/>
            <a:endCxn id="32" idx="1"/>
          </p:cNvCxnSpPr>
          <p:nvPr/>
        </p:nvCxnSpPr>
        <p:spPr>
          <a:xfrm>
            <a:off x="6040328" y="3905302"/>
            <a:ext cx="230244" cy="4359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3"/>
            <a:endCxn id="33" idx="1"/>
          </p:cNvCxnSpPr>
          <p:nvPr/>
        </p:nvCxnSpPr>
        <p:spPr>
          <a:xfrm flipV="1">
            <a:off x="6916903" y="3536470"/>
            <a:ext cx="321184" cy="8047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56394" y="3646207"/>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$2.90</a:t>
            </a:r>
          </a:p>
        </p:txBody>
      </p:sp>
      <p:cxnSp>
        <p:nvCxnSpPr>
          <p:cNvPr id="48" name="Straight Connector 47"/>
          <p:cNvCxnSpPr/>
          <p:nvPr/>
        </p:nvCxnSpPr>
        <p:spPr>
          <a:xfrm>
            <a:off x="7849797" y="3622176"/>
            <a:ext cx="206597" cy="3061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endParaRPr lang="en-US" dirty="0"/>
          </a:p>
        </p:txBody>
      </p:sp>
      <p:sp>
        <p:nvSpPr>
          <p:cNvPr id="23" name="Rectangle 22">
            <a:extLst>
              <a:ext uri="{FF2B5EF4-FFF2-40B4-BE49-F238E27FC236}">
                <a16:creationId xmlns:a16="http://schemas.microsoft.com/office/drawing/2014/main" id="{6E252C7A-9541-441E-855F-15A379762DD7}"/>
              </a:ext>
            </a:extLst>
          </p:cNvPr>
          <p:cNvSpPr/>
          <p:nvPr/>
        </p:nvSpPr>
        <p:spPr>
          <a:xfrm>
            <a:off x="1038566" y="2325000"/>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$4.35</a:t>
            </a:r>
          </a:p>
        </p:txBody>
      </p:sp>
      <p:sp>
        <p:nvSpPr>
          <p:cNvPr id="24" name="Rectangle 23">
            <a:extLst>
              <a:ext uri="{FF2B5EF4-FFF2-40B4-BE49-F238E27FC236}">
                <a16:creationId xmlns:a16="http://schemas.microsoft.com/office/drawing/2014/main" id="{503F5B17-BBB5-419A-A09E-D2067B96D86F}"/>
              </a:ext>
            </a:extLst>
          </p:cNvPr>
          <p:cNvSpPr/>
          <p:nvPr/>
        </p:nvSpPr>
        <p:spPr>
          <a:xfrm>
            <a:off x="1924324" y="2417944"/>
            <a:ext cx="646331" cy="313932"/>
          </a:xfrm>
          <a:prstGeom prst="rect">
            <a:avLst/>
          </a:prstGeom>
          <a:solidFill>
            <a:schemeClr val="tx1"/>
          </a:solidFill>
          <a:ln w="31750">
            <a:solidFill>
              <a:srgbClr val="FF0000"/>
            </a:solidFill>
          </a:ln>
        </p:spPr>
        <p:txBody>
          <a:bodyPr wrap="none">
            <a:spAutoFit/>
          </a:bodyPr>
          <a:lstStyle/>
          <a:p>
            <a:r>
              <a:rPr lang="en-US" sz="1440" b="1" dirty="0">
                <a:solidFill>
                  <a:schemeClr val="bg1"/>
                </a:solidFill>
              </a:rPr>
              <a:t>$4.20</a:t>
            </a:r>
          </a:p>
        </p:txBody>
      </p:sp>
      <p:cxnSp>
        <p:nvCxnSpPr>
          <p:cNvPr id="25" name="Straight Connector 24">
            <a:extLst>
              <a:ext uri="{FF2B5EF4-FFF2-40B4-BE49-F238E27FC236}">
                <a16:creationId xmlns:a16="http://schemas.microsoft.com/office/drawing/2014/main" id="{E24D00A9-C340-44A0-AEDC-1EDAD9CECEBB}"/>
              </a:ext>
            </a:extLst>
          </p:cNvPr>
          <p:cNvCxnSpPr>
            <a:cxnSpLocks/>
          </p:cNvCxnSpPr>
          <p:nvPr/>
        </p:nvCxnSpPr>
        <p:spPr>
          <a:xfrm flipH="1" flipV="1">
            <a:off x="2362436" y="2753321"/>
            <a:ext cx="478538" cy="11550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4AAD87-D55C-49DB-B119-0C3F538A9B23}"/>
              </a:ext>
            </a:extLst>
          </p:cNvPr>
          <p:cNvCxnSpPr>
            <a:cxnSpLocks/>
            <a:endCxn id="23" idx="3"/>
          </p:cNvCxnSpPr>
          <p:nvPr/>
        </p:nvCxnSpPr>
        <p:spPr>
          <a:xfrm flipH="1" flipV="1">
            <a:off x="1684897" y="2481966"/>
            <a:ext cx="222622" cy="1631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9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47" grpId="0" animBg="1"/>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Exports and Imports Forecast</a:t>
            </a:r>
          </a:p>
        </p:txBody>
      </p:sp>
      <p:sp>
        <p:nvSpPr>
          <p:cNvPr id="3" name="TextBox 2"/>
          <p:cNvSpPr txBox="1"/>
          <p:nvPr/>
        </p:nvSpPr>
        <p:spPr>
          <a:xfrm>
            <a:off x="243841" y="7161594"/>
            <a:ext cx="2977097" cy="223587"/>
          </a:xfrm>
          <a:prstGeom prst="rect">
            <a:avLst/>
          </a:prstGeom>
          <a:noFill/>
        </p:spPr>
        <p:txBody>
          <a:bodyPr wrap="none" rtlCol="0">
            <a:spAutoFit/>
          </a:bodyPr>
          <a:lstStyle/>
          <a:p>
            <a:r>
              <a:rPr lang="en-US" sz="853" dirty="0"/>
              <a:t>Sources: EIA: Short Term Energy Outlook, Baker Hughes</a:t>
            </a:r>
          </a:p>
        </p:txBody>
      </p:sp>
      <p:sp>
        <p:nvSpPr>
          <p:cNvPr id="4" name="TextBox 3"/>
          <p:cNvSpPr txBox="1"/>
          <p:nvPr/>
        </p:nvSpPr>
        <p:spPr>
          <a:xfrm>
            <a:off x="143736" y="5810415"/>
            <a:ext cx="9492820" cy="1044068"/>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Exports have seen strong growth over the last two years, led by LNG exports and exports to Mexico</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LNG exports have skyrocketed from 0 Bcf/d in 2015 to the current 5 Bcf/d level</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Exports to Mexico have grown from 3 Bcf/d in 2015 to over 5 Bcf/d</a:t>
            </a:r>
          </a:p>
        </p:txBody>
      </p:sp>
      <p:pic>
        <p:nvPicPr>
          <p:cNvPr id="5" name="Picture 4">
            <a:extLst>
              <a:ext uri="{FF2B5EF4-FFF2-40B4-BE49-F238E27FC236}">
                <a16:creationId xmlns:a16="http://schemas.microsoft.com/office/drawing/2014/main" id="{28CC8712-46DD-4E07-87A3-ED3236931F30}"/>
              </a:ext>
            </a:extLst>
          </p:cNvPr>
          <p:cNvPicPr>
            <a:picLocks noChangeAspect="1"/>
          </p:cNvPicPr>
          <p:nvPr/>
        </p:nvPicPr>
        <p:blipFill>
          <a:blip r:embed="rId3"/>
          <a:stretch>
            <a:fillRect/>
          </a:stretch>
        </p:blipFill>
        <p:spPr>
          <a:xfrm>
            <a:off x="245124" y="1450927"/>
            <a:ext cx="9212018" cy="4253100"/>
          </a:xfrm>
          <a:prstGeom prst="rect">
            <a:avLst/>
          </a:prstGeom>
          <a:ln>
            <a:solidFill>
              <a:schemeClr val="tx2"/>
            </a:solidFill>
          </a:ln>
        </p:spPr>
      </p:pic>
    </p:spTree>
    <p:extLst>
      <p:ext uri="{BB962C8B-B14F-4D97-AF65-F5344CB8AC3E}">
        <p14:creationId xmlns:p14="http://schemas.microsoft.com/office/powerpoint/2010/main" val="115689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LNG </a:t>
            </a:r>
            <a:r>
              <a:rPr lang="en-US" dirty="0" err="1"/>
              <a:t>Feedgas</a:t>
            </a:r>
            <a:r>
              <a:rPr lang="en-US" dirty="0"/>
              <a:t> Forecast</a:t>
            </a:r>
          </a:p>
        </p:txBody>
      </p:sp>
      <p:sp>
        <p:nvSpPr>
          <p:cNvPr id="12" name="Slide Number Placeholder 11"/>
          <p:cNvSpPr>
            <a:spLocks noGrp="1"/>
          </p:cNvSpPr>
          <p:nvPr>
            <p:ph type="sldNum" sz="quarter" idx="11"/>
          </p:nvPr>
        </p:nvSpPr>
        <p:spPr/>
        <p:txBody>
          <a:bodyPr/>
          <a:lstStyle/>
          <a:p>
            <a:endParaRPr lang="en-US" dirty="0"/>
          </a:p>
        </p:txBody>
      </p:sp>
      <p:sp>
        <p:nvSpPr>
          <p:cNvPr id="13" name="TextBox 12">
            <a:extLst>
              <a:ext uri="{FF2B5EF4-FFF2-40B4-BE49-F238E27FC236}">
                <a16:creationId xmlns:a16="http://schemas.microsoft.com/office/drawing/2014/main" id="{532693A3-637A-4391-AF82-FDB8C97ACB98}"/>
              </a:ext>
            </a:extLst>
          </p:cNvPr>
          <p:cNvSpPr txBox="1"/>
          <p:nvPr/>
        </p:nvSpPr>
        <p:spPr>
          <a:xfrm>
            <a:off x="428283" y="7169507"/>
            <a:ext cx="906017" cy="190821"/>
          </a:xfrm>
          <a:prstGeom prst="rect">
            <a:avLst/>
          </a:prstGeom>
          <a:noFill/>
        </p:spPr>
        <p:txBody>
          <a:bodyPr wrap="none" rtlCol="0">
            <a:spAutoFit/>
          </a:bodyPr>
          <a:lstStyle/>
          <a:p>
            <a:r>
              <a:rPr lang="en-US" sz="640" dirty="0"/>
              <a:t>Sources: EIA STEO</a:t>
            </a:r>
          </a:p>
        </p:txBody>
      </p:sp>
      <p:pic>
        <p:nvPicPr>
          <p:cNvPr id="4" name="Picture 3">
            <a:extLst>
              <a:ext uri="{FF2B5EF4-FFF2-40B4-BE49-F238E27FC236}">
                <a16:creationId xmlns:a16="http://schemas.microsoft.com/office/drawing/2014/main" id="{ADB4F12B-068C-461E-A54B-F015A15A92AB}"/>
              </a:ext>
            </a:extLst>
          </p:cNvPr>
          <p:cNvPicPr>
            <a:picLocks noChangeAspect="1"/>
          </p:cNvPicPr>
          <p:nvPr/>
        </p:nvPicPr>
        <p:blipFill>
          <a:blip r:embed="rId3"/>
          <a:stretch>
            <a:fillRect/>
          </a:stretch>
        </p:blipFill>
        <p:spPr>
          <a:xfrm>
            <a:off x="4895360" y="1412755"/>
            <a:ext cx="4594080" cy="3834998"/>
          </a:xfrm>
          <a:prstGeom prst="rect">
            <a:avLst/>
          </a:prstGeom>
          <a:ln>
            <a:solidFill>
              <a:schemeClr val="tx2"/>
            </a:solidFill>
          </a:ln>
        </p:spPr>
      </p:pic>
      <p:sp>
        <p:nvSpPr>
          <p:cNvPr id="8" name="Rectangle 7">
            <a:extLst>
              <a:ext uri="{FF2B5EF4-FFF2-40B4-BE49-F238E27FC236}">
                <a16:creationId xmlns:a16="http://schemas.microsoft.com/office/drawing/2014/main" id="{9640C6BD-F35B-41A9-8242-BE1649942763}"/>
              </a:ext>
            </a:extLst>
          </p:cNvPr>
          <p:cNvSpPr/>
          <p:nvPr/>
        </p:nvSpPr>
        <p:spPr>
          <a:xfrm>
            <a:off x="111627" y="5359400"/>
            <a:ext cx="9377813" cy="1503553"/>
          </a:xfrm>
          <a:prstGeom prst="rect">
            <a:avLst/>
          </a:prstGeom>
          <a:ln>
            <a:solidFill>
              <a:schemeClr val="tx2"/>
            </a:solidFill>
          </a:ln>
        </p:spPr>
        <p:txBody>
          <a:bodyPr wrap="square">
            <a:spAutoFit/>
          </a:bodyPr>
          <a:lstStyle/>
          <a:p>
            <a:pPr marL="304810" indent="-304810">
              <a:buFont typeface="Wingdings" panose="05000000000000000000" pitchFamily="2" charset="2"/>
              <a:buChar char="Ø"/>
            </a:pPr>
            <a:r>
              <a:rPr lang="en-US" sz="1493" b="1" dirty="0">
                <a:solidFill>
                  <a:srgbClr val="0070C0"/>
                </a:solidFill>
              </a:rPr>
              <a:t>Global trade in LNG reached 38.2 </a:t>
            </a:r>
            <a:r>
              <a:rPr lang="en-US" sz="1493" b="1" dirty="0" err="1">
                <a:solidFill>
                  <a:srgbClr val="0070C0"/>
                </a:solidFill>
              </a:rPr>
              <a:t>Bcf</a:t>
            </a:r>
            <a:r>
              <a:rPr lang="en-US" sz="1493" b="1" dirty="0">
                <a:solidFill>
                  <a:srgbClr val="0070C0"/>
                </a:solidFill>
              </a:rPr>
              <a:t>/d in 2017, a 10% (3.5 Bcf/d) increase from 2016. </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Expectations are for U.S. liquefaction capacity to reach over 6 Bcf/d by the end of 2019 and 9 </a:t>
            </a:r>
            <a:r>
              <a:rPr lang="en-US" sz="1493" b="1" dirty="0" err="1">
                <a:solidFill>
                  <a:srgbClr val="0070C0"/>
                </a:solidFill>
              </a:rPr>
              <a:t>Bcf</a:t>
            </a:r>
            <a:r>
              <a:rPr lang="en-US" sz="1493" b="1" dirty="0">
                <a:solidFill>
                  <a:srgbClr val="0070C0"/>
                </a:solidFill>
              </a:rPr>
              <a:t>/d by the end of 2020</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Sabine Pass, Cove Point, and Corpus Christi are currently in operation with Cameron and Elba nearing their respective in-service dates</a:t>
            </a:r>
            <a:endParaRPr lang="en-US" sz="1493" dirty="0"/>
          </a:p>
        </p:txBody>
      </p:sp>
      <p:pic>
        <p:nvPicPr>
          <p:cNvPr id="2" name="Picture 1">
            <a:extLst>
              <a:ext uri="{FF2B5EF4-FFF2-40B4-BE49-F238E27FC236}">
                <a16:creationId xmlns:a16="http://schemas.microsoft.com/office/drawing/2014/main" id="{49F5F4D3-6D6B-4FB0-BEA6-D265944F1F21}"/>
              </a:ext>
            </a:extLst>
          </p:cNvPr>
          <p:cNvPicPr>
            <a:picLocks noChangeAspect="1"/>
          </p:cNvPicPr>
          <p:nvPr/>
        </p:nvPicPr>
        <p:blipFill>
          <a:blip r:embed="rId4"/>
          <a:stretch>
            <a:fillRect/>
          </a:stretch>
        </p:blipFill>
        <p:spPr>
          <a:xfrm>
            <a:off x="415399" y="1412754"/>
            <a:ext cx="4450675" cy="3834999"/>
          </a:xfrm>
          <a:prstGeom prst="rect">
            <a:avLst/>
          </a:prstGeom>
        </p:spPr>
      </p:pic>
      <p:sp>
        <p:nvSpPr>
          <p:cNvPr id="9" name="TextBox 8">
            <a:extLst>
              <a:ext uri="{FF2B5EF4-FFF2-40B4-BE49-F238E27FC236}">
                <a16:creationId xmlns:a16="http://schemas.microsoft.com/office/drawing/2014/main" id="{61EAB54A-F213-486A-8D2C-B9D60AB21205}"/>
              </a:ext>
            </a:extLst>
          </p:cNvPr>
          <p:cNvSpPr txBox="1"/>
          <p:nvPr/>
        </p:nvSpPr>
        <p:spPr>
          <a:xfrm rot="16200000">
            <a:off x="-185636" y="2991366"/>
            <a:ext cx="833883" cy="404278"/>
          </a:xfrm>
          <a:prstGeom prst="rect">
            <a:avLst/>
          </a:prstGeom>
          <a:noFill/>
        </p:spPr>
        <p:txBody>
          <a:bodyPr wrap="none" rtlCol="0">
            <a:spAutoFit/>
          </a:bodyPr>
          <a:lstStyle/>
          <a:p>
            <a:r>
              <a:rPr lang="en-US" sz="2027" b="1" dirty="0" err="1">
                <a:solidFill>
                  <a:schemeClr val="tx2"/>
                </a:solidFill>
              </a:rPr>
              <a:t>Bcf</a:t>
            </a:r>
            <a:r>
              <a:rPr lang="en-US" sz="2027" b="1" dirty="0">
                <a:solidFill>
                  <a:schemeClr val="tx2"/>
                </a:solidFill>
              </a:rPr>
              <a:t>/d</a:t>
            </a:r>
          </a:p>
        </p:txBody>
      </p:sp>
    </p:spTree>
    <p:extLst>
      <p:ext uri="{BB962C8B-B14F-4D97-AF65-F5344CB8AC3E}">
        <p14:creationId xmlns:p14="http://schemas.microsoft.com/office/powerpoint/2010/main" val="170079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Energy Services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endParaRPr lang="en-US"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63" y="2077027"/>
            <a:ext cx="2743491" cy="139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670735" y="1389149"/>
            <a:ext cx="2560987" cy="404278"/>
          </a:xfrm>
          <a:prstGeom prst="rect">
            <a:avLst/>
          </a:prstGeom>
          <a:noFill/>
          <a:effectLst/>
        </p:spPr>
        <p:txBody>
          <a:bodyPr>
            <a:spAutoFit/>
          </a:bodyPr>
          <a:lstStyle/>
          <a:p>
            <a:pPr algn="ctr">
              <a:defRPr/>
            </a:pPr>
            <a:r>
              <a:rPr lang="en-US" sz="2027" b="1" dirty="0">
                <a:ea typeface="Meiryo" pitchFamily="34" charset="-128"/>
                <a:cs typeface="Meiryo" pitchFamily="34" charset="-128"/>
              </a:rPr>
              <a:t>Natural Gas Supply</a:t>
            </a:r>
          </a:p>
        </p:txBody>
      </p:sp>
      <p:sp>
        <p:nvSpPr>
          <p:cNvPr id="13" name="TextBox 12"/>
          <p:cNvSpPr txBox="1"/>
          <p:nvPr/>
        </p:nvSpPr>
        <p:spPr>
          <a:xfrm>
            <a:off x="487806" y="3487474"/>
            <a:ext cx="2926843" cy="6107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3984" tIns="42276" rIns="73984" bIns="42276" numCol="1" spcCol="1270" anchor="ctr" anchorCtr="0">
            <a:spAutoFit/>
          </a:bodyPr>
          <a:lstStyle/>
          <a:p>
            <a:pPr algn="ctr" defTabSz="462418">
              <a:spcBef>
                <a:spcPct val="0"/>
              </a:spcBef>
              <a:spcAft>
                <a:spcPct val="35000"/>
              </a:spcAft>
            </a:pPr>
            <a:r>
              <a:rPr lang="en-US" sz="1707" b="1" dirty="0">
                <a:solidFill>
                  <a:schemeClr val="accent1"/>
                </a:solidFill>
              </a:rPr>
              <a:t>CenterPoint Energy Services (CES)</a:t>
            </a:r>
          </a:p>
        </p:txBody>
      </p:sp>
      <p:sp>
        <p:nvSpPr>
          <p:cNvPr id="11" name="Rectangle 10"/>
          <p:cNvSpPr/>
          <p:nvPr/>
        </p:nvSpPr>
        <p:spPr bwMode="auto">
          <a:xfrm>
            <a:off x="487807" y="4168745"/>
            <a:ext cx="2926843" cy="1534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spAutoFit/>
          </a:bodyPr>
          <a:lstStyle/>
          <a:p>
            <a:pPr marL="91467" lvl="1" indent="-91467" defTabSz="462418">
              <a:spcBef>
                <a:spcPts val="480"/>
              </a:spcBef>
              <a:buChar char="•"/>
            </a:pPr>
            <a:r>
              <a:rPr lang="en-US" sz="1493" b="1" dirty="0">
                <a:solidFill>
                  <a:schemeClr val="tx1"/>
                </a:solidFill>
              </a:rPr>
              <a:t>Transports 1.2 </a:t>
            </a:r>
            <a:r>
              <a:rPr lang="en-US" sz="1493" b="1" dirty="0" err="1">
                <a:solidFill>
                  <a:schemeClr val="tx1"/>
                </a:solidFill>
              </a:rPr>
              <a:t>Tcf</a:t>
            </a:r>
            <a:r>
              <a:rPr lang="en-US" sz="1493" b="1" dirty="0">
                <a:solidFill>
                  <a:schemeClr val="tx1"/>
                </a:solidFill>
              </a:rPr>
              <a:t>/year across more than 90 pipelines to more than 175 gas utility systems</a:t>
            </a:r>
          </a:p>
          <a:p>
            <a:pPr marL="91467" lvl="1" indent="-91467" defTabSz="462418">
              <a:spcBef>
                <a:spcPts val="480"/>
              </a:spcBef>
              <a:buChar char="•"/>
            </a:pPr>
            <a:r>
              <a:rPr lang="en-US" sz="1493" b="1" dirty="0">
                <a:solidFill>
                  <a:schemeClr val="tx1"/>
                </a:solidFill>
              </a:rPr>
              <a:t>Proud recipient of the 2018 </a:t>
            </a:r>
            <a:r>
              <a:rPr lang="en-US" sz="1493" b="1" dirty="0" err="1">
                <a:solidFill>
                  <a:schemeClr val="tx1"/>
                </a:solidFill>
              </a:rPr>
              <a:t>Mastio</a:t>
            </a:r>
            <a:r>
              <a:rPr lang="en-US" sz="1493" b="1" dirty="0">
                <a:solidFill>
                  <a:schemeClr val="tx1"/>
                </a:solidFill>
              </a:rPr>
              <a:t> Quality Award.</a:t>
            </a:r>
          </a:p>
        </p:txBody>
      </p:sp>
      <p:pic>
        <p:nvPicPr>
          <p:cNvPr id="16"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5883" y="2077027"/>
            <a:ext cx="2559719" cy="139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bwMode="auto">
          <a:xfrm>
            <a:off x="3412958" y="1389151"/>
            <a:ext cx="2744337" cy="1028167"/>
          </a:xfrm>
          <a:prstGeom prst="rect">
            <a:avLst/>
          </a:prstGeom>
          <a:noFill/>
          <a:effectLst/>
        </p:spPr>
        <p:txBody>
          <a:bodyPr wrap="square">
            <a:spAutoFit/>
          </a:bodyPr>
          <a:lstStyle/>
          <a:p>
            <a:pPr algn="ctr">
              <a:defRPr/>
            </a:pPr>
            <a:r>
              <a:rPr lang="en-US" sz="2027" b="1" dirty="0">
                <a:ea typeface="Meiryo" pitchFamily="34" charset="-128"/>
                <a:cs typeface="Meiryo" pitchFamily="34" charset="-128"/>
              </a:rPr>
              <a:t>Pipeline Construction &amp; Infrastructure</a:t>
            </a:r>
          </a:p>
        </p:txBody>
      </p:sp>
      <p:sp>
        <p:nvSpPr>
          <p:cNvPr id="21" name="TextBox 20"/>
          <p:cNvSpPr txBox="1"/>
          <p:nvPr/>
        </p:nvSpPr>
        <p:spPr>
          <a:xfrm>
            <a:off x="3413380" y="3487474"/>
            <a:ext cx="2926843" cy="6107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3984" tIns="42276" rIns="73984" bIns="42276" numCol="1" spcCol="1270" anchor="ctr" anchorCtr="0">
            <a:spAutoFit/>
          </a:bodyPr>
          <a:lstStyle/>
          <a:p>
            <a:pPr algn="ctr" defTabSz="462418">
              <a:spcBef>
                <a:spcPct val="0"/>
              </a:spcBef>
              <a:spcAft>
                <a:spcPct val="35000"/>
              </a:spcAft>
            </a:pPr>
            <a:r>
              <a:rPr lang="en-US" sz="1707" b="1" dirty="0">
                <a:solidFill>
                  <a:schemeClr val="accent1"/>
                </a:solidFill>
              </a:rPr>
              <a:t>CenterPoint Intrastate Pipelines (CEIP)</a:t>
            </a:r>
          </a:p>
        </p:txBody>
      </p:sp>
      <p:sp>
        <p:nvSpPr>
          <p:cNvPr id="19" name="Rectangle 18"/>
          <p:cNvSpPr/>
          <p:nvPr/>
        </p:nvSpPr>
        <p:spPr bwMode="auto">
          <a:xfrm>
            <a:off x="3413380" y="4168743"/>
            <a:ext cx="2926843" cy="1764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spAutoFit/>
          </a:bodyPr>
          <a:lstStyle/>
          <a:p>
            <a:pPr marL="91467" lvl="1" indent="-91467" defTabSz="462418">
              <a:spcBef>
                <a:spcPts val="480"/>
              </a:spcBef>
              <a:buChar char="•"/>
            </a:pPr>
            <a:r>
              <a:rPr lang="en-US" sz="1493" b="1" dirty="0">
                <a:solidFill>
                  <a:schemeClr val="tx1"/>
                </a:solidFill>
              </a:rPr>
              <a:t>Operates 68 pipeline laterals, delivering  55 Bcf/year to 178 delivery points</a:t>
            </a:r>
          </a:p>
          <a:p>
            <a:pPr marL="91467" lvl="1" indent="-91467" defTabSz="462418">
              <a:spcBef>
                <a:spcPts val="480"/>
              </a:spcBef>
              <a:buChar char="•"/>
            </a:pPr>
            <a:r>
              <a:rPr lang="en-US" sz="1493" b="1" dirty="0">
                <a:solidFill>
                  <a:schemeClr val="tx1"/>
                </a:solidFill>
              </a:rPr>
              <a:t>Provides turnkey engineering, construction, maintenance &amp; financing for pipeline projects</a:t>
            </a:r>
          </a:p>
        </p:txBody>
      </p:sp>
      <p:sp>
        <p:nvSpPr>
          <p:cNvPr id="24" name="TextBox 23"/>
          <p:cNvSpPr txBox="1"/>
          <p:nvPr/>
        </p:nvSpPr>
        <p:spPr bwMode="auto">
          <a:xfrm>
            <a:off x="6521880" y="1389149"/>
            <a:ext cx="2560987" cy="716222"/>
          </a:xfrm>
          <a:prstGeom prst="rect">
            <a:avLst/>
          </a:prstGeom>
          <a:noFill/>
          <a:effectLst/>
        </p:spPr>
        <p:txBody>
          <a:bodyPr wrap="square">
            <a:spAutoFit/>
          </a:bodyPr>
          <a:lstStyle/>
          <a:p>
            <a:pPr algn="ctr">
              <a:defRPr/>
            </a:pPr>
            <a:r>
              <a:rPr lang="en-US" sz="2027" b="1" dirty="0">
                <a:ea typeface="Meiryo" pitchFamily="34" charset="-128"/>
                <a:cs typeface="Meiryo" pitchFamily="34" charset="-128"/>
              </a:rPr>
              <a:t>Mobile Energy Solutions®</a:t>
            </a:r>
          </a:p>
        </p:txBody>
      </p:sp>
      <p:sp>
        <p:nvSpPr>
          <p:cNvPr id="31" name="TextBox 30"/>
          <p:cNvSpPr txBox="1"/>
          <p:nvPr/>
        </p:nvSpPr>
        <p:spPr>
          <a:xfrm>
            <a:off x="6338952" y="3487474"/>
            <a:ext cx="2926843" cy="6107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3984" tIns="42276" rIns="73984" bIns="42276" numCol="1" spcCol="1270" anchor="ctr" anchorCtr="0">
            <a:spAutoFit/>
          </a:bodyPr>
          <a:lstStyle/>
          <a:p>
            <a:pPr algn="ctr" defTabSz="462418">
              <a:spcBef>
                <a:spcPct val="0"/>
              </a:spcBef>
              <a:spcAft>
                <a:spcPct val="35000"/>
              </a:spcAft>
            </a:pPr>
            <a:r>
              <a:rPr lang="en-US" sz="1707" b="1" dirty="0">
                <a:solidFill>
                  <a:schemeClr val="accent1"/>
                </a:solidFill>
              </a:rPr>
              <a:t>Mobile Energy Solutions (MES) </a:t>
            </a:r>
          </a:p>
        </p:txBody>
      </p:sp>
      <p:sp>
        <p:nvSpPr>
          <p:cNvPr id="29" name="Rectangle 28"/>
          <p:cNvSpPr/>
          <p:nvPr/>
        </p:nvSpPr>
        <p:spPr>
          <a:xfrm>
            <a:off x="6338952" y="4168743"/>
            <a:ext cx="2926843" cy="1663148"/>
          </a:xfrm>
          <a:prstGeom prst="rect">
            <a:avLst/>
          </a:prstGeom>
          <a:effectLst/>
        </p:spPr>
        <p:txBody>
          <a:bodyPr wrap="square">
            <a:spAutoFit/>
          </a:bodyPr>
          <a:lstStyle/>
          <a:p>
            <a:pPr marL="91467" lvl="1" indent="-91467" defTabSz="462418">
              <a:spcBef>
                <a:spcPts val="480"/>
              </a:spcBef>
              <a:buFontTx/>
              <a:buChar char="•"/>
            </a:pPr>
            <a:r>
              <a:rPr lang="en-US" sz="1493" b="1" dirty="0"/>
              <a:t>Avoid natural gas supply interruptions with CNG or LNG</a:t>
            </a:r>
          </a:p>
          <a:p>
            <a:pPr marL="228668" lvl="2" indent="-133390" defTabSz="462418">
              <a:spcBef>
                <a:spcPts val="480"/>
              </a:spcBef>
              <a:buFont typeface="Arial" panose="020B0604020202020204" pitchFamily="34" charset="0"/>
              <a:buChar char="–"/>
            </a:pPr>
            <a:r>
              <a:rPr lang="en-US" sz="1493" b="1" dirty="0"/>
              <a:t>Planned pipeline outages</a:t>
            </a:r>
          </a:p>
          <a:p>
            <a:pPr marL="228668" lvl="2" indent="-133390" defTabSz="462418">
              <a:spcBef>
                <a:spcPts val="480"/>
              </a:spcBef>
              <a:buFont typeface="Arial" panose="020B0604020202020204" pitchFamily="34" charset="0"/>
              <a:buChar char="–"/>
            </a:pPr>
            <a:r>
              <a:rPr lang="en-US" sz="1493" b="1" dirty="0"/>
              <a:t>Emergency outages</a:t>
            </a:r>
          </a:p>
          <a:p>
            <a:pPr marL="228668" lvl="2" indent="-133390" defTabSz="462418">
              <a:spcBef>
                <a:spcPts val="480"/>
              </a:spcBef>
              <a:buFont typeface="Arial" panose="020B0604020202020204" pitchFamily="34" charset="0"/>
              <a:buChar char="–"/>
            </a:pPr>
            <a:r>
              <a:rPr lang="en-US" sz="1493" b="1" dirty="0"/>
              <a:t>Curtailment/Peak demand</a:t>
            </a:r>
          </a:p>
        </p:txBody>
      </p:sp>
      <p:sp>
        <p:nvSpPr>
          <p:cNvPr id="37" name="Rectangle 36"/>
          <p:cNvSpPr/>
          <p:nvPr/>
        </p:nvSpPr>
        <p:spPr>
          <a:xfrm>
            <a:off x="415400" y="6194615"/>
            <a:ext cx="1755609" cy="190821"/>
          </a:xfrm>
          <a:prstGeom prst="rect">
            <a:avLst/>
          </a:prstGeom>
        </p:spPr>
        <p:txBody>
          <a:bodyPr wrap="none">
            <a:spAutoFit/>
          </a:bodyPr>
          <a:lstStyle/>
          <a:p>
            <a:r>
              <a:rPr lang="en-US" sz="640" dirty="0"/>
              <a:t>*2018 </a:t>
            </a:r>
            <a:r>
              <a:rPr lang="en-US" sz="640" dirty="0" err="1"/>
              <a:t>Mastio</a:t>
            </a:r>
            <a:r>
              <a:rPr lang="en-US" sz="640" dirty="0"/>
              <a:t> Customer Satisfaction Survey</a:t>
            </a:r>
          </a:p>
        </p:txBody>
      </p:sp>
      <p:pic>
        <p:nvPicPr>
          <p:cNvPr id="5" name="Picture 4"/>
          <p:cNvPicPr>
            <a:picLocks noChangeAspect="1"/>
          </p:cNvPicPr>
          <p:nvPr/>
        </p:nvPicPr>
        <p:blipFill rotWithShape="1">
          <a:blip r:embed="rId5"/>
          <a:srcRect l="6039" t="10875" r="5981" b="11050"/>
          <a:stretch/>
        </p:blipFill>
        <p:spPr>
          <a:xfrm>
            <a:off x="6435059" y="2077027"/>
            <a:ext cx="2734629" cy="1390250"/>
          </a:xfrm>
          <a:prstGeom prst="rect">
            <a:avLst/>
          </a:prstGeom>
        </p:spPr>
      </p:pic>
      <p:cxnSp>
        <p:nvCxnSpPr>
          <p:cNvPr id="34" name="Straight Connector 33"/>
          <p:cNvCxnSpPr/>
          <p:nvPr/>
        </p:nvCxnSpPr>
        <p:spPr>
          <a:xfrm>
            <a:off x="3413803" y="2123022"/>
            <a:ext cx="0" cy="3661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39798" y="2123022"/>
            <a:ext cx="0" cy="36610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260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99" y="283474"/>
            <a:ext cx="7330976" cy="926253"/>
          </a:xfrm>
        </p:spPr>
        <p:txBody>
          <a:bodyPr>
            <a:noAutofit/>
          </a:bodyPr>
          <a:lstStyle/>
          <a:p>
            <a:r>
              <a:rPr lang="en-US" sz="2800" dirty="0"/>
              <a:t>2018 Summer Review and 2019 Summer Forecast</a:t>
            </a:r>
          </a:p>
        </p:txBody>
      </p:sp>
      <p:sp>
        <p:nvSpPr>
          <p:cNvPr id="6" name="Footer Placeholder 5"/>
          <p:cNvSpPr>
            <a:spLocks noGrp="1"/>
          </p:cNvSpPr>
          <p:nvPr>
            <p:ph type="ftr" sz="quarter" idx="10"/>
          </p:nvPr>
        </p:nvSpPr>
        <p:spPr/>
        <p:txBody>
          <a:bodyPr/>
          <a:lstStyle/>
          <a:p>
            <a:endParaRPr lang="en-US" b="1" dirty="0"/>
          </a:p>
        </p:txBody>
      </p:sp>
      <p:sp>
        <p:nvSpPr>
          <p:cNvPr id="7" name="Slide Number Placeholder 6"/>
          <p:cNvSpPr>
            <a:spLocks noGrp="1"/>
          </p:cNvSpPr>
          <p:nvPr>
            <p:ph type="sldNum" sz="quarter" idx="11"/>
          </p:nvPr>
        </p:nvSpPr>
        <p:spPr/>
        <p:txBody>
          <a:bodyPr/>
          <a:lstStyle/>
          <a:p>
            <a:endParaRPr lang="en-US" dirty="0"/>
          </a:p>
        </p:txBody>
      </p:sp>
      <p:sp>
        <p:nvSpPr>
          <p:cNvPr id="3" name="TextBox 2"/>
          <p:cNvSpPr txBox="1"/>
          <p:nvPr/>
        </p:nvSpPr>
        <p:spPr>
          <a:xfrm>
            <a:off x="394547" y="7074486"/>
            <a:ext cx="1383712" cy="190821"/>
          </a:xfrm>
          <a:prstGeom prst="rect">
            <a:avLst/>
          </a:prstGeom>
          <a:noFill/>
        </p:spPr>
        <p:txBody>
          <a:bodyPr wrap="none" rtlCol="0">
            <a:spAutoFit/>
          </a:bodyPr>
          <a:lstStyle/>
          <a:p>
            <a:r>
              <a:rPr lang="en-US" sz="640" dirty="0"/>
              <a:t>Sources: RADIANT SOLUTIONS</a:t>
            </a:r>
          </a:p>
        </p:txBody>
      </p:sp>
      <p:sp>
        <p:nvSpPr>
          <p:cNvPr id="9" name="Rectangle 8">
            <a:extLst>
              <a:ext uri="{FF2B5EF4-FFF2-40B4-BE49-F238E27FC236}">
                <a16:creationId xmlns:a16="http://schemas.microsoft.com/office/drawing/2014/main" id="{93E6810E-C311-41A0-B239-465BC8AA96C6}"/>
              </a:ext>
            </a:extLst>
          </p:cNvPr>
          <p:cNvSpPr/>
          <p:nvPr/>
        </p:nvSpPr>
        <p:spPr>
          <a:xfrm>
            <a:off x="183699" y="5502744"/>
            <a:ext cx="9228800" cy="1503553"/>
          </a:xfrm>
          <a:prstGeom prst="rect">
            <a:avLst/>
          </a:prstGeom>
          <a:ln>
            <a:solidFill>
              <a:schemeClr val="tx2"/>
            </a:solidFill>
          </a:ln>
        </p:spPr>
        <p:txBody>
          <a:bodyPr wrap="square">
            <a:spAutoFit/>
          </a:bodyPr>
          <a:lstStyle/>
          <a:p>
            <a:pPr marL="304810" indent="-304810">
              <a:buFont typeface="Wingdings" panose="05000000000000000000" pitchFamily="2" charset="2"/>
              <a:buChar char="Ø"/>
            </a:pPr>
            <a:r>
              <a:rPr lang="en-US" sz="1493" dirty="0">
                <a:solidFill>
                  <a:srgbClr val="0070C0"/>
                </a:solidFill>
              </a:rPr>
              <a:t>The 2018 summer ranked as the 4th hottest summer on record, 25% warmer than the 30-year norm and 13% warmer than the 10-year norm and was the warmest summer in the last 69 years</a:t>
            </a:r>
          </a:p>
          <a:p>
            <a:pPr marL="304810" indent="-304810">
              <a:buFont typeface="Wingdings" panose="05000000000000000000" pitchFamily="2" charset="2"/>
              <a:buChar char="Ø"/>
            </a:pPr>
            <a:endParaRPr lang="en-US" sz="853" dirty="0">
              <a:solidFill>
                <a:srgbClr val="0070C0"/>
              </a:solidFill>
            </a:endParaRPr>
          </a:p>
          <a:p>
            <a:pPr marL="304810" indent="-304810">
              <a:buFont typeface="Wingdings" panose="05000000000000000000" pitchFamily="2" charset="2"/>
              <a:buChar char="Ø"/>
            </a:pPr>
            <a:r>
              <a:rPr lang="en-US" sz="1493" dirty="0">
                <a:solidFill>
                  <a:srgbClr val="0070C0"/>
                </a:solidFill>
              </a:rPr>
              <a:t>12 of the last 15 summers have ranked in the top 20 warmest on record, while the top 5 hottest summers since 1950 have all occurred in the past 10 years</a:t>
            </a:r>
          </a:p>
          <a:p>
            <a:pPr marL="304810" indent="-304810">
              <a:buFont typeface="Wingdings" panose="05000000000000000000" pitchFamily="2" charset="2"/>
              <a:buChar char="Ø"/>
            </a:pPr>
            <a:endParaRPr lang="en-US" sz="853" dirty="0">
              <a:solidFill>
                <a:srgbClr val="0070C0"/>
              </a:solidFill>
            </a:endParaRPr>
          </a:p>
          <a:p>
            <a:pPr marL="304810" indent="-304810">
              <a:buFont typeface="Wingdings" panose="05000000000000000000" pitchFamily="2" charset="2"/>
              <a:buChar char="Ø"/>
            </a:pPr>
            <a:r>
              <a:rPr lang="en-US" sz="1493" dirty="0">
                <a:solidFill>
                  <a:srgbClr val="0070C0"/>
                </a:solidFill>
              </a:rPr>
              <a:t>The ten year normal for cooling degree days is 12% higher than the thirty year normal </a:t>
            </a:r>
            <a:endParaRPr lang="en-US" sz="1493" dirty="0"/>
          </a:p>
        </p:txBody>
      </p:sp>
      <p:pic>
        <p:nvPicPr>
          <p:cNvPr id="5" name="Picture 4">
            <a:extLst>
              <a:ext uri="{FF2B5EF4-FFF2-40B4-BE49-F238E27FC236}">
                <a16:creationId xmlns:a16="http://schemas.microsoft.com/office/drawing/2014/main" id="{034A748A-3749-4106-BD09-907356D078AE}"/>
              </a:ext>
            </a:extLst>
          </p:cNvPr>
          <p:cNvPicPr>
            <a:picLocks noChangeAspect="1"/>
          </p:cNvPicPr>
          <p:nvPr/>
        </p:nvPicPr>
        <p:blipFill>
          <a:blip r:embed="rId3"/>
          <a:stretch>
            <a:fillRect/>
          </a:stretch>
        </p:blipFill>
        <p:spPr>
          <a:xfrm>
            <a:off x="183699" y="1463738"/>
            <a:ext cx="4843661" cy="3896874"/>
          </a:xfrm>
          <a:prstGeom prst="rect">
            <a:avLst/>
          </a:prstGeom>
          <a:ln>
            <a:solidFill>
              <a:schemeClr val="tx2"/>
            </a:solidFill>
          </a:ln>
        </p:spPr>
      </p:pic>
      <p:pic>
        <p:nvPicPr>
          <p:cNvPr id="4" name="Picture 3">
            <a:extLst>
              <a:ext uri="{FF2B5EF4-FFF2-40B4-BE49-F238E27FC236}">
                <a16:creationId xmlns:a16="http://schemas.microsoft.com/office/drawing/2014/main" id="{0467EC3C-9D6D-439D-8EC2-DE706689FBAD}"/>
              </a:ext>
            </a:extLst>
          </p:cNvPr>
          <p:cNvPicPr>
            <a:picLocks noChangeAspect="1"/>
          </p:cNvPicPr>
          <p:nvPr/>
        </p:nvPicPr>
        <p:blipFill>
          <a:blip r:embed="rId4"/>
          <a:stretch>
            <a:fillRect/>
          </a:stretch>
        </p:blipFill>
        <p:spPr>
          <a:xfrm>
            <a:off x="5114752" y="1781191"/>
            <a:ext cx="4297747" cy="3168570"/>
          </a:xfrm>
          <a:prstGeom prst="rect">
            <a:avLst/>
          </a:prstGeom>
        </p:spPr>
      </p:pic>
      <p:pic>
        <p:nvPicPr>
          <p:cNvPr id="8" name="Picture 7">
            <a:extLst>
              <a:ext uri="{FF2B5EF4-FFF2-40B4-BE49-F238E27FC236}">
                <a16:creationId xmlns:a16="http://schemas.microsoft.com/office/drawing/2014/main" id="{15AC52BD-2BB8-4646-956D-F8EB739E602B}"/>
              </a:ext>
            </a:extLst>
          </p:cNvPr>
          <p:cNvPicPr>
            <a:picLocks noChangeAspect="1"/>
          </p:cNvPicPr>
          <p:nvPr/>
        </p:nvPicPr>
        <p:blipFill>
          <a:blip r:embed="rId5"/>
          <a:stretch>
            <a:fillRect/>
          </a:stretch>
        </p:blipFill>
        <p:spPr>
          <a:xfrm>
            <a:off x="5114753" y="4997826"/>
            <a:ext cx="4297747" cy="382828"/>
          </a:xfrm>
          <a:prstGeom prst="rect">
            <a:avLst/>
          </a:prstGeom>
        </p:spPr>
      </p:pic>
      <p:sp>
        <p:nvSpPr>
          <p:cNvPr id="13" name="TextBox 12">
            <a:extLst>
              <a:ext uri="{FF2B5EF4-FFF2-40B4-BE49-F238E27FC236}">
                <a16:creationId xmlns:a16="http://schemas.microsoft.com/office/drawing/2014/main" id="{85271F06-C7F6-41F6-B787-ED873FFABFAB}"/>
              </a:ext>
            </a:extLst>
          </p:cNvPr>
          <p:cNvSpPr txBox="1"/>
          <p:nvPr/>
        </p:nvSpPr>
        <p:spPr>
          <a:xfrm>
            <a:off x="5114752" y="1390951"/>
            <a:ext cx="4365303" cy="355034"/>
          </a:xfrm>
          <a:prstGeom prst="rect">
            <a:avLst/>
          </a:prstGeom>
          <a:solidFill>
            <a:srgbClr val="FF0000"/>
          </a:solidFill>
          <a:ln>
            <a:solidFill>
              <a:schemeClr val="tx1"/>
            </a:solidFill>
          </a:ln>
        </p:spPr>
        <p:txBody>
          <a:bodyPr wrap="square" rtlCol="0">
            <a:spAutoFit/>
          </a:bodyPr>
          <a:lstStyle/>
          <a:p>
            <a:pPr algn="ctr">
              <a:tabLst>
                <a:tab pos="182886" algn="l"/>
              </a:tabLst>
              <a:defRPr/>
            </a:pPr>
            <a:r>
              <a:rPr lang="en-US" sz="1707" b="1" kern="0" dirty="0">
                <a:solidFill>
                  <a:srgbClr val="FFFFFF"/>
                </a:solidFill>
              </a:rPr>
              <a:t>June 2019 – September 2019 Forecast</a:t>
            </a:r>
          </a:p>
        </p:txBody>
      </p:sp>
    </p:spTree>
    <p:extLst>
      <p:ext uri="{BB962C8B-B14F-4D97-AF65-F5344CB8AC3E}">
        <p14:creationId xmlns:p14="http://schemas.microsoft.com/office/powerpoint/2010/main" val="4009083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1E1AD-3300-4B63-B73C-422E0AB94B25}"/>
              </a:ext>
            </a:extLst>
          </p:cNvPr>
          <p:cNvPicPr>
            <a:picLocks noChangeAspect="1"/>
          </p:cNvPicPr>
          <p:nvPr/>
        </p:nvPicPr>
        <p:blipFill>
          <a:blip r:embed="rId3"/>
          <a:stretch>
            <a:fillRect/>
          </a:stretch>
        </p:blipFill>
        <p:spPr>
          <a:xfrm>
            <a:off x="397270" y="1411735"/>
            <a:ext cx="9089390" cy="5409852"/>
          </a:xfrm>
          <a:prstGeom prst="rect">
            <a:avLst/>
          </a:prstGeom>
        </p:spPr>
      </p:pic>
      <p:sp>
        <p:nvSpPr>
          <p:cNvPr id="5122" name="Rectangle 2"/>
          <p:cNvSpPr>
            <a:spLocks noChangeArrowheads="1"/>
          </p:cNvSpPr>
          <p:nvPr/>
        </p:nvSpPr>
        <p:spPr bwMode="auto">
          <a:xfrm>
            <a:off x="1279224" y="1721597"/>
            <a:ext cx="7195154" cy="445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594537" lvl="1" indent="-228668" eaLnBrk="0" fontAlgn="base" hangingPunct="0">
              <a:spcBef>
                <a:spcPct val="0"/>
              </a:spcBef>
              <a:spcAft>
                <a:spcPct val="0"/>
              </a:spcAft>
              <a:buFont typeface="Arial" pitchFamily="34" charset="0"/>
              <a:buChar char="•"/>
            </a:pPr>
            <a:endParaRPr lang="en-US" sz="2027" b="1" dirty="0">
              <a:solidFill>
                <a:srgbClr val="0096D2"/>
              </a:solidFill>
            </a:endParaRPr>
          </a:p>
        </p:txBody>
      </p:sp>
      <p:sp>
        <p:nvSpPr>
          <p:cNvPr id="5123" name="Rectangle 3"/>
          <p:cNvSpPr>
            <a:spLocks noChangeArrowheads="1"/>
          </p:cNvSpPr>
          <p:nvPr/>
        </p:nvSpPr>
        <p:spPr bwMode="auto">
          <a:xfrm>
            <a:off x="1603773" y="1965500"/>
            <a:ext cx="6585395" cy="32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pPr>
            <a:endParaRPr lang="en-US" sz="2027" b="1" dirty="0">
              <a:solidFill>
                <a:srgbClr val="4D4D4D"/>
              </a:solidFill>
            </a:endParaRPr>
          </a:p>
        </p:txBody>
      </p:sp>
      <p:sp>
        <p:nvSpPr>
          <p:cNvPr id="5124" name="Rectangle 4"/>
          <p:cNvSpPr>
            <a:spLocks noChangeArrowheads="1"/>
          </p:cNvSpPr>
          <p:nvPr/>
        </p:nvSpPr>
        <p:spPr bwMode="auto">
          <a:xfrm>
            <a:off x="1584103" y="1111838"/>
            <a:ext cx="6585395" cy="500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pPr>
            <a:endParaRPr lang="en-US" sz="2027" b="1" dirty="0">
              <a:solidFill>
                <a:srgbClr val="4D4D4D"/>
              </a:solidFill>
            </a:endParaRPr>
          </a:p>
        </p:txBody>
      </p:sp>
      <p:sp>
        <p:nvSpPr>
          <p:cNvPr id="2" name="TextBox 1"/>
          <p:cNvSpPr txBox="1"/>
          <p:nvPr/>
        </p:nvSpPr>
        <p:spPr>
          <a:xfrm rot="16200000">
            <a:off x="-1013414" y="3643255"/>
            <a:ext cx="2480744" cy="313932"/>
          </a:xfrm>
          <a:prstGeom prst="rect">
            <a:avLst/>
          </a:prstGeom>
          <a:noFill/>
        </p:spPr>
        <p:txBody>
          <a:bodyPr wrap="none" rtlCol="0">
            <a:spAutoFit/>
          </a:bodyPr>
          <a:lstStyle/>
          <a:p>
            <a:r>
              <a:rPr lang="en-US" sz="1440" b="1" dirty="0">
                <a:solidFill>
                  <a:schemeClr val="tx2"/>
                </a:solidFill>
              </a:rPr>
              <a:t>Total Working Gas (in </a:t>
            </a:r>
            <a:r>
              <a:rPr lang="en-US" sz="1440" b="1" dirty="0" err="1">
                <a:solidFill>
                  <a:schemeClr val="tx2"/>
                </a:solidFill>
              </a:rPr>
              <a:t>Bcf</a:t>
            </a:r>
            <a:r>
              <a:rPr lang="en-US" sz="1440" b="1" dirty="0">
                <a:solidFill>
                  <a:schemeClr val="tx2"/>
                </a:solidFill>
              </a:rPr>
              <a:t>)</a:t>
            </a:r>
          </a:p>
        </p:txBody>
      </p:sp>
      <p:sp>
        <p:nvSpPr>
          <p:cNvPr id="3" name="TextBox 2"/>
          <p:cNvSpPr txBox="1"/>
          <p:nvPr/>
        </p:nvSpPr>
        <p:spPr>
          <a:xfrm>
            <a:off x="4226782" y="6905447"/>
            <a:ext cx="1326773" cy="313932"/>
          </a:xfrm>
          <a:prstGeom prst="rect">
            <a:avLst/>
          </a:prstGeom>
          <a:noFill/>
        </p:spPr>
        <p:txBody>
          <a:bodyPr wrap="none" rtlCol="0">
            <a:spAutoFit/>
          </a:bodyPr>
          <a:lstStyle/>
          <a:p>
            <a:r>
              <a:rPr lang="en-US" sz="1440" b="1" dirty="0">
                <a:solidFill>
                  <a:schemeClr val="tx2"/>
                </a:solidFill>
              </a:rPr>
              <a:t>Week of Year</a:t>
            </a:r>
          </a:p>
        </p:txBody>
      </p:sp>
      <p:cxnSp>
        <p:nvCxnSpPr>
          <p:cNvPr id="12" name="Straight Arrow Connector 11"/>
          <p:cNvCxnSpPr>
            <a:cxnSpLocks/>
          </p:cNvCxnSpPr>
          <p:nvPr/>
        </p:nvCxnSpPr>
        <p:spPr>
          <a:xfrm flipV="1">
            <a:off x="2207394" y="3190264"/>
            <a:ext cx="5585145" cy="1690868"/>
          </a:xfrm>
          <a:prstGeom prst="straightConnector1">
            <a:avLst/>
          </a:prstGeom>
          <a:ln w="34925">
            <a:solidFill>
              <a:srgbClr val="0000FF"/>
            </a:solidFill>
            <a:prstDash val="dash"/>
            <a:tailEnd type="diamon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89327" y="4971018"/>
            <a:ext cx="1958867" cy="1077218"/>
          </a:xfrm>
          <a:prstGeom prst="rect">
            <a:avLst/>
          </a:prstGeom>
          <a:solidFill>
            <a:srgbClr val="FFFF99"/>
          </a:solidFill>
          <a:ln w="15875">
            <a:solidFill>
              <a:schemeClr val="tx1"/>
            </a:solidFill>
          </a:ln>
        </p:spPr>
        <p:txBody>
          <a:bodyPr wrap="square" rtlCol="0">
            <a:spAutoFit/>
          </a:bodyPr>
          <a:lstStyle/>
          <a:p>
            <a:r>
              <a:rPr lang="en-US" sz="1120" b="1" dirty="0">
                <a:solidFill>
                  <a:srgbClr val="0000FF"/>
                </a:solidFill>
              </a:rPr>
              <a:t>If</a:t>
            </a:r>
            <a:r>
              <a:rPr lang="en-US" sz="1280" b="1" dirty="0">
                <a:solidFill>
                  <a:srgbClr val="0000FF"/>
                </a:solidFill>
              </a:rPr>
              <a:t> weekly injections equal last year’s weekly injections, storage would reach 3,000 </a:t>
            </a:r>
            <a:r>
              <a:rPr lang="en-US" sz="1280" b="1" dirty="0" err="1">
                <a:solidFill>
                  <a:srgbClr val="0000FF"/>
                </a:solidFill>
              </a:rPr>
              <a:t>Bcf</a:t>
            </a:r>
            <a:r>
              <a:rPr lang="en-US" sz="1280" b="1" dirty="0">
                <a:solidFill>
                  <a:srgbClr val="0000FF"/>
                </a:solidFill>
              </a:rPr>
              <a:t>                </a:t>
            </a:r>
          </a:p>
        </p:txBody>
      </p:sp>
      <p:cxnSp>
        <p:nvCxnSpPr>
          <p:cNvPr id="21" name="Straight Arrow Connector 20"/>
          <p:cNvCxnSpPr>
            <a:cxnSpLocks/>
          </p:cNvCxnSpPr>
          <p:nvPr/>
        </p:nvCxnSpPr>
        <p:spPr>
          <a:xfrm flipV="1">
            <a:off x="5995898" y="3313539"/>
            <a:ext cx="1755831" cy="1622014"/>
          </a:xfrm>
          <a:prstGeom prst="straightConnector1">
            <a:avLst/>
          </a:prstGeom>
          <a:ln w="349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40959" y="4859973"/>
            <a:ext cx="1926183" cy="880241"/>
          </a:xfrm>
          <a:prstGeom prst="rect">
            <a:avLst/>
          </a:prstGeom>
          <a:solidFill>
            <a:srgbClr val="FFFF99"/>
          </a:solidFill>
          <a:ln w="15875">
            <a:solidFill>
              <a:schemeClr val="tx1"/>
            </a:solidFill>
          </a:ln>
        </p:spPr>
        <p:txBody>
          <a:bodyPr wrap="square" rtlCol="0">
            <a:spAutoFit/>
          </a:bodyPr>
          <a:lstStyle/>
          <a:p>
            <a:r>
              <a:rPr lang="en-US" sz="1280" b="1" dirty="0">
                <a:solidFill>
                  <a:schemeClr val="tx2"/>
                </a:solidFill>
              </a:rPr>
              <a:t>If weekly injections equal 5-year </a:t>
            </a:r>
            <a:r>
              <a:rPr lang="en-US" sz="1280" b="1" dirty="0" err="1">
                <a:solidFill>
                  <a:schemeClr val="tx2"/>
                </a:solidFill>
              </a:rPr>
              <a:t>avg</a:t>
            </a:r>
            <a:r>
              <a:rPr lang="en-US" sz="1280" b="1" dirty="0">
                <a:solidFill>
                  <a:schemeClr val="tx2"/>
                </a:solidFill>
              </a:rPr>
              <a:t> injections, storage would reach 3,129 </a:t>
            </a:r>
            <a:r>
              <a:rPr lang="en-US" sz="1280" b="1" dirty="0" err="1">
                <a:solidFill>
                  <a:schemeClr val="tx2"/>
                </a:solidFill>
              </a:rPr>
              <a:t>Bcf</a:t>
            </a:r>
            <a:endParaRPr lang="en-US" sz="1280" b="1" dirty="0">
              <a:solidFill>
                <a:schemeClr val="tx2"/>
              </a:solidFill>
            </a:endParaRPr>
          </a:p>
        </p:txBody>
      </p:sp>
      <p:cxnSp>
        <p:nvCxnSpPr>
          <p:cNvPr id="27" name="Straight Arrow Connector 26"/>
          <p:cNvCxnSpPr>
            <a:cxnSpLocks/>
          </p:cNvCxnSpPr>
          <p:nvPr/>
        </p:nvCxnSpPr>
        <p:spPr>
          <a:xfrm flipH="1" flipV="1">
            <a:off x="7917940" y="2982077"/>
            <a:ext cx="218515" cy="1753471"/>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4381118" y="2982077"/>
            <a:ext cx="3391750" cy="1249543"/>
          </a:xfrm>
          <a:prstGeom prst="straightConnector1">
            <a:avLst/>
          </a:prstGeom>
          <a:ln w="34925">
            <a:solidFill>
              <a:schemeClr val="tx1"/>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a:stCxn id="35" idx="2"/>
          </p:cNvCxnSpPr>
          <p:nvPr/>
        </p:nvCxnSpPr>
        <p:spPr>
          <a:xfrm flipV="1">
            <a:off x="2098641" y="2788772"/>
            <a:ext cx="5653089" cy="2164925"/>
          </a:xfrm>
          <a:prstGeom prst="straightConnector1">
            <a:avLst/>
          </a:prstGeom>
          <a:ln w="34925">
            <a:solidFill>
              <a:schemeClr val="tx1">
                <a:lumMod val="65000"/>
                <a:lumOff val="35000"/>
              </a:schemeClr>
            </a:solidFill>
            <a:prstDash val="dash"/>
            <a:tailEnd type="diamon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60533" y="1797056"/>
            <a:ext cx="1881431" cy="1011302"/>
          </a:xfrm>
          <a:prstGeom prst="rect">
            <a:avLst/>
          </a:prstGeom>
          <a:solidFill>
            <a:srgbClr val="FFFF99"/>
          </a:solidFill>
          <a:ln w="15875">
            <a:solidFill>
              <a:schemeClr val="tx1"/>
            </a:solidFill>
          </a:ln>
        </p:spPr>
        <p:txBody>
          <a:bodyPr wrap="square" rtlCol="0">
            <a:spAutoFit/>
          </a:bodyPr>
          <a:lstStyle/>
          <a:p>
            <a:r>
              <a:rPr lang="en-US" sz="1493" b="1" dirty="0">
                <a:solidFill>
                  <a:schemeClr val="tx1">
                    <a:lumMod val="75000"/>
                    <a:lumOff val="25000"/>
                  </a:schemeClr>
                </a:solidFill>
              </a:rPr>
              <a:t>My 2019 end of injection season storage projection is 3,379 </a:t>
            </a:r>
            <a:r>
              <a:rPr lang="en-US" sz="1493" b="1" dirty="0" err="1">
                <a:solidFill>
                  <a:schemeClr val="tx1">
                    <a:lumMod val="75000"/>
                    <a:lumOff val="25000"/>
                  </a:schemeClr>
                </a:solidFill>
              </a:rPr>
              <a:t>Bcf</a:t>
            </a:r>
            <a:endParaRPr lang="en-US" sz="1493" b="1" dirty="0">
              <a:solidFill>
                <a:schemeClr val="tx1">
                  <a:lumMod val="75000"/>
                  <a:lumOff val="25000"/>
                </a:schemeClr>
              </a:solidFill>
            </a:endParaRPr>
          </a:p>
        </p:txBody>
      </p:sp>
      <p:cxnSp>
        <p:nvCxnSpPr>
          <p:cNvPr id="43" name="Straight Arrow Connector 42"/>
          <p:cNvCxnSpPr>
            <a:cxnSpLocks/>
            <a:stCxn id="42" idx="3"/>
          </p:cNvCxnSpPr>
          <p:nvPr/>
        </p:nvCxnSpPr>
        <p:spPr>
          <a:xfrm>
            <a:off x="4941964" y="2302707"/>
            <a:ext cx="2655578" cy="425215"/>
          </a:xfrm>
          <a:prstGeom prst="straightConnector1">
            <a:avLst/>
          </a:prstGeom>
          <a:ln w="349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endParaRPr lang="en-US" dirty="0"/>
          </a:p>
        </p:txBody>
      </p:sp>
      <p:sp>
        <p:nvSpPr>
          <p:cNvPr id="4" name="Rectangle 3"/>
          <p:cNvSpPr/>
          <p:nvPr/>
        </p:nvSpPr>
        <p:spPr>
          <a:xfrm>
            <a:off x="393125" y="500506"/>
            <a:ext cx="7555670" cy="765274"/>
          </a:xfrm>
          <a:prstGeom prst="rect">
            <a:avLst/>
          </a:prstGeom>
        </p:spPr>
        <p:txBody>
          <a:bodyPr wrap="square">
            <a:spAutoFit/>
          </a:bodyPr>
          <a:lstStyle/>
          <a:p>
            <a:pPr lvl="0" eaLnBrk="0" hangingPunct="0"/>
            <a:r>
              <a:rPr lang="en-US" sz="2773" b="1" dirty="0">
                <a:solidFill>
                  <a:srgbClr val="00AEEF"/>
                </a:solidFill>
              </a:rPr>
              <a:t>U.S. Natural Gas Storage Scenarios</a:t>
            </a:r>
          </a:p>
          <a:p>
            <a:pPr lvl="0"/>
            <a:endParaRPr lang="en-US" sz="1600" b="1" dirty="0">
              <a:solidFill>
                <a:prstClr val="black"/>
              </a:solidFill>
            </a:endParaRPr>
          </a:p>
        </p:txBody>
      </p:sp>
      <p:sp>
        <p:nvSpPr>
          <p:cNvPr id="35" name="Right Brace 34"/>
          <p:cNvSpPr/>
          <p:nvPr/>
        </p:nvSpPr>
        <p:spPr>
          <a:xfrm>
            <a:off x="2098641" y="4448945"/>
            <a:ext cx="369588" cy="504752"/>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2" b="1" dirty="0">
              <a:latin typeface="Arial Black" panose="020B0A04020102020204" pitchFamily="34" charset="0"/>
            </a:endParaRPr>
          </a:p>
        </p:txBody>
      </p:sp>
      <p:cxnSp>
        <p:nvCxnSpPr>
          <p:cNvPr id="37" name="Straight Arrow Connector 36"/>
          <p:cNvCxnSpPr>
            <a:cxnSpLocks/>
            <a:endCxn id="35" idx="1"/>
          </p:cNvCxnSpPr>
          <p:nvPr/>
        </p:nvCxnSpPr>
        <p:spPr>
          <a:xfrm flipH="1" flipV="1">
            <a:off x="2468229" y="4701321"/>
            <a:ext cx="392765" cy="92582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21"/>
          <p:cNvSpPr txBox="1">
            <a:spLocks noChangeArrowheads="1"/>
          </p:cNvSpPr>
          <p:nvPr/>
        </p:nvSpPr>
        <p:spPr bwMode="auto">
          <a:xfrm>
            <a:off x="886459" y="5613741"/>
            <a:ext cx="2871244" cy="880241"/>
          </a:xfrm>
          <a:prstGeom prst="rect">
            <a:avLst/>
          </a:prstGeom>
          <a:solidFill>
            <a:srgbClr val="FFFF99"/>
          </a:solidFill>
          <a:ln w="15875">
            <a:solidFill>
              <a:schemeClr val="tx1"/>
            </a:solidFill>
            <a:miter lim="800000"/>
            <a:headEnd/>
            <a:tailEnd/>
          </a:ln>
        </p:spPr>
        <p:txBody>
          <a:bodyPr wrap="square">
            <a:spAutoFit/>
          </a:bodyPr>
          <a:lstStyle/>
          <a:p>
            <a:r>
              <a:rPr lang="en-US" altLang="en-US" sz="1280" b="1" dirty="0">
                <a:solidFill>
                  <a:srgbClr val="FF0000"/>
                </a:solidFill>
              </a:rPr>
              <a:t>NG storage is 1,390 </a:t>
            </a:r>
            <a:r>
              <a:rPr lang="en-US" altLang="en-US" sz="1280" b="1" dirty="0" err="1">
                <a:solidFill>
                  <a:srgbClr val="FF0000"/>
                </a:solidFill>
              </a:rPr>
              <a:t>Bcf</a:t>
            </a:r>
            <a:r>
              <a:rPr lang="en-US" altLang="en-US" sz="1280" b="1" dirty="0">
                <a:solidFill>
                  <a:srgbClr val="FF0000"/>
                </a:solidFill>
              </a:rPr>
              <a:t>, 243 </a:t>
            </a:r>
            <a:r>
              <a:rPr lang="en-US" altLang="en-US" sz="1280" b="1" dirty="0" err="1">
                <a:solidFill>
                  <a:srgbClr val="FF0000"/>
                </a:solidFill>
              </a:rPr>
              <a:t>Bcf</a:t>
            </a:r>
            <a:r>
              <a:rPr lang="en-US" altLang="en-US" sz="1280" b="1" dirty="0">
                <a:solidFill>
                  <a:srgbClr val="FF0000"/>
                </a:solidFill>
              </a:rPr>
              <a:t>, or 15%, lower than last year and 464 </a:t>
            </a:r>
            <a:r>
              <a:rPr lang="en-US" altLang="en-US" sz="1280" b="1" dirty="0" err="1">
                <a:solidFill>
                  <a:srgbClr val="FF0000"/>
                </a:solidFill>
              </a:rPr>
              <a:t>Bcf</a:t>
            </a:r>
            <a:r>
              <a:rPr lang="en-US" altLang="en-US" sz="1280" b="1" dirty="0">
                <a:solidFill>
                  <a:srgbClr val="FF0000"/>
                </a:solidFill>
              </a:rPr>
              <a:t>, or 25%, below the 5-year average of 1,854 </a:t>
            </a:r>
            <a:r>
              <a:rPr lang="en-US" altLang="en-US" sz="1280" b="1" dirty="0" err="1">
                <a:solidFill>
                  <a:srgbClr val="FF0000"/>
                </a:solidFill>
              </a:rPr>
              <a:t>Bcf</a:t>
            </a:r>
            <a:endParaRPr lang="en-US" altLang="en-US" sz="1280" b="1" dirty="0">
              <a:solidFill>
                <a:srgbClr val="FF0000"/>
              </a:solidFill>
            </a:endParaRPr>
          </a:p>
        </p:txBody>
      </p:sp>
    </p:spTree>
    <p:extLst>
      <p:ext uri="{BB962C8B-B14F-4D97-AF65-F5344CB8AC3E}">
        <p14:creationId xmlns:p14="http://schemas.microsoft.com/office/powerpoint/2010/main" val="393014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Storage Projections</a:t>
            </a:r>
          </a:p>
        </p:txBody>
      </p:sp>
      <p:sp>
        <p:nvSpPr>
          <p:cNvPr id="12" name="TextBox 11"/>
          <p:cNvSpPr txBox="1"/>
          <p:nvPr/>
        </p:nvSpPr>
        <p:spPr>
          <a:xfrm>
            <a:off x="388236" y="7103858"/>
            <a:ext cx="1156086" cy="223587"/>
          </a:xfrm>
          <a:prstGeom prst="rect">
            <a:avLst/>
          </a:prstGeom>
          <a:noFill/>
        </p:spPr>
        <p:txBody>
          <a:bodyPr wrap="none" rtlCol="0">
            <a:spAutoFit/>
          </a:bodyPr>
          <a:lstStyle/>
          <a:p>
            <a:r>
              <a:rPr lang="en-US" sz="853" dirty="0"/>
              <a:t>Sources: EIA STEO</a:t>
            </a:r>
          </a:p>
        </p:txBody>
      </p:sp>
      <p:sp>
        <p:nvSpPr>
          <p:cNvPr id="7" name="TextBox 6">
            <a:extLst>
              <a:ext uri="{FF2B5EF4-FFF2-40B4-BE49-F238E27FC236}">
                <a16:creationId xmlns:a16="http://schemas.microsoft.com/office/drawing/2014/main" id="{3552340B-34C1-415C-99E5-30B869F023B1}"/>
              </a:ext>
            </a:extLst>
          </p:cNvPr>
          <p:cNvSpPr txBox="1"/>
          <p:nvPr/>
        </p:nvSpPr>
        <p:spPr>
          <a:xfrm rot="16200000">
            <a:off x="-807155" y="3391526"/>
            <a:ext cx="2318418" cy="355034"/>
          </a:xfrm>
          <a:prstGeom prst="rect">
            <a:avLst/>
          </a:prstGeom>
          <a:noFill/>
        </p:spPr>
        <p:txBody>
          <a:bodyPr wrap="square" rtlCol="0">
            <a:spAutoFit/>
          </a:bodyPr>
          <a:lstStyle/>
          <a:p>
            <a:r>
              <a:rPr lang="en-US" sz="1707" b="1" dirty="0">
                <a:solidFill>
                  <a:schemeClr val="tx2"/>
                </a:solidFill>
              </a:rPr>
              <a:t>Bcf End of Month</a:t>
            </a:r>
          </a:p>
        </p:txBody>
      </p:sp>
      <p:pic>
        <p:nvPicPr>
          <p:cNvPr id="9" name="Picture 8">
            <a:extLst>
              <a:ext uri="{FF2B5EF4-FFF2-40B4-BE49-F238E27FC236}">
                <a16:creationId xmlns:a16="http://schemas.microsoft.com/office/drawing/2014/main" id="{23756214-194B-4137-BDD7-A622AE022E79}"/>
              </a:ext>
            </a:extLst>
          </p:cNvPr>
          <p:cNvPicPr>
            <a:picLocks noChangeAspect="1"/>
          </p:cNvPicPr>
          <p:nvPr/>
        </p:nvPicPr>
        <p:blipFill>
          <a:blip r:embed="rId3"/>
          <a:stretch>
            <a:fillRect/>
          </a:stretch>
        </p:blipFill>
        <p:spPr>
          <a:xfrm>
            <a:off x="586003" y="1802764"/>
            <a:ext cx="4365303" cy="3847890"/>
          </a:xfrm>
          <a:prstGeom prst="rect">
            <a:avLst/>
          </a:prstGeom>
          <a:ln>
            <a:solidFill>
              <a:schemeClr val="tx2"/>
            </a:solidFill>
          </a:ln>
        </p:spPr>
      </p:pic>
      <p:pic>
        <p:nvPicPr>
          <p:cNvPr id="10" name="Picture 9">
            <a:extLst>
              <a:ext uri="{FF2B5EF4-FFF2-40B4-BE49-F238E27FC236}">
                <a16:creationId xmlns:a16="http://schemas.microsoft.com/office/drawing/2014/main" id="{7CC5E2D8-2239-480B-A5E2-4C5DDE353108}"/>
              </a:ext>
            </a:extLst>
          </p:cNvPr>
          <p:cNvPicPr>
            <a:picLocks noChangeAspect="1"/>
          </p:cNvPicPr>
          <p:nvPr/>
        </p:nvPicPr>
        <p:blipFill>
          <a:blip r:embed="rId4"/>
          <a:stretch>
            <a:fillRect/>
          </a:stretch>
        </p:blipFill>
        <p:spPr>
          <a:xfrm>
            <a:off x="5059679" y="1802763"/>
            <a:ext cx="4369613" cy="3847890"/>
          </a:xfrm>
          <a:prstGeom prst="rect">
            <a:avLst/>
          </a:prstGeom>
          <a:solidFill>
            <a:schemeClr val="bg1"/>
          </a:solidFill>
          <a:ln>
            <a:solidFill>
              <a:schemeClr val="tx2"/>
            </a:solidFill>
          </a:ln>
        </p:spPr>
      </p:pic>
      <p:sp>
        <p:nvSpPr>
          <p:cNvPr id="13" name="TextBox 12">
            <a:extLst>
              <a:ext uri="{FF2B5EF4-FFF2-40B4-BE49-F238E27FC236}">
                <a16:creationId xmlns:a16="http://schemas.microsoft.com/office/drawing/2014/main" id="{D40C28B8-E1ED-4F7F-920D-3EE6B13A4B87}"/>
              </a:ext>
            </a:extLst>
          </p:cNvPr>
          <p:cNvSpPr txBox="1"/>
          <p:nvPr/>
        </p:nvSpPr>
        <p:spPr>
          <a:xfrm>
            <a:off x="511436" y="5738259"/>
            <a:ext cx="9041044" cy="1142557"/>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493" b="1" dirty="0">
                <a:solidFill>
                  <a:srgbClr val="0070C0"/>
                </a:solidFill>
              </a:rPr>
              <a:t>Forecasts call for end of withdrawal season storage at 1,034 </a:t>
            </a:r>
            <a:r>
              <a:rPr lang="en-US" sz="1493" b="1" dirty="0" err="1">
                <a:solidFill>
                  <a:srgbClr val="0070C0"/>
                </a:solidFill>
              </a:rPr>
              <a:t>Bcf</a:t>
            </a:r>
            <a:r>
              <a:rPr lang="en-US" sz="1493" b="1" dirty="0">
                <a:solidFill>
                  <a:srgbClr val="0070C0"/>
                </a:solidFill>
              </a:rPr>
              <a:t>, which would be 620 </a:t>
            </a:r>
            <a:r>
              <a:rPr lang="en-US" sz="1493" b="1" dirty="0" err="1">
                <a:solidFill>
                  <a:srgbClr val="0070C0"/>
                </a:solidFill>
              </a:rPr>
              <a:t>Bcf</a:t>
            </a:r>
            <a:r>
              <a:rPr lang="en-US" sz="1493" b="1" dirty="0">
                <a:solidFill>
                  <a:srgbClr val="0070C0"/>
                </a:solidFill>
              </a:rPr>
              <a:t> below the 5-year average</a:t>
            </a:r>
          </a:p>
          <a:p>
            <a:pPr marL="304810" indent="-304810">
              <a:buFont typeface="Wingdings" panose="05000000000000000000" pitchFamily="2" charset="2"/>
              <a:buChar char="Ø"/>
            </a:pPr>
            <a:endParaRPr lang="en-US" sz="853" b="1" dirty="0">
              <a:solidFill>
                <a:srgbClr val="0070C0"/>
              </a:solidFill>
            </a:endParaRPr>
          </a:p>
          <a:p>
            <a:pPr marL="304810" indent="-304810">
              <a:buFont typeface="Wingdings" panose="05000000000000000000" pitchFamily="2" charset="2"/>
              <a:buChar char="Ø"/>
            </a:pPr>
            <a:r>
              <a:rPr lang="en-US" sz="1493" b="1" dirty="0">
                <a:solidFill>
                  <a:srgbClr val="0070C0"/>
                </a:solidFill>
              </a:rPr>
              <a:t>YOY gains in production growth are expected to allow inventory levels to be replenished at a higher rate this injection season vs. 2018.  This should flip the deficit to last year to a surplus.  </a:t>
            </a:r>
          </a:p>
        </p:txBody>
      </p:sp>
      <p:sp>
        <p:nvSpPr>
          <p:cNvPr id="14" name="TextBox 13">
            <a:extLst>
              <a:ext uri="{FF2B5EF4-FFF2-40B4-BE49-F238E27FC236}">
                <a16:creationId xmlns:a16="http://schemas.microsoft.com/office/drawing/2014/main" id="{BFE4A162-8256-45EF-A205-6C7917B2DBB2}"/>
              </a:ext>
            </a:extLst>
          </p:cNvPr>
          <p:cNvSpPr txBox="1"/>
          <p:nvPr/>
        </p:nvSpPr>
        <p:spPr>
          <a:xfrm>
            <a:off x="586003" y="1389525"/>
            <a:ext cx="4365303" cy="355034"/>
          </a:xfrm>
          <a:prstGeom prst="rect">
            <a:avLst/>
          </a:prstGeom>
          <a:solidFill>
            <a:srgbClr val="FF0000"/>
          </a:solidFill>
          <a:ln>
            <a:solidFill>
              <a:schemeClr val="tx1"/>
            </a:solidFill>
          </a:ln>
        </p:spPr>
        <p:txBody>
          <a:bodyPr wrap="square" rtlCol="0">
            <a:spAutoFit/>
          </a:bodyPr>
          <a:lstStyle/>
          <a:p>
            <a:pPr algn="ctr">
              <a:tabLst>
                <a:tab pos="182886" algn="l"/>
              </a:tabLst>
              <a:defRPr/>
            </a:pPr>
            <a:r>
              <a:rPr lang="en-US" sz="1707" b="1" kern="0" dirty="0">
                <a:solidFill>
                  <a:srgbClr val="FFFFFF"/>
                </a:solidFill>
              </a:rPr>
              <a:t>Projected storage on April 1, 2019</a:t>
            </a:r>
          </a:p>
        </p:txBody>
      </p:sp>
      <p:sp>
        <p:nvSpPr>
          <p:cNvPr id="15" name="TextBox 14">
            <a:extLst>
              <a:ext uri="{FF2B5EF4-FFF2-40B4-BE49-F238E27FC236}">
                <a16:creationId xmlns:a16="http://schemas.microsoft.com/office/drawing/2014/main" id="{478D02B7-0D35-4548-AFAE-BC0EE1EBCCC3}"/>
              </a:ext>
            </a:extLst>
          </p:cNvPr>
          <p:cNvSpPr txBox="1"/>
          <p:nvPr/>
        </p:nvSpPr>
        <p:spPr>
          <a:xfrm>
            <a:off x="5063177" y="1389525"/>
            <a:ext cx="4365303" cy="355034"/>
          </a:xfrm>
          <a:prstGeom prst="rect">
            <a:avLst/>
          </a:prstGeom>
          <a:solidFill>
            <a:srgbClr val="FF0000"/>
          </a:solidFill>
          <a:ln>
            <a:solidFill>
              <a:schemeClr val="tx1"/>
            </a:solidFill>
          </a:ln>
        </p:spPr>
        <p:txBody>
          <a:bodyPr wrap="square" rtlCol="0">
            <a:spAutoFit/>
          </a:bodyPr>
          <a:lstStyle/>
          <a:p>
            <a:pPr algn="ctr">
              <a:tabLst>
                <a:tab pos="182886" algn="l"/>
              </a:tabLst>
              <a:defRPr/>
            </a:pPr>
            <a:r>
              <a:rPr lang="en-US" sz="1707" b="1" kern="0" dirty="0">
                <a:solidFill>
                  <a:srgbClr val="FFFFFF"/>
                </a:solidFill>
              </a:rPr>
              <a:t>Projected storage on November 1, 2019</a:t>
            </a:r>
          </a:p>
        </p:txBody>
      </p:sp>
    </p:spTree>
    <p:extLst>
      <p:ext uri="{BB962C8B-B14F-4D97-AF65-F5344CB8AC3E}">
        <p14:creationId xmlns:p14="http://schemas.microsoft.com/office/powerpoint/2010/main" val="1757565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4B6673-C598-4C6A-B082-264B1E2F57C4}"/>
              </a:ext>
            </a:extLst>
          </p:cNvPr>
          <p:cNvPicPr>
            <a:picLocks noChangeAspect="1"/>
          </p:cNvPicPr>
          <p:nvPr/>
        </p:nvPicPr>
        <p:blipFill>
          <a:blip r:embed="rId3"/>
          <a:stretch>
            <a:fillRect/>
          </a:stretch>
        </p:blipFill>
        <p:spPr>
          <a:xfrm>
            <a:off x="461451" y="1364055"/>
            <a:ext cx="9064880" cy="5492318"/>
          </a:xfrm>
          <a:prstGeom prst="rect">
            <a:avLst/>
          </a:prstGeom>
        </p:spPr>
      </p:pic>
      <p:sp>
        <p:nvSpPr>
          <p:cNvPr id="2" name="Title 1"/>
          <p:cNvSpPr>
            <a:spLocks noGrp="1"/>
          </p:cNvSpPr>
          <p:nvPr>
            <p:ph type="title"/>
          </p:nvPr>
        </p:nvSpPr>
        <p:spPr/>
        <p:txBody>
          <a:bodyPr>
            <a:normAutofit/>
          </a:bodyPr>
          <a:lstStyle/>
          <a:p>
            <a:pPr eaLnBrk="0" fontAlgn="base" hangingPunct="0">
              <a:spcAft>
                <a:spcPct val="0"/>
              </a:spcAft>
            </a:pPr>
            <a:r>
              <a:rPr lang="en-US" sz="3093" dirty="0"/>
              <a:t>Storage Deviation to 5-Year Average </a:t>
            </a:r>
            <a:br>
              <a:rPr lang="en-US" sz="2987" dirty="0"/>
            </a:br>
            <a:r>
              <a:rPr lang="en-US" sz="2347" dirty="0"/>
              <a:t>Historically Strong Correlation to Pricing</a:t>
            </a:r>
          </a:p>
        </p:txBody>
      </p:sp>
      <p:sp>
        <p:nvSpPr>
          <p:cNvPr id="9" name="Rectangle 8"/>
          <p:cNvSpPr/>
          <p:nvPr/>
        </p:nvSpPr>
        <p:spPr>
          <a:xfrm>
            <a:off x="325120" y="7095935"/>
            <a:ext cx="4876800" cy="223587"/>
          </a:xfrm>
          <a:prstGeom prst="rect">
            <a:avLst/>
          </a:prstGeom>
        </p:spPr>
        <p:txBody>
          <a:bodyPr>
            <a:spAutoFit/>
          </a:bodyPr>
          <a:lstStyle/>
          <a:p>
            <a:r>
              <a:rPr lang="en-US" sz="853" dirty="0"/>
              <a:t>Sources: EIA</a:t>
            </a:r>
          </a:p>
        </p:txBody>
      </p:sp>
      <p:cxnSp>
        <p:nvCxnSpPr>
          <p:cNvPr id="7" name="Straight Arrow Connector 6"/>
          <p:cNvCxnSpPr/>
          <p:nvPr/>
        </p:nvCxnSpPr>
        <p:spPr>
          <a:xfrm>
            <a:off x="2170888" y="2198199"/>
            <a:ext cx="333742" cy="1546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9252" y="2094486"/>
            <a:ext cx="1447811" cy="486287"/>
          </a:xfrm>
          <a:prstGeom prst="rect">
            <a:avLst/>
          </a:prstGeom>
          <a:solidFill>
            <a:schemeClr val="accent1">
              <a:lumMod val="20000"/>
              <a:lumOff val="80000"/>
            </a:schemeClr>
          </a:solidFill>
          <a:ln w="15875">
            <a:solidFill>
              <a:schemeClr val="tx1"/>
            </a:solidFill>
          </a:ln>
        </p:spPr>
        <p:txBody>
          <a:bodyPr wrap="square" rtlCol="0">
            <a:spAutoFit/>
          </a:bodyPr>
          <a:lstStyle/>
          <a:p>
            <a:r>
              <a:rPr lang="en-US" sz="1280" b="1" dirty="0"/>
              <a:t>Surplus of 911 Bcf Apr’12</a:t>
            </a:r>
          </a:p>
        </p:txBody>
      </p:sp>
      <p:sp>
        <p:nvSpPr>
          <p:cNvPr id="10" name="TextBox 9"/>
          <p:cNvSpPr txBox="1"/>
          <p:nvPr/>
        </p:nvSpPr>
        <p:spPr>
          <a:xfrm>
            <a:off x="1648342" y="5514219"/>
            <a:ext cx="1950720" cy="486287"/>
          </a:xfrm>
          <a:prstGeom prst="rect">
            <a:avLst/>
          </a:prstGeom>
          <a:solidFill>
            <a:schemeClr val="accent1">
              <a:lumMod val="20000"/>
              <a:lumOff val="80000"/>
            </a:schemeClr>
          </a:solidFill>
          <a:ln w="15875">
            <a:solidFill>
              <a:schemeClr val="tx1"/>
            </a:solidFill>
          </a:ln>
        </p:spPr>
        <p:txBody>
          <a:bodyPr wrap="square" rtlCol="0">
            <a:spAutoFit/>
          </a:bodyPr>
          <a:lstStyle/>
          <a:p>
            <a:r>
              <a:rPr lang="en-US" sz="1280" b="1" dirty="0"/>
              <a:t>Deficit of 1,000 Bcf Apr’14 (Polar Vortex)</a:t>
            </a:r>
          </a:p>
        </p:txBody>
      </p:sp>
      <p:cxnSp>
        <p:nvCxnSpPr>
          <p:cNvPr id="11" name="Straight Arrow Connector 10"/>
          <p:cNvCxnSpPr/>
          <p:nvPr/>
        </p:nvCxnSpPr>
        <p:spPr>
          <a:xfrm>
            <a:off x="3614355" y="5877156"/>
            <a:ext cx="485440" cy="12295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40896" y="1721219"/>
            <a:ext cx="1450240" cy="486287"/>
          </a:xfrm>
          <a:prstGeom prst="rect">
            <a:avLst/>
          </a:prstGeom>
          <a:solidFill>
            <a:schemeClr val="accent1">
              <a:lumMod val="20000"/>
              <a:lumOff val="80000"/>
            </a:schemeClr>
          </a:solidFill>
          <a:ln w="15875">
            <a:solidFill>
              <a:schemeClr val="tx1"/>
            </a:solidFill>
          </a:ln>
        </p:spPr>
        <p:txBody>
          <a:bodyPr wrap="square" rtlCol="0">
            <a:spAutoFit/>
          </a:bodyPr>
          <a:lstStyle/>
          <a:p>
            <a:r>
              <a:rPr lang="en-US" sz="1280" b="1" dirty="0"/>
              <a:t>Surplus of 875 Bcf Apr’16</a:t>
            </a:r>
          </a:p>
        </p:txBody>
      </p:sp>
      <p:cxnSp>
        <p:nvCxnSpPr>
          <p:cNvPr id="4" name="Straight Arrow Connector 3"/>
          <p:cNvCxnSpPr>
            <a:cxnSpLocks/>
          </p:cNvCxnSpPr>
          <p:nvPr/>
        </p:nvCxnSpPr>
        <p:spPr>
          <a:xfrm flipV="1">
            <a:off x="7444528" y="5484706"/>
            <a:ext cx="496534" cy="275734"/>
          </a:xfrm>
          <a:prstGeom prst="straightConnector1">
            <a:avLst/>
          </a:prstGeom>
          <a:ln w="317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130790" y="5245035"/>
            <a:ext cx="2313737" cy="749179"/>
          </a:xfrm>
          <a:prstGeom prst="rect">
            <a:avLst/>
          </a:prstGeom>
          <a:solidFill>
            <a:schemeClr val="accent1">
              <a:lumMod val="20000"/>
              <a:lumOff val="80000"/>
            </a:schemeClr>
          </a:solidFill>
          <a:ln w="15875">
            <a:solidFill>
              <a:schemeClr val="tx1"/>
            </a:solidFill>
          </a:ln>
        </p:spPr>
        <p:txBody>
          <a:bodyPr wrap="square" rtlCol="0">
            <a:spAutoFit/>
          </a:bodyPr>
          <a:lstStyle>
            <a:defPPr>
              <a:defRPr lang="en-US"/>
            </a:defPPr>
            <a:lvl1pPr>
              <a:defRPr sz="1200" b="1">
                <a:solidFill>
                  <a:srgbClr val="FF0000"/>
                </a:solidFill>
              </a:defRPr>
            </a:lvl1pPr>
          </a:lstStyle>
          <a:p>
            <a:r>
              <a:rPr lang="en-US" sz="1067" dirty="0">
                <a:solidFill>
                  <a:schemeClr val="tx1"/>
                </a:solidFill>
              </a:rPr>
              <a:t>Current deficit near 475 </a:t>
            </a:r>
            <a:r>
              <a:rPr lang="en-US" sz="1067" dirty="0" err="1">
                <a:solidFill>
                  <a:schemeClr val="tx1"/>
                </a:solidFill>
              </a:rPr>
              <a:t>Bcf</a:t>
            </a:r>
            <a:r>
              <a:rPr lang="en-US" sz="1067" dirty="0">
                <a:solidFill>
                  <a:schemeClr val="tx1"/>
                </a:solidFill>
              </a:rPr>
              <a:t> after reaching 700 </a:t>
            </a:r>
            <a:r>
              <a:rPr lang="en-US" sz="1067" dirty="0" err="1">
                <a:solidFill>
                  <a:schemeClr val="tx1"/>
                </a:solidFill>
              </a:rPr>
              <a:t>Bcf</a:t>
            </a:r>
            <a:r>
              <a:rPr lang="en-US" sz="1067" dirty="0">
                <a:solidFill>
                  <a:schemeClr val="tx1"/>
                </a:solidFill>
              </a:rPr>
              <a:t> this winter.  Short-term weather risk still a factor </a:t>
            </a:r>
          </a:p>
        </p:txBody>
      </p:sp>
      <p:cxnSp>
        <p:nvCxnSpPr>
          <p:cNvPr id="19" name="Straight Arrow Connector 18"/>
          <p:cNvCxnSpPr>
            <a:cxnSpLocks/>
          </p:cNvCxnSpPr>
          <p:nvPr/>
        </p:nvCxnSpPr>
        <p:spPr>
          <a:xfrm>
            <a:off x="5059776" y="2288643"/>
            <a:ext cx="697689" cy="16440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26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6B8BC-1ECD-4884-B627-6FF49EB79A09}"/>
              </a:ext>
            </a:extLst>
          </p:cNvPr>
          <p:cNvPicPr>
            <a:picLocks noChangeAspect="1"/>
          </p:cNvPicPr>
          <p:nvPr/>
        </p:nvPicPr>
        <p:blipFill>
          <a:blip r:embed="rId3"/>
          <a:stretch>
            <a:fillRect/>
          </a:stretch>
        </p:blipFill>
        <p:spPr>
          <a:xfrm>
            <a:off x="192507" y="1246792"/>
            <a:ext cx="9394255" cy="5561513"/>
          </a:xfrm>
          <a:prstGeom prst="rect">
            <a:avLst/>
          </a:prstGeom>
        </p:spPr>
      </p:pic>
      <p:sp>
        <p:nvSpPr>
          <p:cNvPr id="9" name="TextBox 8"/>
          <p:cNvSpPr txBox="1"/>
          <p:nvPr/>
        </p:nvSpPr>
        <p:spPr>
          <a:xfrm>
            <a:off x="1509501" y="6272834"/>
            <a:ext cx="670376" cy="190821"/>
          </a:xfrm>
          <a:prstGeom prst="rect">
            <a:avLst/>
          </a:prstGeom>
          <a:noFill/>
        </p:spPr>
        <p:txBody>
          <a:bodyPr wrap="none" rtlCol="0">
            <a:spAutoFit/>
          </a:bodyPr>
          <a:lstStyle/>
          <a:p>
            <a:pPr>
              <a:defRPr/>
            </a:pPr>
            <a:r>
              <a:rPr lang="en-US" sz="640" kern="0" dirty="0">
                <a:solidFill>
                  <a:sysClr val="windowText" lastClr="000000"/>
                </a:solidFill>
              </a:rPr>
              <a:t>Source: CME</a:t>
            </a:r>
          </a:p>
        </p:txBody>
      </p:sp>
      <p:sp>
        <p:nvSpPr>
          <p:cNvPr id="5" name="Title 4"/>
          <p:cNvSpPr>
            <a:spLocks noGrp="1"/>
          </p:cNvSpPr>
          <p:nvPr>
            <p:ph type="title"/>
          </p:nvPr>
        </p:nvSpPr>
        <p:spPr>
          <a:xfrm>
            <a:off x="202437" y="413839"/>
            <a:ext cx="6901708" cy="645628"/>
          </a:xfrm>
        </p:spPr>
        <p:txBody>
          <a:bodyPr>
            <a:noAutofit/>
          </a:bodyPr>
          <a:lstStyle/>
          <a:p>
            <a:r>
              <a:rPr lang="en-US" sz="3600" dirty="0"/>
              <a:t>NYMEX NG Continuation Chart</a:t>
            </a:r>
          </a:p>
        </p:txBody>
      </p:sp>
      <p:sp>
        <p:nvSpPr>
          <p:cNvPr id="14" name="TextBox 13"/>
          <p:cNvSpPr txBox="1"/>
          <p:nvPr/>
        </p:nvSpPr>
        <p:spPr>
          <a:xfrm>
            <a:off x="960076" y="1646876"/>
            <a:ext cx="2470849" cy="338554"/>
          </a:xfrm>
          <a:prstGeom prst="rect">
            <a:avLst/>
          </a:prstGeom>
          <a:solidFill>
            <a:srgbClr val="FF0000"/>
          </a:solidFill>
          <a:ln>
            <a:solidFill>
              <a:schemeClr val="tx1"/>
            </a:solidFill>
          </a:ln>
        </p:spPr>
        <p:txBody>
          <a:bodyPr wrap="square" rtlCol="0">
            <a:spAutoFit/>
          </a:bodyPr>
          <a:lstStyle/>
          <a:p>
            <a:pPr algn="ctr">
              <a:tabLst>
                <a:tab pos="137201" algn="l"/>
              </a:tabLst>
              <a:defRPr/>
            </a:pPr>
            <a:r>
              <a:rPr lang="en-US" sz="1600" b="1" kern="0" dirty="0">
                <a:solidFill>
                  <a:srgbClr val="FFFFFF"/>
                </a:solidFill>
              </a:rPr>
              <a:t>March 8, 2019</a:t>
            </a:r>
          </a:p>
        </p:txBody>
      </p:sp>
      <p:sp>
        <p:nvSpPr>
          <p:cNvPr id="15" name="Oval 14"/>
          <p:cNvSpPr/>
          <p:nvPr/>
        </p:nvSpPr>
        <p:spPr>
          <a:xfrm flipV="1">
            <a:off x="7579962" y="5673390"/>
            <a:ext cx="549697" cy="15522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6" name="Oval 15"/>
          <p:cNvSpPr/>
          <p:nvPr/>
        </p:nvSpPr>
        <p:spPr>
          <a:xfrm flipV="1">
            <a:off x="4438526" y="5836324"/>
            <a:ext cx="596284" cy="139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8" name="Oval 17"/>
          <p:cNvSpPr/>
          <p:nvPr/>
        </p:nvSpPr>
        <p:spPr>
          <a:xfrm flipV="1">
            <a:off x="3034476" y="5700425"/>
            <a:ext cx="561884" cy="156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0" name="Oval 9"/>
          <p:cNvSpPr/>
          <p:nvPr/>
        </p:nvSpPr>
        <p:spPr>
          <a:xfrm flipV="1">
            <a:off x="6548048" y="5906336"/>
            <a:ext cx="549697" cy="155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7" name="Oval 16">
            <a:extLst>
              <a:ext uri="{FF2B5EF4-FFF2-40B4-BE49-F238E27FC236}">
                <a16:creationId xmlns:a16="http://schemas.microsoft.com/office/drawing/2014/main" id="{833C224A-1883-4407-A70C-1CC5F3B1AE13}"/>
              </a:ext>
            </a:extLst>
          </p:cNvPr>
          <p:cNvSpPr/>
          <p:nvPr/>
        </p:nvSpPr>
        <p:spPr>
          <a:xfrm flipV="1">
            <a:off x="8181695" y="5678032"/>
            <a:ext cx="596284" cy="1390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pic>
        <p:nvPicPr>
          <p:cNvPr id="6" name="Picture 5">
            <a:extLst>
              <a:ext uri="{FF2B5EF4-FFF2-40B4-BE49-F238E27FC236}">
                <a16:creationId xmlns:a16="http://schemas.microsoft.com/office/drawing/2014/main" id="{D967B40E-E08F-4FD3-8EED-92D56BE204A4}"/>
              </a:ext>
            </a:extLst>
          </p:cNvPr>
          <p:cNvPicPr>
            <a:picLocks noChangeAspect="1"/>
          </p:cNvPicPr>
          <p:nvPr/>
        </p:nvPicPr>
        <p:blipFill>
          <a:blip r:embed="rId4"/>
          <a:stretch>
            <a:fillRect/>
          </a:stretch>
        </p:blipFill>
        <p:spPr>
          <a:xfrm>
            <a:off x="3504094" y="1691938"/>
            <a:ext cx="6082668" cy="2733840"/>
          </a:xfrm>
          <a:prstGeom prst="rect">
            <a:avLst/>
          </a:prstGeom>
        </p:spPr>
      </p:pic>
    </p:spTree>
    <p:extLst>
      <p:ext uri="{BB962C8B-B14F-4D97-AF65-F5344CB8AC3E}">
        <p14:creationId xmlns:p14="http://schemas.microsoft.com/office/powerpoint/2010/main" val="3647838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80BDA-E6D6-4500-BD1C-C23E69F084CD}"/>
              </a:ext>
            </a:extLst>
          </p:cNvPr>
          <p:cNvPicPr>
            <a:picLocks noChangeAspect="1"/>
          </p:cNvPicPr>
          <p:nvPr/>
        </p:nvPicPr>
        <p:blipFill>
          <a:blip r:embed="rId3"/>
          <a:stretch>
            <a:fillRect/>
          </a:stretch>
        </p:blipFill>
        <p:spPr>
          <a:xfrm>
            <a:off x="184805" y="1389328"/>
            <a:ext cx="9363456" cy="5975677"/>
          </a:xfrm>
          <a:prstGeom prst="rect">
            <a:avLst/>
          </a:prstGeom>
        </p:spPr>
      </p:pic>
      <p:sp>
        <p:nvSpPr>
          <p:cNvPr id="9" name="TextBox 8"/>
          <p:cNvSpPr txBox="1"/>
          <p:nvPr/>
        </p:nvSpPr>
        <p:spPr>
          <a:xfrm>
            <a:off x="1509501" y="6272834"/>
            <a:ext cx="670376" cy="190821"/>
          </a:xfrm>
          <a:prstGeom prst="rect">
            <a:avLst/>
          </a:prstGeom>
          <a:noFill/>
        </p:spPr>
        <p:txBody>
          <a:bodyPr wrap="none" rtlCol="0">
            <a:spAutoFit/>
          </a:bodyPr>
          <a:lstStyle/>
          <a:p>
            <a:pPr>
              <a:defRPr/>
            </a:pPr>
            <a:r>
              <a:rPr lang="en-US" sz="640" kern="0" dirty="0">
                <a:solidFill>
                  <a:sysClr val="windowText" lastClr="000000"/>
                </a:solidFill>
              </a:rPr>
              <a:t>Source: CME</a:t>
            </a:r>
          </a:p>
        </p:txBody>
      </p:sp>
      <p:sp>
        <p:nvSpPr>
          <p:cNvPr id="5" name="Title 4"/>
          <p:cNvSpPr>
            <a:spLocks noGrp="1"/>
          </p:cNvSpPr>
          <p:nvPr>
            <p:ph type="title"/>
          </p:nvPr>
        </p:nvSpPr>
        <p:spPr>
          <a:xfrm>
            <a:off x="321616" y="478154"/>
            <a:ext cx="7849259" cy="645628"/>
          </a:xfrm>
        </p:spPr>
        <p:txBody>
          <a:bodyPr>
            <a:noAutofit/>
          </a:bodyPr>
          <a:lstStyle/>
          <a:p>
            <a:r>
              <a:rPr lang="en-US" sz="2400" dirty="0"/>
              <a:t>Historical and Future NYMEX NG Calendar Year Averages</a:t>
            </a:r>
          </a:p>
        </p:txBody>
      </p:sp>
      <p:sp>
        <p:nvSpPr>
          <p:cNvPr id="14" name="TextBox 13"/>
          <p:cNvSpPr txBox="1"/>
          <p:nvPr/>
        </p:nvSpPr>
        <p:spPr>
          <a:xfrm>
            <a:off x="926570" y="1865827"/>
            <a:ext cx="2021350" cy="338554"/>
          </a:xfrm>
          <a:prstGeom prst="rect">
            <a:avLst/>
          </a:prstGeom>
          <a:solidFill>
            <a:srgbClr val="FF0000"/>
          </a:solidFill>
          <a:ln>
            <a:solidFill>
              <a:schemeClr val="tx1"/>
            </a:solidFill>
          </a:ln>
        </p:spPr>
        <p:txBody>
          <a:bodyPr wrap="square" rtlCol="0">
            <a:spAutoFit/>
          </a:bodyPr>
          <a:lstStyle/>
          <a:p>
            <a:pPr algn="ctr">
              <a:tabLst>
                <a:tab pos="137201" algn="l"/>
              </a:tabLst>
              <a:defRPr/>
            </a:pPr>
            <a:r>
              <a:rPr lang="en-US" sz="1600" b="1" kern="0" dirty="0">
                <a:solidFill>
                  <a:srgbClr val="FFFFFF"/>
                </a:solidFill>
              </a:rPr>
              <a:t>March 8, 2019</a:t>
            </a:r>
          </a:p>
        </p:txBody>
      </p:sp>
      <p:sp>
        <p:nvSpPr>
          <p:cNvPr id="15" name="Oval 14"/>
          <p:cNvSpPr/>
          <p:nvPr/>
        </p:nvSpPr>
        <p:spPr>
          <a:xfrm flipV="1">
            <a:off x="6543285" y="5460905"/>
            <a:ext cx="449696" cy="155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6" name="Oval 15"/>
          <p:cNvSpPr/>
          <p:nvPr/>
        </p:nvSpPr>
        <p:spPr>
          <a:xfrm flipV="1">
            <a:off x="781448" y="5673679"/>
            <a:ext cx="487807" cy="139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sp>
        <p:nvSpPr>
          <p:cNvPr id="18" name="Oval 17"/>
          <p:cNvSpPr/>
          <p:nvPr/>
        </p:nvSpPr>
        <p:spPr>
          <a:xfrm flipV="1">
            <a:off x="6883306" y="5556535"/>
            <a:ext cx="459665" cy="156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40" kern="0">
              <a:solidFill>
                <a:srgbClr val="FFFFFF"/>
              </a:solidFill>
            </a:endParaRPr>
          </a:p>
        </p:txBody>
      </p:sp>
      <p:cxnSp>
        <p:nvCxnSpPr>
          <p:cNvPr id="6" name="Straight Arrow Connector 5">
            <a:extLst>
              <a:ext uri="{FF2B5EF4-FFF2-40B4-BE49-F238E27FC236}">
                <a16:creationId xmlns:a16="http://schemas.microsoft.com/office/drawing/2014/main" id="{17333BFE-F60B-4C86-9264-0D4AE15542A9}"/>
              </a:ext>
            </a:extLst>
          </p:cNvPr>
          <p:cNvCxnSpPr/>
          <p:nvPr/>
        </p:nvCxnSpPr>
        <p:spPr>
          <a:xfrm>
            <a:off x="8566093" y="4184648"/>
            <a:ext cx="0" cy="1145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E73753-C0F3-41E6-BD26-01CD84D2045A}"/>
              </a:ext>
            </a:extLst>
          </p:cNvPr>
          <p:cNvCxnSpPr/>
          <p:nvPr/>
        </p:nvCxnSpPr>
        <p:spPr>
          <a:xfrm>
            <a:off x="8921456" y="4274353"/>
            <a:ext cx="0" cy="1145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30AE89-A5DE-4160-BB1F-1656A4C7DF8A}"/>
              </a:ext>
            </a:extLst>
          </p:cNvPr>
          <p:cNvCxnSpPr/>
          <p:nvPr/>
        </p:nvCxnSpPr>
        <p:spPr>
          <a:xfrm>
            <a:off x="9265478" y="4347208"/>
            <a:ext cx="0" cy="1145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224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EDDAA-25B5-4C20-80B6-FCDBC1234B07}"/>
              </a:ext>
            </a:extLst>
          </p:cNvPr>
          <p:cNvPicPr>
            <a:picLocks noChangeAspect="1"/>
          </p:cNvPicPr>
          <p:nvPr/>
        </p:nvPicPr>
        <p:blipFill>
          <a:blip r:embed="rId3"/>
          <a:stretch>
            <a:fillRect/>
          </a:stretch>
        </p:blipFill>
        <p:spPr>
          <a:xfrm>
            <a:off x="241219" y="1372609"/>
            <a:ext cx="9281650" cy="4281587"/>
          </a:xfrm>
          <a:prstGeom prst="rect">
            <a:avLst/>
          </a:prstGeom>
          <a:ln>
            <a:solidFill>
              <a:schemeClr val="tx2"/>
            </a:solidFill>
          </a:ln>
        </p:spPr>
      </p:pic>
      <p:sp>
        <p:nvSpPr>
          <p:cNvPr id="9" name="TextBox 8"/>
          <p:cNvSpPr txBox="1"/>
          <p:nvPr/>
        </p:nvSpPr>
        <p:spPr>
          <a:xfrm>
            <a:off x="388235" y="7118298"/>
            <a:ext cx="3294492" cy="223587"/>
          </a:xfrm>
          <a:prstGeom prst="rect">
            <a:avLst/>
          </a:prstGeom>
          <a:noFill/>
        </p:spPr>
        <p:txBody>
          <a:bodyPr wrap="none" rtlCol="0">
            <a:spAutoFit/>
          </a:bodyPr>
          <a:lstStyle/>
          <a:p>
            <a:r>
              <a:rPr lang="en-US" sz="853" dirty="0"/>
              <a:t>Source: </a:t>
            </a:r>
            <a:r>
              <a:rPr lang="en-US" sz="853" dirty="0" err="1"/>
              <a:t>FutureSource</a:t>
            </a:r>
            <a:r>
              <a:rPr lang="en-US" sz="853" dirty="0"/>
              <a:t> (ICE), CME Settlements February 8 2019</a:t>
            </a:r>
          </a:p>
        </p:txBody>
      </p:sp>
      <p:sp>
        <p:nvSpPr>
          <p:cNvPr id="5" name="Title 4"/>
          <p:cNvSpPr>
            <a:spLocks noGrp="1"/>
          </p:cNvSpPr>
          <p:nvPr>
            <p:ph type="title"/>
          </p:nvPr>
        </p:nvSpPr>
        <p:spPr/>
        <p:txBody>
          <a:bodyPr>
            <a:noAutofit/>
          </a:bodyPr>
          <a:lstStyle/>
          <a:p>
            <a:r>
              <a:rPr lang="en-US" sz="3200" dirty="0"/>
              <a:t>NYMEX NG Prices – Calendar Year (CY) Strips </a:t>
            </a:r>
          </a:p>
        </p:txBody>
      </p:sp>
      <p:sp>
        <p:nvSpPr>
          <p:cNvPr id="13" name="TextBox 12"/>
          <p:cNvSpPr txBox="1"/>
          <p:nvPr/>
        </p:nvSpPr>
        <p:spPr>
          <a:xfrm>
            <a:off x="241219" y="5718396"/>
            <a:ext cx="9281650" cy="1077218"/>
          </a:xfrm>
          <a:prstGeom prst="rect">
            <a:avLst/>
          </a:prstGeom>
          <a:noFill/>
          <a:ln>
            <a:solidFill>
              <a:schemeClr val="tx2"/>
            </a:solidFill>
          </a:ln>
        </p:spPr>
        <p:txBody>
          <a:bodyPr wrap="square" rtlCol="0">
            <a:spAutoFit/>
          </a:bodyPr>
          <a:lstStyle/>
          <a:p>
            <a:pPr marL="304810" indent="-304810">
              <a:buFont typeface="Wingdings" panose="05000000000000000000" pitchFamily="2" charset="2"/>
              <a:buChar char="Ø"/>
            </a:pPr>
            <a:r>
              <a:rPr lang="en-US" sz="1280" b="1" dirty="0">
                <a:solidFill>
                  <a:srgbClr val="0070C0"/>
                </a:solidFill>
              </a:rPr>
              <a:t>NYMEX NG CY strip prices for 2020 to 2022 had been in a tight 10 cent range but 2020 starting to diverge from 2021-2022</a:t>
            </a:r>
          </a:p>
          <a:p>
            <a:pPr marL="304810" indent="-304810">
              <a:buFont typeface="Wingdings" panose="05000000000000000000" pitchFamily="2" charset="2"/>
              <a:buChar char="Ø"/>
            </a:pPr>
            <a:r>
              <a:rPr lang="en-US" sz="1280" b="1" dirty="0">
                <a:solidFill>
                  <a:srgbClr val="0070C0"/>
                </a:solidFill>
              </a:rPr>
              <a:t>Prices reached short-term support levels (just above $2.50) and are attempting to build a floor</a:t>
            </a:r>
          </a:p>
          <a:p>
            <a:pPr marL="304810" indent="-304810">
              <a:buFont typeface="Wingdings" panose="05000000000000000000" pitchFamily="2" charset="2"/>
              <a:buChar char="Ø"/>
            </a:pPr>
            <a:r>
              <a:rPr lang="en-US" sz="1280" b="1" dirty="0">
                <a:solidFill>
                  <a:srgbClr val="0070C0"/>
                </a:solidFill>
              </a:rPr>
              <a:t>Gas consumers are taking advantage of these historically low futures prices and locking portions of their gas needs for two, three, and even four or five years out</a:t>
            </a:r>
          </a:p>
        </p:txBody>
      </p:sp>
      <p:grpSp>
        <p:nvGrpSpPr>
          <p:cNvPr id="14" name="Group 13">
            <a:extLst>
              <a:ext uri="{FF2B5EF4-FFF2-40B4-BE49-F238E27FC236}">
                <a16:creationId xmlns:a16="http://schemas.microsoft.com/office/drawing/2014/main" id="{B89506A7-C390-4978-BC97-D8C604B4E83E}"/>
              </a:ext>
            </a:extLst>
          </p:cNvPr>
          <p:cNvGrpSpPr/>
          <p:nvPr/>
        </p:nvGrpSpPr>
        <p:grpSpPr>
          <a:xfrm>
            <a:off x="4388517" y="2155560"/>
            <a:ext cx="3121152" cy="1586141"/>
            <a:chOff x="3959306" y="1894121"/>
            <a:chExt cx="2926080" cy="1487007"/>
          </a:xfrm>
        </p:grpSpPr>
        <p:sp>
          <p:nvSpPr>
            <p:cNvPr id="15" name="TextBox 14">
              <a:extLst>
                <a:ext uri="{FF2B5EF4-FFF2-40B4-BE49-F238E27FC236}">
                  <a16:creationId xmlns:a16="http://schemas.microsoft.com/office/drawing/2014/main" id="{63C39698-0BB0-4E53-8C71-2CB546F9E4BD}"/>
                </a:ext>
              </a:extLst>
            </p:cNvPr>
            <p:cNvSpPr txBox="1"/>
            <p:nvPr/>
          </p:nvSpPr>
          <p:spPr>
            <a:xfrm>
              <a:off x="5422346" y="2632785"/>
              <a:ext cx="731520" cy="379011"/>
            </a:xfrm>
            <a:prstGeom prst="rect">
              <a:avLst/>
            </a:prstGeom>
            <a:solidFill>
              <a:schemeClr val="bg1"/>
            </a:solidFill>
            <a:ln>
              <a:solidFill>
                <a:schemeClr val="bg1">
                  <a:lumMod val="75000"/>
                </a:schemeClr>
              </a:solidFill>
            </a:ln>
          </p:spPr>
          <p:txBody>
            <a:bodyPr wrap="square" rtlCol="0">
              <a:spAutoFit/>
            </a:bodyPr>
            <a:lstStyle/>
            <a:p>
              <a:r>
                <a:rPr lang="en-US" sz="2027" i="1" dirty="0">
                  <a:solidFill>
                    <a:srgbClr val="0070C0"/>
                  </a:solidFill>
                </a:rPr>
                <a:t>2021</a:t>
              </a:r>
            </a:p>
          </p:txBody>
        </p:sp>
        <p:sp>
          <p:nvSpPr>
            <p:cNvPr id="16" name="TextBox 15">
              <a:extLst>
                <a:ext uri="{FF2B5EF4-FFF2-40B4-BE49-F238E27FC236}">
                  <a16:creationId xmlns:a16="http://schemas.microsoft.com/office/drawing/2014/main" id="{E2673BB3-D09B-453A-A701-42A2FD10C983}"/>
                </a:ext>
              </a:extLst>
            </p:cNvPr>
            <p:cNvSpPr txBox="1"/>
            <p:nvPr/>
          </p:nvSpPr>
          <p:spPr>
            <a:xfrm>
              <a:off x="6153866" y="3002117"/>
              <a:ext cx="731520" cy="379011"/>
            </a:xfrm>
            <a:prstGeom prst="rect">
              <a:avLst/>
            </a:prstGeom>
            <a:solidFill>
              <a:schemeClr val="bg1"/>
            </a:solidFill>
            <a:ln>
              <a:solidFill>
                <a:schemeClr val="bg1">
                  <a:lumMod val="75000"/>
                </a:schemeClr>
              </a:solidFill>
            </a:ln>
          </p:spPr>
          <p:txBody>
            <a:bodyPr wrap="square" rtlCol="0">
              <a:spAutoFit/>
            </a:bodyPr>
            <a:lstStyle/>
            <a:p>
              <a:r>
                <a:rPr lang="en-US" sz="2027" i="1" dirty="0">
                  <a:solidFill>
                    <a:srgbClr val="339933"/>
                  </a:solidFill>
                </a:rPr>
                <a:t>2022</a:t>
              </a:r>
            </a:p>
          </p:txBody>
        </p:sp>
        <p:sp>
          <p:nvSpPr>
            <p:cNvPr id="17" name="TextBox 16">
              <a:extLst>
                <a:ext uri="{FF2B5EF4-FFF2-40B4-BE49-F238E27FC236}">
                  <a16:creationId xmlns:a16="http://schemas.microsoft.com/office/drawing/2014/main" id="{F59BE201-3B0A-42B3-A523-23AA725351B2}"/>
                </a:ext>
              </a:extLst>
            </p:cNvPr>
            <p:cNvSpPr txBox="1"/>
            <p:nvPr/>
          </p:nvSpPr>
          <p:spPr>
            <a:xfrm>
              <a:off x="4690826" y="2263453"/>
              <a:ext cx="731520" cy="379011"/>
            </a:xfrm>
            <a:prstGeom prst="rect">
              <a:avLst/>
            </a:prstGeom>
            <a:solidFill>
              <a:schemeClr val="bg1"/>
            </a:solidFill>
            <a:ln>
              <a:solidFill>
                <a:schemeClr val="bg1">
                  <a:lumMod val="75000"/>
                </a:schemeClr>
              </a:solidFill>
            </a:ln>
          </p:spPr>
          <p:txBody>
            <a:bodyPr wrap="square" rtlCol="0">
              <a:spAutoFit/>
            </a:bodyPr>
            <a:lstStyle/>
            <a:p>
              <a:r>
                <a:rPr lang="en-US" sz="2027" i="1" dirty="0">
                  <a:solidFill>
                    <a:schemeClr val="accent5">
                      <a:lumMod val="75000"/>
                    </a:schemeClr>
                  </a:solidFill>
                </a:rPr>
                <a:t>2020</a:t>
              </a:r>
            </a:p>
          </p:txBody>
        </p:sp>
        <p:sp>
          <p:nvSpPr>
            <p:cNvPr id="18" name="TextBox 17">
              <a:extLst>
                <a:ext uri="{FF2B5EF4-FFF2-40B4-BE49-F238E27FC236}">
                  <a16:creationId xmlns:a16="http://schemas.microsoft.com/office/drawing/2014/main" id="{881A7909-6FEE-40F0-A6B7-1070397CF7BF}"/>
                </a:ext>
              </a:extLst>
            </p:cNvPr>
            <p:cNvSpPr txBox="1"/>
            <p:nvPr/>
          </p:nvSpPr>
          <p:spPr>
            <a:xfrm>
              <a:off x="3959306" y="1894121"/>
              <a:ext cx="731520" cy="379011"/>
            </a:xfrm>
            <a:prstGeom prst="rect">
              <a:avLst/>
            </a:prstGeom>
            <a:solidFill>
              <a:schemeClr val="bg1"/>
            </a:solidFill>
            <a:ln>
              <a:solidFill>
                <a:schemeClr val="bg1">
                  <a:lumMod val="75000"/>
                </a:schemeClr>
              </a:solidFill>
            </a:ln>
          </p:spPr>
          <p:txBody>
            <a:bodyPr wrap="square" rtlCol="0">
              <a:spAutoFit/>
            </a:bodyPr>
            <a:lstStyle/>
            <a:p>
              <a:r>
                <a:rPr lang="en-US" sz="2027" i="1" dirty="0">
                  <a:solidFill>
                    <a:srgbClr val="FF0000"/>
                  </a:solidFill>
                </a:rPr>
                <a:t>2019</a:t>
              </a:r>
            </a:p>
          </p:txBody>
        </p:sp>
      </p:grpSp>
      <p:sp>
        <p:nvSpPr>
          <p:cNvPr id="19" name="TextBox 18">
            <a:extLst>
              <a:ext uri="{FF2B5EF4-FFF2-40B4-BE49-F238E27FC236}">
                <a16:creationId xmlns:a16="http://schemas.microsoft.com/office/drawing/2014/main" id="{F3B0BCD8-4FDD-43A8-AD55-BEF47EB4CD7D}"/>
              </a:ext>
            </a:extLst>
          </p:cNvPr>
          <p:cNvSpPr txBox="1"/>
          <p:nvPr/>
        </p:nvSpPr>
        <p:spPr>
          <a:xfrm>
            <a:off x="4388517" y="1860095"/>
            <a:ext cx="780288" cy="289310"/>
          </a:xfrm>
          <a:prstGeom prst="rect">
            <a:avLst/>
          </a:prstGeom>
          <a:solidFill>
            <a:schemeClr val="bg1"/>
          </a:solidFill>
          <a:ln>
            <a:solidFill>
              <a:schemeClr val="bg1">
                <a:lumMod val="75000"/>
              </a:schemeClr>
            </a:solidFill>
          </a:ln>
        </p:spPr>
        <p:txBody>
          <a:bodyPr wrap="square" rtlCol="0">
            <a:spAutoFit/>
          </a:bodyPr>
          <a:lstStyle/>
          <a:p>
            <a:pPr algn="ctr"/>
            <a:r>
              <a:rPr lang="en-US" sz="1280" i="1" dirty="0">
                <a:solidFill>
                  <a:srgbClr val="FF0000"/>
                </a:solidFill>
              </a:rPr>
              <a:t>$2.96</a:t>
            </a:r>
          </a:p>
        </p:txBody>
      </p:sp>
      <p:sp>
        <p:nvSpPr>
          <p:cNvPr id="20" name="TextBox 19">
            <a:extLst>
              <a:ext uri="{FF2B5EF4-FFF2-40B4-BE49-F238E27FC236}">
                <a16:creationId xmlns:a16="http://schemas.microsoft.com/office/drawing/2014/main" id="{07BF8F2A-7C6A-4F44-91A5-ED0958716447}"/>
              </a:ext>
            </a:extLst>
          </p:cNvPr>
          <p:cNvSpPr txBox="1"/>
          <p:nvPr/>
        </p:nvSpPr>
        <p:spPr>
          <a:xfrm>
            <a:off x="5168805" y="2272498"/>
            <a:ext cx="780288" cy="289310"/>
          </a:xfrm>
          <a:prstGeom prst="rect">
            <a:avLst/>
          </a:prstGeom>
          <a:solidFill>
            <a:schemeClr val="bg1"/>
          </a:solidFill>
          <a:ln>
            <a:solidFill>
              <a:schemeClr val="bg1">
                <a:lumMod val="75000"/>
              </a:schemeClr>
            </a:solidFill>
          </a:ln>
        </p:spPr>
        <p:txBody>
          <a:bodyPr wrap="square" rtlCol="0">
            <a:spAutoFit/>
          </a:bodyPr>
          <a:lstStyle/>
          <a:p>
            <a:pPr algn="ctr"/>
            <a:r>
              <a:rPr lang="en-US" sz="1280" i="1" dirty="0">
                <a:solidFill>
                  <a:schemeClr val="accent5">
                    <a:lumMod val="75000"/>
                  </a:schemeClr>
                </a:solidFill>
              </a:rPr>
              <a:t>$2.775</a:t>
            </a:r>
          </a:p>
        </p:txBody>
      </p:sp>
      <p:sp>
        <p:nvSpPr>
          <p:cNvPr id="21" name="TextBox 20">
            <a:extLst>
              <a:ext uri="{FF2B5EF4-FFF2-40B4-BE49-F238E27FC236}">
                <a16:creationId xmlns:a16="http://schemas.microsoft.com/office/drawing/2014/main" id="{F1AF0B2F-FE2E-4E7A-A48B-3B1296C39481}"/>
              </a:ext>
            </a:extLst>
          </p:cNvPr>
          <p:cNvSpPr txBox="1"/>
          <p:nvPr/>
        </p:nvSpPr>
        <p:spPr>
          <a:xfrm>
            <a:off x="5949093" y="2660092"/>
            <a:ext cx="780288" cy="289310"/>
          </a:xfrm>
          <a:prstGeom prst="rect">
            <a:avLst/>
          </a:prstGeom>
          <a:solidFill>
            <a:schemeClr val="bg1"/>
          </a:solidFill>
          <a:ln>
            <a:solidFill>
              <a:schemeClr val="bg1">
                <a:lumMod val="75000"/>
              </a:schemeClr>
            </a:solidFill>
          </a:ln>
        </p:spPr>
        <p:txBody>
          <a:bodyPr wrap="square" rtlCol="0">
            <a:spAutoFit/>
          </a:bodyPr>
          <a:lstStyle/>
          <a:p>
            <a:pPr algn="ctr"/>
            <a:r>
              <a:rPr lang="en-US" sz="1280" i="1" dirty="0">
                <a:solidFill>
                  <a:srgbClr val="0070C0"/>
                </a:solidFill>
              </a:rPr>
              <a:t>$2.64</a:t>
            </a:r>
          </a:p>
        </p:txBody>
      </p:sp>
      <p:sp>
        <p:nvSpPr>
          <p:cNvPr id="22" name="TextBox 21">
            <a:extLst>
              <a:ext uri="{FF2B5EF4-FFF2-40B4-BE49-F238E27FC236}">
                <a16:creationId xmlns:a16="http://schemas.microsoft.com/office/drawing/2014/main" id="{E4AFF93F-C092-4D74-8547-89A491DE9C0B}"/>
              </a:ext>
            </a:extLst>
          </p:cNvPr>
          <p:cNvSpPr txBox="1"/>
          <p:nvPr/>
        </p:nvSpPr>
        <p:spPr>
          <a:xfrm>
            <a:off x="6729381" y="3041957"/>
            <a:ext cx="780288" cy="289310"/>
          </a:xfrm>
          <a:prstGeom prst="rect">
            <a:avLst/>
          </a:prstGeom>
          <a:solidFill>
            <a:schemeClr val="bg1"/>
          </a:solidFill>
          <a:ln>
            <a:solidFill>
              <a:schemeClr val="bg1">
                <a:lumMod val="75000"/>
              </a:schemeClr>
            </a:solidFill>
          </a:ln>
        </p:spPr>
        <p:txBody>
          <a:bodyPr wrap="square" rtlCol="0">
            <a:spAutoFit/>
          </a:bodyPr>
          <a:lstStyle/>
          <a:p>
            <a:pPr algn="ctr"/>
            <a:r>
              <a:rPr lang="en-US" sz="1280" i="1" dirty="0">
                <a:solidFill>
                  <a:srgbClr val="00B050"/>
                </a:solidFill>
              </a:rPr>
              <a:t>$2.64</a:t>
            </a:r>
          </a:p>
        </p:txBody>
      </p:sp>
    </p:spTree>
    <p:extLst>
      <p:ext uri="{BB962C8B-B14F-4D97-AF65-F5344CB8AC3E}">
        <p14:creationId xmlns:p14="http://schemas.microsoft.com/office/powerpoint/2010/main" val="496505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0CEE81C-6847-4356-A6B8-F523F55EAFC7}"/>
              </a:ext>
            </a:extLst>
          </p:cNvPr>
          <p:cNvPicPr>
            <a:picLocks noChangeAspect="1"/>
          </p:cNvPicPr>
          <p:nvPr/>
        </p:nvPicPr>
        <p:blipFill>
          <a:blip r:embed="rId3"/>
          <a:stretch>
            <a:fillRect/>
          </a:stretch>
        </p:blipFill>
        <p:spPr>
          <a:xfrm>
            <a:off x="2303912" y="5739152"/>
            <a:ext cx="786859" cy="786859"/>
          </a:xfrm>
          <a:prstGeom prst="rect">
            <a:avLst/>
          </a:prstGeom>
        </p:spPr>
      </p:pic>
      <p:sp>
        <p:nvSpPr>
          <p:cNvPr id="16" name="Title 15"/>
          <p:cNvSpPr>
            <a:spLocks noGrp="1"/>
          </p:cNvSpPr>
          <p:nvPr>
            <p:ph type="title"/>
          </p:nvPr>
        </p:nvSpPr>
        <p:spPr/>
        <p:txBody>
          <a:bodyPr/>
          <a:lstStyle/>
          <a:p>
            <a:r>
              <a:rPr lang="en-US" dirty="0"/>
              <a:t>Bull &amp; Bear Summary</a:t>
            </a:r>
          </a:p>
        </p:txBody>
      </p:sp>
      <p:sp>
        <p:nvSpPr>
          <p:cNvPr id="11" name="Footer Placeholder 10"/>
          <p:cNvSpPr>
            <a:spLocks noGrp="1"/>
          </p:cNvSpPr>
          <p:nvPr>
            <p:ph type="ftr" sz="quarter" idx="10"/>
          </p:nvPr>
        </p:nvSpPr>
        <p:spPr/>
        <p:txBody>
          <a:bodyPr/>
          <a:lstStyle/>
          <a:p>
            <a:endParaRPr lang="en-US" b="1" dirty="0"/>
          </a:p>
        </p:txBody>
      </p:sp>
      <p:sp>
        <p:nvSpPr>
          <p:cNvPr id="12" name="Slide Number Placeholder 11"/>
          <p:cNvSpPr>
            <a:spLocks noGrp="1"/>
          </p:cNvSpPr>
          <p:nvPr>
            <p:ph type="sldNum" sz="quarter" idx="11"/>
          </p:nvPr>
        </p:nvSpPr>
        <p:spPr/>
        <p:txBody>
          <a:bodyPr/>
          <a:lstStyle/>
          <a:p>
            <a:endParaRPr lang="en-US" dirty="0"/>
          </a:p>
        </p:txBody>
      </p:sp>
      <p:grpSp>
        <p:nvGrpSpPr>
          <p:cNvPr id="6" name="Group 5">
            <a:extLst>
              <a:ext uri="{FF2B5EF4-FFF2-40B4-BE49-F238E27FC236}">
                <a16:creationId xmlns:a16="http://schemas.microsoft.com/office/drawing/2014/main" id="{11AB9104-322F-4E93-BFC5-69AAFDE05872}"/>
              </a:ext>
            </a:extLst>
          </p:cNvPr>
          <p:cNvGrpSpPr/>
          <p:nvPr/>
        </p:nvGrpSpPr>
        <p:grpSpPr>
          <a:xfrm>
            <a:off x="397177" y="1595157"/>
            <a:ext cx="2765642" cy="1738557"/>
            <a:chOff x="4" y="125437"/>
            <a:chExt cx="3045972" cy="1855764"/>
          </a:xfrm>
        </p:grpSpPr>
        <p:sp>
          <p:nvSpPr>
            <p:cNvPr id="10" name="Rectangle: Top Corners Rounded 9">
              <a:extLst>
                <a:ext uri="{FF2B5EF4-FFF2-40B4-BE49-F238E27FC236}">
                  <a16:creationId xmlns:a16="http://schemas.microsoft.com/office/drawing/2014/main" id="{59D267A4-6CE0-41A2-BC31-8F92F53B9D91}"/>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Top Corners Rounded 4">
              <a:extLst>
                <a:ext uri="{FF2B5EF4-FFF2-40B4-BE49-F238E27FC236}">
                  <a16:creationId xmlns:a16="http://schemas.microsoft.com/office/drawing/2014/main" id="{60EBC2C8-42F9-44BD-90E8-3A7BA145D72A}"/>
                </a:ext>
              </a:extLst>
            </p:cNvPr>
            <p:cNvSpPr txBox="1"/>
            <p:nvPr/>
          </p:nvSpPr>
          <p:spPr>
            <a:xfrm>
              <a:off x="44530" y="125437"/>
              <a:ext cx="3001446" cy="1855761"/>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7" name="Group 6">
            <a:extLst>
              <a:ext uri="{FF2B5EF4-FFF2-40B4-BE49-F238E27FC236}">
                <a16:creationId xmlns:a16="http://schemas.microsoft.com/office/drawing/2014/main" id="{B6D0A983-13F2-4215-9E88-4DA2F9A659E1}"/>
              </a:ext>
            </a:extLst>
          </p:cNvPr>
          <p:cNvGrpSpPr/>
          <p:nvPr/>
        </p:nvGrpSpPr>
        <p:grpSpPr>
          <a:xfrm>
            <a:off x="397177" y="3333714"/>
            <a:ext cx="2765642" cy="568170"/>
            <a:chOff x="2469" y="1960861"/>
            <a:chExt cx="2036797" cy="597492"/>
          </a:xfrm>
          <a:solidFill>
            <a:srgbClr val="0070C0"/>
          </a:solidFill>
        </p:grpSpPr>
        <p:sp>
          <p:nvSpPr>
            <p:cNvPr id="8" name="Rectangle 7">
              <a:extLst>
                <a:ext uri="{FF2B5EF4-FFF2-40B4-BE49-F238E27FC236}">
                  <a16:creationId xmlns:a16="http://schemas.microsoft.com/office/drawing/2014/main" id="{55052735-4FBF-4204-A570-2E2E034E2DD8}"/>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DB34E025-0836-4047-9DE9-4CE414CBB695}"/>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Production</a:t>
              </a:r>
              <a:endParaRPr lang="en-US" sz="2027" dirty="0"/>
            </a:p>
          </p:txBody>
        </p:sp>
      </p:grpSp>
      <p:grpSp>
        <p:nvGrpSpPr>
          <p:cNvPr id="23" name="Group 22">
            <a:extLst>
              <a:ext uri="{FF2B5EF4-FFF2-40B4-BE49-F238E27FC236}">
                <a16:creationId xmlns:a16="http://schemas.microsoft.com/office/drawing/2014/main" id="{CD6A58D6-B03E-4DFA-9AEF-4332789681BB}"/>
              </a:ext>
            </a:extLst>
          </p:cNvPr>
          <p:cNvGrpSpPr/>
          <p:nvPr/>
        </p:nvGrpSpPr>
        <p:grpSpPr>
          <a:xfrm>
            <a:off x="3343774" y="1576219"/>
            <a:ext cx="2765642" cy="1738557"/>
            <a:chOff x="4" y="125437"/>
            <a:chExt cx="3045972" cy="1855764"/>
          </a:xfrm>
        </p:grpSpPr>
        <p:sp>
          <p:nvSpPr>
            <p:cNvPr id="24" name="Rectangle: Top Corners Rounded 23">
              <a:extLst>
                <a:ext uri="{FF2B5EF4-FFF2-40B4-BE49-F238E27FC236}">
                  <a16:creationId xmlns:a16="http://schemas.microsoft.com/office/drawing/2014/main" id="{60B2BCC5-2949-4480-8535-D921C40EFA30}"/>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Top Corners Rounded 4">
              <a:extLst>
                <a:ext uri="{FF2B5EF4-FFF2-40B4-BE49-F238E27FC236}">
                  <a16:creationId xmlns:a16="http://schemas.microsoft.com/office/drawing/2014/main" id="{7860BDBD-597F-4D64-B628-4A6D292B0044}"/>
                </a:ext>
              </a:extLst>
            </p:cNvPr>
            <p:cNvSpPr txBox="1"/>
            <p:nvPr/>
          </p:nvSpPr>
          <p:spPr>
            <a:xfrm>
              <a:off x="44530" y="125437"/>
              <a:ext cx="3001446" cy="1855761"/>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26" name="Group 25">
            <a:extLst>
              <a:ext uri="{FF2B5EF4-FFF2-40B4-BE49-F238E27FC236}">
                <a16:creationId xmlns:a16="http://schemas.microsoft.com/office/drawing/2014/main" id="{C747658D-89AF-479E-993D-FEDFB4940E5F}"/>
              </a:ext>
            </a:extLst>
          </p:cNvPr>
          <p:cNvGrpSpPr/>
          <p:nvPr/>
        </p:nvGrpSpPr>
        <p:grpSpPr>
          <a:xfrm>
            <a:off x="3343774" y="3314775"/>
            <a:ext cx="2765642" cy="606047"/>
            <a:chOff x="2469" y="1960861"/>
            <a:chExt cx="2036797" cy="597492"/>
          </a:xfrm>
          <a:solidFill>
            <a:srgbClr val="0070C0"/>
          </a:solidFill>
        </p:grpSpPr>
        <p:sp>
          <p:nvSpPr>
            <p:cNvPr id="27" name="Rectangle 26">
              <a:extLst>
                <a:ext uri="{FF2B5EF4-FFF2-40B4-BE49-F238E27FC236}">
                  <a16:creationId xmlns:a16="http://schemas.microsoft.com/office/drawing/2014/main" id="{601E25A9-FF4D-4C45-B631-F8EE5AFDBEC7}"/>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4BCAFBF2-6A53-4A62-836F-4EFD20E01C23}"/>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Storage</a:t>
              </a:r>
              <a:endParaRPr lang="en-US" sz="2027" dirty="0"/>
            </a:p>
          </p:txBody>
        </p:sp>
      </p:grpSp>
      <p:grpSp>
        <p:nvGrpSpPr>
          <p:cNvPr id="32" name="Group 31">
            <a:extLst>
              <a:ext uri="{FF2B5EF4-FFF2-40B4-BE49-F238E27FC236}">
                <a16:creationId xmlns:a16="http://schemas.microsoft.com/office/drawing/2014/main" id="{C33CCB7B-D13A-402F-9130-6E7FE923B3D9}"/>
              </a:ext>
            </a:extLst>
          </p:cNvPr>
          <p:cNvGrpSpPr/>
          <p:nvPr/>
        </p:nvGrpSpPr>
        <p:grpSpPr>
          <a:xfrm>
            <a:off x="6445441" y="1576219"/>
            <a:ext cx="2765642" cy="1738557"/>
            <a:chOff x="4" y="125437"/>
            <a:chExt cx="3045972" cy="1855764"/>
          </a:xfrm>
        </p:grpSpPr>
        <p:sp>
          <p:nvSpPr>
            <p:cNvPr id="33" name="Rectangle: Top Corners Rounded 32">
              <a:extLst>
                <a:ext uri="{FF2B5EF4-FFF2-40B4-BE49-F238E27FC236}">
                  <a16:creationId xmlns:a16="http://schemas.microsoft.com/office/drawing/2014/main" id="{78A62458-33B2-4532-A898-A51348745E96}"/>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Top Corners Rounded 4">
              <a:extLst>
                <a:ext uri="{FF2B5EF4-FFF2-40B4-BE49-F238E27FC236}">
                  <a16:creationId xmlns:a16="http://schemas.microsoft.com/office/drawing/2014/main" id="{4C8ADDDF-C23E-4713-B7E8-55A86E6A37E2}"/>
                </a:ext>
              </a:extLst>
            </p:cNvPr>
            <p:cNvSpPr txBox="1"/>
            <p:nvPr/>
          </p:nvSpPr>
          <p:spPr>
            <a:xfrm>
              <a:off x="44530" y="125437"/>
              <a:ext cx="3001446" cy="1855761"/>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35" name="Group 34">
            <a:extLst>
              <a:ext uri="{FF2B5EF4-FFF2-40B4-BE49-F238E27FC236}">
                <a16:creationId xmlns:a16="http://schemas.microsoft.com/office/drawing/2014/main" id="{55813207-5A16-4505-9694-457402C3717E}"/>
              </a:ext>
            </a:extLst>
          </p:cNvPr>
          <p:cNvGrpSpPr/>
          <p:nvPr/>
        </p:nvGrpSpPr>
        <p:grpSpPr>
          <a:xfrm>
            <a:off x="6445441" y="3314775"/>
            <a:ext cx="2765642" cy="606047"/>
            <a:chOff x="2469" y="1960861"/>
            <a:chExt cx="2036797" cy="597492"/>
          </a:xfrm>
          <a:solidFill>
            <a:srgbClr val="0070C0"/>
          </a:solidFill>
        </p:grpSpPr>
        <p:sp>
          <p:nvSpPr>
            <p:cNvPr id="36" name="Rectangle 35">
              <a:extLst>
                <a:ext uri="{FF2B5EF4-FFF2-40B4-BE49-F238E27FC236}">
                  <a16:creationId xmlns:a16="http://schemas.microsoft.com/office/drawing/2014/main" id="{88205BC7-98E4-4819-81AF-D1A27D5D8651}"/>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CC831E6A-4B41-4B3F-988F-9D27EADFBE38}"/>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LNG &amp; Mexico</a:t>
              </a:r>
              <a:endParaRPr lang="en-US" sz="2027" dirty="0"/>
            </a:p>
          </p:txBody>
        </p:sp>
      </p:grpSp>
      <p:grpSp>
        <p:nvGrpSpPr>
          <p:cNvPr id="38" name="Group 37">
            <a:extLst>
              <a:ext uri="{FF2B5EF4-FFF2-40B4-BE49-F238E27FC236}">
                <a16:creationId xmlns:a16="http://schemas.microsoft.com/office/drawing/2014/main" id="{BA318416-63EB-4824-A458-984F78868DD0}"/>
              </a:ext>
            </a:extLst>
          </p:cNvPr>
          <p:cNvGrpSpPr/>
          <p:nvPr/>
        </p:nvGrpSpPr>
        <p:grpSpPr>
          <a:xfrm>
            <a:off x="397177" y="4184049"/>
            <a:ext cx="2765642" cy="1738557"/>
            <a:chOff x="4" y="125437"/>
            <a:chExt cx="3045972" cy="1855764"/>
          </a:xfrm>
        </p:grpSpPr>
        <p:sp>
          <p:nvSpPr>
            <p:cNvPr id="41" name="Rectangle: Top Corners Rounded 40">
              <a:extLst>
                <a:ext uri="{FF2B5EF4-FFF2-40B4-BE49-F238E27FC236}">
                  <a16:creationId xmlns:a16="http://schemas.microsoft.com/office/drawing/2014/main" id="{22418AF7-0851-41E4-9B9B-E81F2455E36A}"/>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Top Corners Rounded 4">
              <a:extLst>
                <a:ext uri="{FF2B5EF4-FFF2-40B4-BE49-F238E27FC236}">
                  <a16:creationId xmlns:a16="http://schemas.microsoft.com/office/drawing/2014/main" id="{46FE2DD9-E781-409B-9116-733FE68F92BE}"/>
                </a:ext>
              </a:extLst>
            </p:cNvPr>
            <p:cNvSpPr txBox="1"/>
            <p:nvPr/>
          </p:nvSpPr>
          <p:spPr>
            <a:xfrm>
              <a:off x="44530" y="125438"/>
              <a:ext cx="3001446" cy="1855760"/>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43" name="Group 42">
            <a:extLst>
              <a:ext uri="{FF2B5EF4-FFF2-40B4-BE49-F238E27FC236}">
                <a16:creationId xmlns:a16="http://schemas.microsoft.com/office/drawing/2014/main" id="{E091686F-FAA1-4B12-B5B1-E34AFBC8D424}"/>
              </a:ext>
            </a:extLst>
          </p:cNvPr>
          <p:cNvGrpSpPr/>
          <p:nvPr/>
        </p:nvGrpSpPr>
        <p:grpSpPr>
          <a:xfrm>
            <a:off x="397177" y="5922606"/>
            <a:ext cx="2765642" cy="606047"/>
            <a:chOff x="2469" y="1960861"/>
            <a:chExt cx="2036797" cy="597492"/>
          </a:xfrm>
          <a:solidFill>
            <a:srgbClr val="0070C0"/>
          </a:solidFill>
        </p:grpSpPr>
        <p:sp>
          <p:nvSpPr>
            <p:cNvPr id="44" name="Rectangle 43">
              <a:extLst>
                <a:ext uri="{FF2B5EF4-FFF2-40B4-BE49-F238E27FC236}">
                  <a16:creationId xmlns:a16="http://schemas.microsoft.com/office/drawing/2014/main" id="{C09ADD09-0D50-4D0A-83A9-C61B333E430B}"/>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5" name="TextBox 44">
              <a:extLst>
                <a:ext uri="{FF2B5EF4-FFF2-40B4-BE49-F238E27FC236}">
                  <a16:creationId xmlns:a16="http://schemas.microsoft.com/office/drawing/2014/main" id="{28E65621-21B5-4FCB-987B-4FD49F168F0E}"/>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Weather</a:t>
              </a:r>
              <a:endParaRPr lang="en-US" sz="2027" dirty="0"/>
            </a:p>
          </p:txBody>
        </p:sp>
      </p:grpSp>
      <p:grpSp>
        <p:nvGrpSpPr>
          <p:cNvPr id="54" name="Group 53">
            <a:extLst>
              <a:ext uri="{FF2B5EF4-FFF2-40B4-BE49-F238E27FC236}">
                <a16:creationId xmlns:a16="http://schemas.microsoft.com/office/drawing/2014/main" id="{B8C7BC37-65DA-4D50-9D07-F042507992AA}"/>
              </a:ext>
            </a:extLst>
          </p:cNvPr>
          <p:cNvGrpSpPr/>
          <p:nvPr/>
        </p:nvGrpSpPr>
        <p:grpSpPr>
          <a:xfrm>
            <a:off x="3343774" y="4202987"/>
            <a:ext cx="2765642" cy="1738557"/>
            <a:chOff x="4" y="125437"/>
            <a:chExt cx="3045972" cy="1855764"/>
          </a:xfrm>
        </p:grpSpPr>
        <p:sp>
          <p:nvSpPr>
            <p:cNvPr id="55" name="Rectangle: Top Corners Rounded 54">
              <a:extLst>
                <a:ext uri="{FF2B5EF4-FFF2-40B4-BE49-F238E27FC236}">
                  <a16:creationId xmlns:a16="http://schemas.microsoft.com/office/drawing/2014/main" id="{45553802-CF86-41A1-9EFA-5F210D94083D}"/>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Rectangle: Top Corners Rounded 4">
              <a:extLst>
                <a:ext uri="{FF2B5EF4-FFF2-40B4-BE49-F238E27FC236}">
                  <a16:creationId xmlns:a16="http://schemas.microsoft.com/office/drawing/2014/main" id="{220CF076-0736-4BE6-B2BF-F9419C470D7B}"/>
                </a:ext>
              </a:extLst>
            </p:cNvPr>
            <p:cNvSpPr txBox="1"/>
            <p:nvPr/>
          </p:nvSpPr>
          <p:spPr>
            <a:xfrm>
              <a:off x="44530" y="125437"/>
              <a:ext cx="3001446" cy="1855761"/>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57" name="Group 56">
            <a:extLst>
              <a:ext uri="{FF2B5EF4-FFF2-40B4-BE49-F238E27FC236}">
                <a16:creationId xmlns:a16="http://schemas.microsoft.com/office/drawing/2014/main" id="{A3A7C81C-742C-4843-BDB8-0834DC0FA7CB}"/>
              </a:ext>
            </a:extLst>
          </p:cNvPr>
          <p:cNvGrpSpPr/>
          <p:nvPr/>
        </p:nvGrpSpPr>
        <p:grpSpPr>
          <a:xfrm>
            <a:off x="3343774" y="5941543"/>
            <a:ext cx="2765642" cy="606047"/>
            <a:chOff x="2469" y="1960861"/>
            <a:chExt cx="2036797" cy="597492"/>
          </a:xfrm>
          <a:solidFill>
            <a:srgbClr val="0070C0"/>
          </a:solidFill>
        </p:grpSpPr>
        <p:sp>
          <p:nvSpPr>
            <p:cNvPr id="58" name="Rectangle 57">
              <a:extLst>
                <a:ext uri="{FF2B5EF4-FFF2-40B4-BE49-F238E27FC236}">
                  <a16:creationId xmlns:a16="http://schemas.microsoft.com/office/drawing/2014/main" id="{59113787-6384-4CDC-B4E5-F6188CA93F49}"/>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9" name="TextBox 58">
              <a:extLst>
                <a:ext uri="{FF2B5EF4-FFF2-40B4-BE49-F238E27FC236}">
                  <a16:creationId xmlns:a16="http://schemas.microsoft.com/office/drawing/2014/main" id="{05AC658C-1C6C-448D-8AE9-2A7AD7E1E686}"/>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Demand</a:t>
              </a:r>
              <a:endParaRPr lang="en-US" sz="2027" dirty="0"/>
            </a:p>
          </p:txBody>
        </p:sp>
      </p:grpSp>
      <p:grpSp>
        <p:nvGrpSpPr>
          <p:cNvPr id="61" name="Group 60">
            <a:extLst>
              <a:ext uri="{FF2B5EF4-FFF2-40B4-BE49-F238E27FC236}">
                <a16:creationId xmlns:a16="http://schemas.microsoft.com/office/drawing/2014/main" id="{4A471159-7775-406F-AD92-32A9DAEF6F41}"/>
              </a:ext>
            </a:extLst>
          </p:cNvPr>
          <p:cNvGrpSpPr/>
          <p:nvPr/>
        </p:nvGrpSpPr>
        <p:grpSpPr>
          <a:xfrm>
            <a:off x="6445439" y="4184046"/>
            <a:ext cx="2765642" cy="1738557"/>
            <a:chOff x="4" y="125437"/>
            <a:chExt cx="3045972" cy="1855764"/>
          </a:xfrm>
        </p:grpSpPr>
        <p:sp>
          <p:nvSpPr>
            <p:cNvPr id="62" name="Rectangle: Top Corners Rounded 61">
              <a:extLst>
                <a:ext uri="{FF2B5EF4-FFF2-40B4-BE49-F238E27FC236}">
                  <a16:creationId xmlns:a16="http://schemas.microsoft.com/office/drawing/2014/main" id="{9F7CEB66-F4C9-4C04-B342-B1121BFE723C}"/>
                </a:ext>
              </a:extLst>
            </p:cNvPr>
            <p:cNvSpPr/>
            <p:nvPr/>
          </p:nvSpPr>
          <p:spPr>
            <a:xfrm>
              <a:off x="4" y="125437"/>
              <a:ext cx="3045972" cy="1855764"/>
            </a:xfrm>
            <a:prstGeom prst="round2SameRect">
              <a:avLst>
                <a:gd name="adj1" fmla="val 8000"/>
                <a:gd name="adj2" fmla="val 0"/>
              </a:avLst>
            </a:prstGeom>
            <a:ln>
              <a:solidFill>
                <a:schemeClr val="tx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3" name="Rectangle: Top Corners Rounded 4">
              <a:extLst>
                <a:ext uri="{FF2B5EF4-FFF2-40B4-BE49-F238E27FC236}">
                  <a16:creationId xmlns:a16="http://schemas.microsoft.com/office/drawing/2014/main" id="{BF54F6A3-7400-4824-8443-DA1003E1097E}"/>
                </a:ext>
              </a:extLst>
            </p:cNvPr>
            <p:cNvSpPr txBox="1"/>
            <p:nvPr/>
          </p:nvSpPr>
          <p:spPr>
            <a:xfrm>
              <a:off x="44530" y="125437"/>
              <a:ext cx="3001446" cy="1855761"/>
            </a:xfrm>
            <a:prstGeom prst="rect">
              <a:avLst/>
            </a:prstGeom>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 tIns="32512" rIns="10837" bIns="10837" numCol="1" spcCol="1270" anchor="t" anchorCtr="0">
              <a:noAutofit/>
            </a:bodyPr>
            <a:lstStyle/>
            <a:p>
              <a:pPr marL="60962" lvl="1" indent="-60962" defTabSz="393543">
                <a:lnSpc>
                  <a:spcPct val="90000"/>
                </a:lnSpc>
                <a:spcBef>
                  <a:spcPct val="0"/>
                </a:spcBef>
                <a:spcAft>
                  <a:spcPct val="15000"/>
                </a:spcAft>
                <a:buChar char="•"/>
              </a:pPr>
              <a:endParaRPr lang="en-US" sz="885" dirty="0"/>
            </a:p>
          </p:txBody>
        </p:sp>
      </p:grpSp>
      <p:grpSp>
        <p:nvGrpSpPr>
          <p:cNvPr id="64" name="Group 63">
            <a:extLst>
              <a:ext uri="{FF2B5EF4-FFF2-40B4-BE49-F238E27FC236}">
                <a16:creationId xmlns:a16="http://schemas.microsoft.com/office/drawing/2014/main" id="{70401BC2-BDD1-4988-9F8C-61D1457B2C57}"/>
              </a:ext>
            </a:extLst>
          </p:cNvPr>
          <p:cNvGrpSpPr/>
          <p:nvPr/>
        </p:nvGrpSpPr>
        <p:grpSpPr>
          <a:xfrm>
            <a:off x="6445440" y="5941540"/>
            <a:ext cx="2765642" cy="606047"/>
            <a:chOff x="2469" y="1960861"/>
            <a:chExt cx="2036797" cy="597492"/>
          </a:xfrm>
          <a:solidFill>
            <a:srgbClr val="0070C0"/>
          </a:solidFill>
        </p:grpSpPr>
        <p:sp>
          <p:nvSpPr>
            <p:cNvPr id="65" name="Rectangle 64">
              <a:extLst>
                <a:ext uri="{FF2B5EF4-FFF2-40B4-BE49-F238E27FC236}">
                  <a16:creationId xmlns:a16="http://schemas.microsoft.com/office/drawing/2014/main" id="{258DDA77-8218-432B-84D6-1D3B107D49F0}"/>
                </a:ext>
              </a:extLst>
            </p:cNvPr>
            <p:cNvSpPr/>
            <p:nvPr/>
          </p:nvSpPr>
          <p:spPr>
            <a:xfrm>
              <a:off x="2469" y="1960861"/>
              <a:ext cx="2036797" cy="597492"/>
            </a:xfrm>
            <a:prstGeom prst="rect">
              <a:avLst/>
            </a:prstGeom>
            <a:grp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6" name="TextBox 65">
              <a:extLst>
                <a:ext uri="{FF2B5EF4-FFF2-40B4-BE49-F238E27FC236}">
                  <a16:creationId xmlns:a16="http://schemas.microsoft.com/office/drawing/2014/main" id="{CCE8FD01-BAF9-4A95-8870-18AB805087F5}"/>
                </a:ext>
              </a:extLst>
            </p:cNvPr>
            <p:cNvSpPr txBox="1"/>
            <p:nvPr/>
          </p:nvSpPr>
          <p:spPr>
            <a:xfrm>
              <a:off x="2469" y="1960861"/>
              <a:ext cx="1434364" cy="597492"/>
            </a:xfrm>
            <a:prstGeom prst="rect">
              <a:avLst/>
            </a:prstGeom>
            <a:grp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77216" tIns="0" rIns="25739" bIns="0" numCol="1" spcCol="1270" anchor="ctr" anchorCtr="0">
              <a:noAutofit/>
            </a:bodyPr>
            <a:lstStyle/>
            <a:p>
              <a:pPr defTabSz="900881">
                <a:lnSpc>
                  <a:spcPct val="90000"/>
                </a:lnSpc>
                <a:spcBef>
                  <a:spcPct val="0"/>
                </a:spcBef>
                <a:spcAft>
                  <a:spcPct val="35000"/>
                </a:spcAft>
              </a:pPr>
              <a:r>
                <a:rPr lang="en-US" sz="2027" b="1" dirty="0"/>
                <a:t>Summary</a:t>
              </a:r>
              <a:endParaRPr lang="en-US" sz="2027" dirty="0"/>
            </a:p>
          </p:txBody>
        </p:sp>
      </p:grpSp>
      <p:sp>
        <p:nvSpPr>
          <p:cNvPr id="68" name="Oval 67">
            <a:extLst>
              <a:ext uri="{FF2B5EF4-FFF2-40B4-BE49-F238E27FC236}">
                <a16:creationId xmlns:a16="http://schemas.microsoft.com/office/drawing/2014/main" id="{35CBCDC2-BEB9-42F2-9E26-F895EB40AF30}"/>
              </a:ext>
            </a:extLst>
          </p:cNvPr>
          <p:cNvSpPr/>
          <p:nvPr/>
        </p:nvSpPr>
        <p:spPr>
          <a:xfrm>
            <a:off x="8506955" y="5839624"/>
            <a:ext cx="707963" cy="707963"/>
          </a:xfrm>
          <a:prstGeom prst="ellipse">
            <a:avLst/>
          </a:prstGeom>
          <a:blipFill rotWithShape="1">
            <a:blip r:embed="rId4"/>
            <a:stretch>
              <a:fillRect/>
            </a:stretch>
          </a:blipFill>
          <a:ln>
            <a:solidFill>
              <a:schemeClr val="accent6">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9" name="Content Placeholder 18">
            <a:extLst>
              <a:ext uri="{FF2B5EF4-FFF2-40B4-BE49-F238E27FC236}">
                <a16:creationId xmlns:a16="http://schemas.microsoft.com/office/drawing/2014/main" id="{FF063850-5282-4921-81D3-CB501E26EC82}"/>
              </a:ext>
            </a:extLst>
          </p:cNvPr>
          <p:cNvSpPr>
            <a:spLocks noGrp="1"/>
          </p:cNvSpPr>
          <p:nvPr>
            <p:ph idx="1"/>
          </p:nvPr>
        </p:nvSpPr>
        <p:spPr>
          <a:xfrm>
            <a:off x="6441602" y="4163680"/>
            <a:ext cx="2758258" cy="1609963"/>
          </a:xfrm>
          <a:ln>
            <a:noFill/>
          </a:ln>
        </p:spPr>
        <p:txBody>
          <a:bodyPr>
            <a:noAutofit/>
          </a:bodyPr>
          <a:lstStyle/>
          <a:p>
            <a:pPr marL="60962" lvl="1" indent="-60962" defTabSz="379319">
              <a:lnSpc>
                <a:spcPct val="90000"/>
              </a:lnSpc>
              <a:spcBef>
                <a:spcPct val="0"/>
              </a:spcBef>
              <a:spcAft>
                <a:spcPct val="15000"/>
              </a:spcAft>
            </a:pPr>
            <a:r>
              <a:rPr lang="en-US" sz="960" dirty="0">
                <a:solidFill>
                  <a:prstClr val="black">
                    <a:hueOff val="0"/>
                    <a:satOff val="0"/>
                    <a:lumOff val="0"/>
                    <a:alphaOff val="0"/>
                  </a:prstClr>
                </a:solidFill>
              </a:rPr>
              <a:t>Storage deficit to five-year average remains elevated with constructive winter demand</a:t>
            </a:r>
          </a:p>
          <a:p>
            <a:pPr marL="60962" lvl="1" indent="-60962" defTabSz="379319">
              <a:lnSpc>
                <a:spcPct val="90000"/>
              </a:lnSpc>
              <a:spcBef>
                <a:spcPct val="0"/>
              </a:spcBef>
              <a:spcAft>
                <a:spcPct val="15000"/>
              </a:spcAft>
            </a:pPr>
            <a:r>
              <a:rPr lang="en-US" sz="960" dirty="0">
                <a:solidFill>
                  <a:prstClr val="black">
                    <a:hueOff val="0"/>
                    <a:satOff val="0"/>
                    <a:lumOff val="0"/>
                    <a:alphaOff val="0"/>
                  </a:prstClr>
                </a:solidFill>
              </a:rPr>
              <a:t>Continued below normal winter weather adds risk to pace of weekly storage recovery</a:t>
            </a:r>
          </a:p>
          <a:p>
            <a:pPr marL="60962" lvl="1" indent="-60962" defTabSz="379319">
              <a:lnSpc>
                <a:spcPct val="90000"/>
              </a:lnSpc>
              <a:spcBef>
                <a:spcPct val="0"/>
              </a:spcBef>
              <a:spcAft>
                <a:spcPct val="15000"/>
              </a:spcAft>
            </a:pPr>
            <a:r>
              <a:rPr lang="en-US" sz="960" dirty="0">
                <a:solidFill>
                  <a:prstClr val="black">
                    <a:hueOff val="0"/>
                    <a:satOff val="0"/>
                    <a:lumOff val="0"/>
                    <a:alphaOff val="0"/>
                  </a:prstClr>
                </a:solidFill>
              </a:rPr>
              <a:t>Production curve expected to grow for balance of 2019, but at a lower rate than 2018</a:t>
            </a:r>
            <a:endParaRPr lang="en-US" sz="960" dirty="0">
              <a:solidFill>
                <a:prstClr val="black">
                  <a:hueOff val="0"/>
                  <a:satOff val="0"/>
                  <a:lumOff val="0"/>
                  <a:alphaOff val="0"/>
                </a:prstClr>
              </a:solidFill>
              <a:latin typeface="Arial"/>
            </a:endParaRPr>
          </a:p>
          <a:p>
            <a:pPr marL="60962" lvl="1" indent="-60962" defTabSz="379319">
              <a:lnSpc>
                <a:spcPct val="90000"/>
              </a:lnSpc>
              <a:spcBef>
                <a:spcPct val="0"/>
              </a:spcBef>
              <a:spcAft>
                <a:spcPct val="15000"/>
              </a:spcAft>
            </a:pPr>
            <a:r>
              <a:rPr lang="en-US" sz="960" dirty="0">
                <a:solidFill>
                  <a:prstClr val="black">
                    <a:hueOff val="0"/>
                    <a:satOff val="0"/>
                    <a:lumOff val="0"/>
                    <a:alphaOff val="0"/>
                  </a:prstClr>
                </a:solidFill>
              </a:rPr>
              <a:t>Summer power burn projected to be slightly less than 2018 with a reversion back to the 10-year normal on cooling degree days but mitigated by increased gas-fired electric generation market share</a:t>
            </a:r>
          </a:p>
          <a:p>
            <a:pPr marL="60962" lvl="1" indent="-60962" defTabSz="379319">
              <a:lnSpc>
                <a:spcPct val="90000"/>
              </a:lnSpc>
              <a:spcBef>
                <a:spcPct val="0"/>
              </a:spcBef>
              <a:spcAft>
                <a:spcPct val="15000"/>
              </a:spcAft>
            </a:pPr>
            <a:endParaRPr lang="en-US" sz="960" dirty="0">
              <a:solidFill>
                <a:prstClr val="black">
                  <a:hueOff val="0"/>
                  <a:satOff val="0"/>
                  <a:lumOff val="0"/>
                  <a:alphaOff val="0"/>
                </a:prstClr>
              </a:solidFill>
            </a:endParaRPr>
          </a:p>
          <a:p>
            <a:pPr marL="60962" lvl="1" indent="-60962" defTabSz="379319">
              <a:lnSpc>
                <a:spcPct val="90000"/>
              </a:lnSpc>
              <a:spcBef>
                <a:spcPct val="0"/>
              </a:spcBef>
              <a:spcAft>
                <a:spcPct val="15000"/>
              </a:spcAft>
            </a:pPr>
            <a:endParaRPr lang="en-US" sz="960" dirty="0">
              <a:solidFill>
                <a:prstClr val="black">
                  <a:hueOff val="0"/>
                  <a:satOff val="0"/>
                  <a:lumOff val="0"/>
                  <a:alphaOff val="0"/>
                </a:prstClr>
              </a:solidFill>
            </a:endParaRPr>
          </a:p>
          <a:p>
            <a:pPr lvl="2"/>
            <a:endParaRPr lang="en-US" sz="1067" dirty="0"/>
          </a:p>
          <a:p>
            <a:pPr lvl="2"/>
            <a:endParaRPr lang="en-US" sz="1067" dirty="0"/>
          </a:p>
          <a:p>
            <a:pPr lvl="1"/>
            <a:endParaRPr lang="en-US" sz="1067" dirty="0"/>
          </a:p>
          <a:p>
            <a:pPr lvl="8"/>
            <a:endParaRPr lang="en-US" sz="1067" dirty="0"/>
          </a:p>
          <a:p>
            <a:endParaRPr lang="en-US" sz="1067" dirty="0"/>
          </a:p>
        </p:txBody>
      </p:sp>
      <p:pic>
        <p:nvPicPr>
          <p:cNvPr id="14" name="Picture 13">
            <a:extLst>
              <a:ext uri="{FF2B5EF4-FFF2-40B4-BE49-F238E27FC236}">
                <a16:creationId xmlns:a16="http://schemas.microsoft.com/office/drawing/2014/main" id="{77C1FB08-7C11-4543-8E3C-34DA7579F408}"/>
              </a:ext>
            </a:extLst>
          </p:cNvPr>
          <p:cNvPicPr>
            <a:picLocks noChangeAspect="1"/>
          </p:cNvPicPr>
          <p:nvPr/>
        </p:nvPicPr>
        <p:blipFill>
          <a:blip r:embed="rId5"/>
          <a:stretch>
            <a:fillRect/>
          </a:stretch>
        </p:blipFill>
        <p:spPr>
          <a:xfrm>
            <a:off x="589873" y="4202986"/>
            <a:ext cx="2361018" cy="1693041"/>
          </a:xfrm>
          <a:prstGeom prst="rect">
            <a:avLst/>
          </a:prstGeom>
        </p:spPr>
      </p:pic>
      <p:sp>
        <p:nvSpPr>
          <p:cNvPr id="60" name="Oval 59">
            <a:extLst>
              <a:ext uri="{FF2B5EF4-FFF2-40B4-BE49-F238E27FC236}">
                <a16:creationId xmlns:a16="http://schemas.microsoft.com/office/drawing/2014/main" id="{528FECE2-6C49-4F28-AA8C-B642B66AAE58}"/>
              </a:ext>
            </a:extLst>
          </p:cNvPr>
          <p:cNvSpPr/>
          <p:nvPr/>
        </p:nvSpPr>
        <p:spPr>
          <a:xfrm>
            <a:off x="2329705" y="5791758"/>
            <a:ext cx="818006" cy="712641"/>
          </a:xfrm>
          <a:prstGeom prst="ellipse">
            <a:avLst/>
          </a:prstGeom>
          <a:blipFill rotWithShape="1">
            <a:blip r:embed="rId6"/>
            <a:stretch>
              <a:fillRect/>
            </a:stretch>
          </a:blipFill>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pic>
        <p:nvPicPr>
          <p:cNvPr id="4" name="Picture 3">
            <a:extLst>
              <a:ext uri="{FF2B5EF4-FFF2-40B4-BE49-F238E27FC236}">
                <a16:creationId xmlns:a16="http://schemas.microsoft.com/office/drawing/2014/main" id="{32C5C0EC-B454-4116-A859-FB85B8C221E9}"/>
              </a:ext>
            </a:extLst>
          </p:cNvPr>
          <p:cNvPicPr>
            <a:picLocks noChangeAspect="1"/>
          </p:cNvPicPr>
          <p:nvPr/>
        </p:nvPicPr>
        <p:blipFill>
          <a:blip r:embed="rId7"/>
          <a:stretch>
            <a:fillRect/>
          </a:stretch>
        </p:blipFill>
        <p:spPr>
          <a:xfrm>
            <a:off x="6471425" y="1661043"/>
            <a:ext cx="2696282" cy="1597469"/>
          </a:xfrm>
          <a:prstGeom prst="rect">
            <a:avLst/>
          </a:prstGeom>
        </p:spPr>
      </p:pic>
      <p:sp>
        <p:nvSpPr>
          <p:cNvPr id="39" name="Oval 38">
            <a:extLst>
              <a:ext uri="{FF2B5EF4-FFF2-40B4-BE49-F238E27FC236}">
                <a16:creationId xmlns:a16="http://schemas.microsoft.com/office/drawing/2014/main" id="{B8249481-9999-4913-888E-A33497E5A66B}"/>
              </a:ext>
            </a:extLst>
          </p:cNvPr>
          <p:cNvSpPr/>
          <p:nvPr/>
        </p:nvSpPr>
        <p:spPr>
          <a:xfrm>
            <a:off x="8287402" y="3051552"/>
            <a:ext cx="912458" cy="838222"/>
          </a:xfrm>
          <a:prstGeom prst="ellipse">
            <a:avLst/>
          </a:prstGeom>
          <a:blipFill rotWithShape="1">
            <a:blip r:embed="rId6"/>
            <a:stretch>
              <a:fillRect/>
            </a:stretch>
          </a:blipFill>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pic>
        <p:nvPicPr>
          <p:cNvPr id="15" name="Picture 14">
            <a:extLst>
              <a:ext uri="{FF2B5EF4-FFF2-40B4-BE49-F238E27FC236}">
                <a16:creationId xmlns:a16="http://schemas.microsoft.com/office/drawing/2014/main" id="{2398E8F4-F702-40D8-B4C7-67D90AB8A837}"/>
              </a:ext>
            </a:extLst>
          </p:cNvPr>
          <p:cNvPicPr>
            <a:picLocks noChangeAspect="1"/>
          </p:cNvPicPr>
          <p:nvPr/>
        </p:nvPicPr>
        <p:blipFill>
          <a:blip r:embed="rId8"/>
          <a:stretch>
            <a:fillRect/>
          </a:stretch>
        </p:blipFill>
        <p:spPr>
          <a:xfrm>
            <a:off x="3386209" y="1678094"/>
            <a:ext cx="2678335" cy="1494640"/>
          </a:xfrm>
          <a:prstGeom prst="rect">
            <a:avLst/>
          </a:prstGeom>
        </p:spPr>
      </p:pic>
      <p:pic>
        <p:nvPicPr>
          <p:cNvPr id="5" name="Picture 4">
            <a:extLst>
              <a:ext uri="{FF2B5EF4-FFF2-40B4-BE49-F238E27FC236}">
                <a16:creationId xmlns:a16="http://schemas.microsoft.com/office/drawing/2014/main" id="{E32C7C5C-DAE3-4BF3-89F3-DED99D715EBB}"/>
              </a:ext>
            </a:extLst>
          </p:cNvPr>
          <p:cNvPicPr>
            <a:picLocks noChangeAspect="1"/>
          </p:cNvPicPr>
          <p:nvPr/>
        </p:nvPicPr>
        <p:blipFill>
          <a:blip r:embed="rId3"/>
          <a:stretch>
            <a:fillRect/>
          </a:stretch>
        </p:blipFill>
        <p:spPr>
          <a:xfrm>
            <a:off x="5322078" y="3172736"/>
            <a:ext cx="786859" cy="786859"/>
          </a:xfrm>
          <a:prstGeom prst="rect">
            <a:avLst/>
          </a:prstGeom>
        </p:spPr>
      </p:pic>
      <p:pic>
        <p:nvPicPr>
          <p:cNvPr id="18" name="Picture 17">
            <a:extLst>
              <a:ext uri="{FF2B5EF4-FFF2-40B4-BE49-F238E27FC236}">
                <a16:creationId xmlns:a16="http://schemas.microsoft.com/office/drawing/2014/main" id="{96407C56-5E27-4371-9F0C-AF7B78FD815F}"/>
              </a:ext>
            </a:extLst>
          </p:cNvPr>
          <p:cNvPicPr>
            <a:picLocks noChangeAspect="1"/>
          </p:cNvPicPr>
          <p:nvPr/>
        </p:nvPicPr>
        <p:blipFill>
          <a:blip r:embed="rId9"/>
          <a:stretch>
            <a:fillRect/>
          </a:stretch>
        </p:blipFill>
        <p:spPr>
          <a:xfrm>
            <a:off x="3423919" y="4292091"/>
            <a:ext cx="2628637" cy="1499666"/>
          </a:xfrm>
          <a:prstGeom prst="rect">
            <a:avLst/>
          </a:prstGeom>
        </p:spPr>
      </p:pic>
      <p:sp>
        <p:nvSpPr>
          <p:cNvPr id="70" name="Oval 69">
            <a:extLst>
              <a:ext uri="{FF2B5EF4-FFF2-40B4-BE49-F238E27FC236}">
                <a16:creationId xmlns:a16="http://schemas.microsoft.com/office/drawing/2014/main" id="{3E14982F-0F08-409A-88BC-C379126F144E}"/>
              </a:ext>
            </a:extLst>
          </p:cNvPr>
          <p:cNvSpPr/>
          <p:nvPr/>
        </p:nvSpPr>
        <p:spPr>
          <a:xfrm>
            <a:off x="5291409" y="5767504"/>
            <a:ext cx="761148" cy="761148"/>
          </a:xfrm>
          <a:prstGeom prst="ellipse">
            <a:avLst/>
          </a:prstGeom>
          <a:blipFill rotWithShape="1">
            <a:blip r:embed="rId10"/>
            <a:stretch>
              <a:fillRect/>
            </a:stretch>
          </a:blipFill>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pic>
        <p:nvPicPr>
          <p:cNvPr id="20" name="Picture 19">
            <a:extLst>
              <a:ext uri="{FF2B5EF4-FFF2-40B4-BE49-F238E27FC236}">
                <a16:creationId xmlns:a16="http://schemas.microsoft.com/office/drawing/2014/main" id="{CD813238-36A9-42C9-A49C-AD6E0285736F}"/>
              </a:ext>
            </a:extLst>
          </p:cNvPr>
          <p:cNvPicPr>
            <a:picLocks noChangeAspect="1"/>
          </p:cNvPicPr>
          <p:nvPr/>
        </p:nvPicPr>
        <p:blipFill>
          <a:blip r:embed="rId11"/>
          <a:stretch>
            <a:fillRect/>
          </a:stretch>
        </p:blipFill>
        <p:spPr>
          <a:xfrm>
            <a:off x="463365" y="1663164"/>
            <a:ext cx="2655842" cy="1595348"/>
          </a:xfrm>
          <a:prstGeom prst="rect">
            <a:avLst/>
          </a:prstGeom>
        </p:spPr>
      </p:pic>
      <p:pic>
        <p:nvPicPr>
          <p:cNvPr id="3" name="Picture 2">
            <a:extLst>
              <a:ext uri="{FF2B5EF4-FFF2-40B4-BE49-F238E27FC236}">
                <a16:creationId xmlns:a16="http://schemas.microsoft.com/office/drawing/2014/main" id="{AD3E1A3C-A592-4AD1-9163-2FE9EC03DF55}"/>
              </a:ext>
            </a:extLst>
          </p:cNvPr>
          <p:cNvPicPr>
            <a:picLocks noChangeAspect="1"/>
          </p:cNvPicPr>
          <p:nvPr/>
        </p:nvPicPr>
        <p:blipFill>
          <a:blip r:embed="rId12"/>
          <a:stretch>
            <a:fillRect/>
          </a:stretch>
        </p:blipFill>
        <p:spPr>
          <a:xfrm>
            <a:off x="1988600" y="2803763"/>
            <a:ext cx="1117060" cy="1117060"/>
          </a:xfrm>
          <a:prstGeom prst="rect">
            <a:avLst/>
          </a:prstGeom>
        </p:spPr>
      </p:pic>
    </p:spTree>
    <p:extLst>
      <p:ext uri="{BB962C8B-B14F-4D97-AF65-F5344CB8AC3E}">
        <p14:creationId xmlns:p14="http://schemas.microsoft.com/office/powerpoint/2010/main" val="3442082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6198" y="341544"/>
            <a:ext cx="8232002" cy="76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fontAlgn="base" hangingPunct="0">
              <a:spcBef>
                <a:spcPct val="0"/>
              </a:spcBef>
              <a:spcAft>
                <a:spcPct val="0"/>
              </a:spcAft>
            </a:pPr>
            <a:r>
              <a:rPr lang="en-US" sz="4000" b="1" dirty="0">
                <a:solidFill>
                  <a:srgbClr val="00AEEF"/>
                </a:solidFill>
              </a:rPr>
              <a:t>That Was Then, This is Now</a:t>
            </a:r>
          </a:p>
        </p:txBody>
      </p:sp>
      <p:sp>
        <p:nvSpPr>
          <p:cNvPr id="5123" name="Rectangle 3"/>
          <p:cNvSpPr>
            <a:spLocks noChangeArrowheads="1"/>
          </p:cNvSpPr>
          <p:nvPr/>
        </p:nvSpPr>
        <p:spPr bwMode="auto">
          <a:xfrm>
            <a:off x="1584103" y="1965500"/>
            <a:ext cx="6585395" cy="32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pPr>
            <a:endParaRPr lang="en-US" sz="2027" b="1">
              <a:solidFill>
                <a:srgbClr val="4D4D4D"/>
              </a:solidFill>
            </a:endParaRPr>
          </a:p>
        </p:txBody>
      </p:sp>
      <p:sp>
        <p:nvSpPr>
          <p:cNvPr id="5124" name="Rectangle 4"/>
          <p:cNvSpPr>
            <a:spLocks noChangeArrowheads="1"/>
          </p:cNvSpPr>
          <p:nvPr/>
        </p:nvSpPr>
        <p:spPr bwMode="auto">
          <a:xfrm>
            <a:off x="1584103" y="1965500"/>
            <a:ext cx="6585395" cy="32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4402" indent="-274402" eaLnBrk="0" fontAlgn="base" hangingPunct="0">
              <a:spcBef>
                <a:spcPct val="20000"/>
              </a:spcBef>
              <a:spcAft>
                <a:spcPct val="0"/>
              </a:spcAft>
            </a:pPr>
            <a:endParaRPr lang="en-US" sz="2027" b="1">
              <a:solidFill>
                <a:srgbClr val="4D4D4D"/>
              </a:solidFill>
            </a:endParaRPr>
          </a:p>
        </p:txBody>
      </p:sp>
      <p:sp>
        <p:nvSpPr>
          <p:cNvPr id="2" name="TextBox 1"/>
          <p:cNvSpPr txBox="1"/>
          <p:nvPr/>
        </p:nvSpPr>
        <p:spPr>
          <a:xfrm>
            <a:off x="79102" y="1965500"/>
            <a:ext cx="2237983" cy="4393062"/>
          </a:xfrm>
          <a:prstGeom prst="rect">
            <a:avLst/>
          </a:prstGeom>
          <a:noFill/>
          <a:ln>
            <a:solidFill>
              <a:schemeClr val="tx2"/>
            </a:solidFill>
          </a:ln>
        </p:spPr>
        <p:txBody>
          <a:bodyPr wrap="square" rtlCol="0">
            <a:spAutoFit/>
          </a:bodyPr>
          <a:lstStyle/>
          <a:p>
            <a:r>
              <a:rPr lang="en-US" sz="2027" u="sng" dirty="0">
                <a:solidFill>
                  <a:schemeClr val="tx2"/>
                </a:solidFill>
              </a:rPr>
              <a:t>June 2000</a:t>
            </a:r>
          </a:p>
          <a:p>
            <a:endParaRPr lang="en-US" sz="1120" b="1" dirty="0">
              <a:solidFill>
                <a:schemeClr val="tx2"/>
              </a:solidFill>
            </a:endParaRPr>
          </a:p>
          <a:p>
            <a:r>
              <a:rPr lang="en-US" sz="1120" b="1" dirty="0">
                <a:solidFill>
                  <a:schemeClr val="tx2"/>
                </a:solidFill>
              </a:rPr>
              <a:t>Total Supply – 64 Bcf/D</a:t>
            </a:r>
          </a:p>
          <a:p>
            <a:pPr lvl="1"/>
            <a:r>
              <a:rPr lang="en-US" sz="960" dirty="0">
                <a:solidFill>
                  <a:schemeClr val="tx2"/>
                </a:solidFill>
              </a:rPr>
              <a:t>U.S. Dry Production – 53 Bcf/D</a:t>
            </a:r>
          </a:p>
          <a:p>
            <a:pPr lvl="1"/>
            <a:r>
              <a:rPr lang="en-US" sz="960" dirty="0">
                <a:solidFill>
                  <a:schemeClr val="tx2"/>
                </a:solidFill>
              </a:rPr>
              <a:t>Canada –10 Bcf/D</a:t>
            </a:r>
          </a:p>
          <a:p>
            <a:pPr lvl="1"/>
            <a:r>
              <a:rPr lang="en-US" sz="960" dirty="0">
                <a:solidFill>
                  <a:schemeClr val="tx2"/>
                </a:solidFill>
              </a:rPr>
              <a:t>LNG -- 0.60 Bcf/D</a:t>
            </a:r>
          </a:p>
          <a:p>
            <a:r>
              <a:rPr lang="en-US" sz="1120" b="1" dirty="0">
                <a:solidFill>
                  <a:schemeClr val="tx2"/>
                </a:solidFill>
              </a:rPr>
              <a:t>Total Demand – 59 Bcf/D</a:t>
            </a:r>
          </a:p>
          <a:p>
            <a:pPr lvl="1"/>
            <a:r>
              <a:rPr lang="en-US" sz="960" dirty="0">
                <a:solidFill>
                  <a:schemeClr val="tx2"/>
                </a:solidFill>
              </a:rPr>
              <a:t>R/C – 23 Bcf/D</a:t>
            </a:r>
          </a:p>
          <a:p>
            <a:pPr lvl="1"/>
            <a:r>
              <a:rPr lang="en-US" sz="960" dirty="0">
                <a:solidFill>
                  <a:schemeClr val="tx2"/>
                </a:solidFill>
              </a:rPr>
              <a:t>Industrial – 22 Bcf/D</a:t>
            </a:r>
          </a:p>
          <a:p>
            <a:pPr lvl="1"/>
            <a:r>
              <a:rPr lang="en-US" sz="960" dirty="0">
                <a:solidFill>
                  <a:schemeClr val="tx2"/>
                </a:solidFill>
              </a:rPr>
              <a:t>Power Gen – 14.5 Bcf/D</a:t>
            </a:r>
          </a:p>
          <a:p>
            <a:r>
              <a:rPr lang="en-US" sz="1120" b="1" dirty="0">
                <a:solidFill>
                  <a:schemeClr val="tx2"/>
                </a:solidFill>
              </a:rPr>
              <a:t>Working Gas in Storage</a:t>
            </a:r>
          </a:p>
          <a:p>
            <a:pPr lvl="1"/>
            <a:r>
              <a:rPr lang="en-US" sz="960" dirty="0">
                <a:solidFill>
                  <a:schemeClr val="tx2"/>
                </a:solidFill>
              </a:rPr>
              <a:t>1.60 Tcf</a:t>
            </a:r>
          </a:p>
          <a:p>
            <a:pPr lvl="1"/>
            <a:r>
              <a:rPr lang="en-US" sz="960" dirty="0">
                <a:solidFill>
                  <a:schemeClr val="tx2"/>
                </a:solidFill>
              </a:rPr>
              <a:t>5 yr Avg 1.65 Tcf</a:t>
            </a:r>
          </a:p>
          <a:p>
            <a:endParaRPr lang="en-US" sz="1120" dirty="0">
              <a:solidFill>
                <a:schemeClr val="tx2"/>
              </a:solidFill>
            </a:endParaRPr>
          </a:p>
          <a:p>
            <a:r>
              <a:rPr lang="en-US" sz="1120" b="1" dirty="0">
                <a:solidFill>
                  <a:schemeClr val="tx2"/>
                </a:solidFill>
              </a:rPr>
              <a:t>Shale Gas Production 1 </a:t>
            </a:r>
            <a:r>
              <a:rPr lang="en-US" sz="1120" b="1" dirty="0" err="1">
                <a:solidFill>
                  <a:schemeClr val="tx2"/>
                </a:solidFill>
              </a:rPr>
              <a:t>Bcf</a:t>
            </a:r>
            <a:r>
              <a:rPr lang="en-US" sz="1120" b="1" dirty="0">
                <a:solidFill>
                  <a:schemeClr val="tx2"/>
                </a:solidFill>
              </a:rPr>
              <a:t>/D</a:t>
            </a:r>
          </a:p>
          <a:p>
            <a:endParaRPr lang="en-US" sz="1120" b="1" dirty="0">
              <a:solidFill>
                <a:schemeClr val="tx2"/>
              </a:solidFill>
            </a:endParaRPr>
          </a:p>
          <a:p>
            <a:r>
              <a:rPr lang="en-US" sz="1120" b="1" dirty="0">
                <a:solidFill>
                  <a:schemeClr val="tx2"/>
                </a:solidFill>
              </a:rPr>
              <a:t>NG Rig Count </a:t>
            </a:r>
            <a:r>
              <a:rPr lang="en-US" sz="1280" dirty="0">
                <a:solidFill>
                  <a:schemeClr val="tx2"/>
                </a:solidFill>
              </a:rPr>
              <a:t>– </a:t>
            </a:r>
            <a:r>
              <a:rPr lang="en-US" sz="1120" b="1" dirty="0">
                <a:solidFill>
                  <a:schemeClr val="tx2"/>
                </a:solidFill>
              </a:rPr>
              <a:t>675</a:t>
            </a:r>
          </a:p>
          <a:p>
            <a:endParaRPr lang="en-US" sz="960" dirty="0">
              <a:solidFill>
                <a:schemeClr val="tx2"/>
              </a:solidFill>
            </a:endParaRPr>
          </a:p>
          <a:p>
            <a:r>
              <a:rPr lang="en-US" sz="1120" b="1" dirty="0">
                <a:solidFill>
                  <a:schemeClr val="tx2"/>
                </a:solidFill>
              </a:rPr>
              <a:t>NYMEX NG Futures</a:t>
            </a:r>
          </a:p>
          <a:p>
            <a:pPr lvl="1"/>
            <a:r>
              <a:rPr lang="en-US" sz="960" dirty="0">
                <a:solidFill>
                  <a:schemeClr val="tx2"/>
                </a:solidFill>
              </a:rPr>
              <a:t>Prompt = $4.25 </a:t>
            </a:r>
          </a:p>
          <a:p>
            <a:pPr lvl="1"/>
            <a:r>
              <a:rPr lang="en-US" sz="960" dirty="0">
                <a:solidFill>
                  <a:schemeClr val="tx2"/>
                </a:solidFill>
              </a:rPr>
              <a:t>12 Mo Avg = $4.15 </a:t>
            </a:r>
          </a:p>
          <a:p>
            <a:pPr lvl="1"/>
            <a:r>
              <a:rPr lang="en-US" sz="960" dirty="0">
                <a:solidFill>
                  <a:schemeClr val="tx2"/>
                </a:solidFill>
              </a:rPr>
              <a:t>36 Mo Avg = $4.10 </a:t>
            </a:r>
          </a:p>
          <a:p>
            <a:pPr lvl="0"/>
            <a:endParaRPr lang="en-US" sz="1120" dirty="0">
              <a:solidFill>
                <a:schemeClr val="tx2"/>
              </a:solidFill>
            </a:endParaRPr>
          </a:p>
          <a:p>
            <a:pPr lvl="0"/>
            <a:r>
              <a:rPr lang="en-US" sz="1120" b="1" dirty="0">
                <a:solidFill>
                  <a:schemeClr val="tx2"/>
                </a:solidFill>
              </a:rPr>
              <a:t>NYMEX Crude Futures</a:t>
            </a:r>
          </a:p>
          <a:p>
            <a:pPr lvl="1"/>
            <a:r>
              <a:rPr lang="en-US" sz="960" dirty="0">
                <a:solidFill>
                  <a:schemeClr val="tx2"/>
                </a:solidFill>
              </a:rPr>
              <a:t>Prompt = $32 per bbl</a:t>
            </a:r>
            <a:endParaRPr lang="en-US" sz="1280" dirty="0">
              <a:solidFill>
                <a:schemeClr val="tx2"/>
              </a:solidFill>
            </a:endParaRPr>
          </a:p>
        </p:txBody>
      </p:sp>
      <p:sp>
        <p:nvSpPr>
          <p:cNvPr id="6" name="TextBox 5"/>
          <p:cNvSpPr txBox="1"/>
          <p:nvPr/>
        </p:nvSpPr>
        <p:spPr>
          <a:xfrm>
            <a:off x="2428359" y="1969335"/>
            <a:ext cx="2333242" cy="4417684"/>
          </a:xfrm>
          <a:prstGeom prst="rect">
            <a:avLst/>
          </a:prstGeom>
          <a:noFill/>
          <a:ln>
            <a:solidFill>
              <a:schemeClr val="tx2"/>
            </a:solidFill>
          </a:ln>
        </p:spPr>
        <p:txBody>
          <a:bodyPr wrap="square" rtlCol="0">
            <a:spAutoFit/>
          </a:bodyPr>
          <a:lstStyle/>
          <a:p>
            <a:r>
              <a:rPr lang="en-US" sz="2027" u="sng" dirty="0">
                <a:solidFill>
                  <a:srgbClr val="3333FF"/>
                </a:solidFill>
              </a:rPr>
              <a:t>June 2006</a:t>
            </a:r>
          </a:p>
          <a:p>
            <a:endParaRPr lang="en-US" sz="1120" b="1" dirty="0">
              <a:solidFill>
                <a:srgbClr val="3333FF"/>
              </a:solidFill>
            </a:endParaRPr>
          </a:p>
          <a:p>
            <a:r>
              <a:rPr lang="en-US" sz="1120" b="1" dirty="0">
                <a:solidFill>
                  <a:srgbClr val="3333FF"/>
                </a:solidFill>
              </a:rPr>
              <a:t>Total Supply – 62 Bcf/D</a:t>
            </a:r>
          </a:p>
          <a:p>
            <a:pPr lvl="1"/>
            <a:r>
              <a:rPr lang="en-US" sz="960" dirty="0">
                <a:solidFill>
                  <a:srgbClr val="3333FF"/>
                </a:solidFill>
              </a:rPr>
              <a:t>U.S. Dry Production – 51 Bcf/D</a:t>
            </a:r>
          </a:p>
          <a:p>
            <a:pPr lvl="1"/>
            <a:r>
              <a:rPr lang="en-US" sz="960" dirty="0">
                <a:solidFill>
                  <a:srgbClr val="3333FF"/>
                </a:solidFill>
              </a:rPr>
              <a:t>Canada – 9 Bcf/D</a:t>
            </a:r>
          </a:p>
          <a:p>
            <a:pPr lvl="1"/>
            <a:r>
              <a:rPr lang="en-US" sz="960" dirty="0">
                <a:solidFill>
                  <a:srgbClr val="3333FF"/>
                </a:solidFill>
              </a:rPr>
              <a:t>LNG -- 1.60 Bcf/D</a:t>
            </a:r>
          </a:p>
          <a:p>
            <a:r>
              <a:rPr lang="en-US" sz="1120" b="1" dirty="0">
                <a:solidFill>
                  <a:srgbClr val="3333FF"/>
                </a:solidFill>
              </a:rPr>
              <a:t>Total Demand – 56.75 Bcf/D</a:t>
            </a:r>
          </a:p>
          <a:p>
            <a:pPr lvl="1"/>
            <a:r>
              <a:rPr lang="en-US" sz="960" dirty="0">
                <a:solidFill>
                  <a:srgbClr val="3333FF"/>
                </a:solidFill>
              </a:rPr>
              <a:t>R/C – 21.75 Bcf/D</a:t>
            </a:r>
          </a:p>
          <a:p>
            <a:pPr lvl="1"/>
            <a:r>
              <a:rPr lang="en-US" sz="960" dirty="0">
                <a:solidFill>
                  <a:srgbClr val="3333FF"/>
                </a:solidFill>
              </a:rPr>
              <a:t>Industrial – 18 Bcf/D</a:t>
            </a:r>
          </a:p>
          <a:p>
            <a:pPr lvl="1"/>
            <a:r>
              <a:rPr lang="en-US" sz="960" dirty="0">
                <a:solidFill>
                  <a:srgbClr val="3333FF"/>
                </a:solidFill>
              </a:rPr>
              <a:t>Power Gen – 17 Bcf/D</a:t>
            </a:r>
          </a:p>
          <a:p>
            <a:r>
              <a:rPr lang="en-US" sz="1120" b="1" dirty="0">
                <a:solidFill>
                  <a:srgbClr val="3333FF"/>
                </a:solidFill>
              </a:rPr>
              <a:t>Working Gas in Storage</a:t>
            </a:r>
          </a:p>
          <a:p>
            <a:pPr lvl="1"/>
            <a:r>
              <a:rPr lang="en-US" sz="960" dirty="0">
                <a:solidFill>
                  <a:srgbClr val="3333FF"/>
                </a:solidFill>
              </a:rPr>
              <a:t>2.50 Tcf</a:t>
            </a:r>
          </a:p>
          <a:p>
            <a:pPr lvl="1"/>
            <a:r>
              <a:rPr lang="en-US" sz="960" dirty="0">
                <a:solidFill>
                  <a:srgbClr val="3333FF"/>
                </a:solidFill>
              </a:rPr>
              <a:t>5 yr Avg 1.90 Tcf</a:t>
            </a:r>
          </a:p>
          <a:p>
            <a:endParaRPr lang="en-US" sz="1120" b="1" dirty="0">
              <a:solidFill>
                <a:srgbClr val="3333FF"/>
              </a:solidFill>
            </a:endParaRPr>
          </a:p>
          <a:p>
            <a:r>
              <a:rPr lang="en-US" sz="1120" b="1" dirty="0">
                <a:solidFill>
                  <a:srgbClr val="3333FF"/>
                </a:solidFill>
              </a:rPr>
              <a:t>Shale Gas Production </a:t>
            </a:r>
            <a:r>
              <a:rPr lang="en-US" sz="1120" dirty="0">
                <a:solidFill>
                  <a:srgbClr val="3333FF"/>
                </a:solidFill>
              </a:rPr>
              <a:t>2.7 Bcf/D</a:t>
            </a:r>
          </a:p>
          <a:p>
            <a:endParaRPr lang="en-US" sz="1120" b="1" dirty="0">
              <a:solidFill>
                <a:srgbClr val="3333FF"/>
              </a:solidFill>
            </a:endParaRPr>
          </a:p>
          <a:p>
            <a:r>
              <a:rPr lang="en-US" sz="1120" b="1" dirty="0">
                <a:solidFill>
                  <a:srgbClr val="3333FF"/>
                </a:solidFill>
              </a:rPr>
              <a:t>NG Rig Count - 1,400</a:t>
            </a:r>
          </a:p>
          <a:p>
            <a:endParaRPr lang="en-US" sz="1120" b="1" dirty="0">
              <a:solidFill>
                <a:srgbClr val="3333FF"/>
              </a:solidFill>
            </a:endParaRPr>
          </a:p>
          <a:p>
            <a:r>
              <a:rPr lang="en-US" sz="1120" b="1" dirty="0">
                <a:solidFill>
                  <a:srgbClr val="3333FF"/>
                </a:solidFill>
              </a:rPr>
              <a:t>NYMEX NG Futures</a:t>
            </a:r>
          </a:p>
          <a:p>
            <a:pPr lvl="1"/>
            <a:r>
              <a:rPr lang="en-US" sz="960" dirty="0">
                <a:solidFill>
                  <a:srgbClr val="3333FF"/>
                </a:solidFill>
              </a:rPr>
              <a:t>Prompt = $7.00 </a:t>
            </a:r>
          </a:p>
          <a:p>
            <a:pPr lvl="1"/>
            <a:r>
              <a:rPr lang="en-US" sz="960" dirty="0">
                <a:solidFill>
                  <a:srgbClr val="3333FF"/>
                </a:solidFill>
              </a:rPr>
              <a:t>12 Mo Avg = $9.00 </a:t>
            </a:r>
          </a:p>
          <a:p>
            <a:pPr lvl="1"/>
            <a:r>
              <a:rPr lang="en-US" sz="960" dirty="0">
                <a:solidFill>
                  <a:srgbClr val="3333FF"/>
                </a:solidFill>
              </a:rPr>
              <a:t>36 Mo Avg = $9.25</a:t>
            </a:r>
            <a:r>
              <a:rPr lang="en-US" sz="1120" dirty="0">
                <a:solidFill>
                  <a:srgbClr val="3333FF"/>
                </a:solidFill>
              </a:rPr>
              <a:t> </a:t>
            </a:r>
          </a:p>
          <a:p>
            <a:pPr lvl="0"/>
            <a:endParaRPr lang="en-US" sz="1120" b="1" dirty="0">
              <a:solidFill>
                <a:srgbClr val="3333FF"/>
              </a:solidFill>
            </a:endParaRPr>
          </a:p>
          <a:p>
            <a:pPr lvl="0"/>
            <a:r>
              <a:rPr lang="en-US" sz="1120" b="1" dirty="0">
                <a:solidFill>
                  <a:srgbClr val="3333FF"/>
                </a:solidFill>
              </a:rPr>
              <a:t>NYMEX Crude Futures</a:t>
            </a:r>
          </a:p>
          <a:p>
            <a:pPr lvl="1"/>
            <a:r>
              <a:rPr lang="en-US" sz="960" dirty="0">
                <a:solidFill>
                  <a:srgbClr val="3333FF"/>
                </a:solidFill>
              </a:rPr>
              <a:t>Prompt = $70 per bbl</a:t>
            </a:r>
            <a:endParaRPr lang="en-US" sz="1280" dirty="0"/>
          </a:p>
        </p:txBody>
      </p:sp>
      <p:sp>
        <p:nvSpPr>
          <p:cNvPr id="9" name="TextBox 8"/>
          <p:cNvSpPr txBox="1"/>
          <p:nvPr/>
        </p:nvSpPr>
        <p:spPr>
          <a:xfrm>
            <a:off x="4790597" y="1965500"/>
            <a:ext cx="2304780" cy="4540795"/>
          </a:xfrm>
          <a:prstGeom prst="rect">
            <a:avLst/>
          </a:prstGeom>
          <a:noFill/>
          <a:ln>
            <a:solidFill>
              <a:schemeClr val="tx2"/>
            </a:solidFill>
          </a:ln>
        </p:spPr>
        <p:txBody>
          <a:bodyPr wrap="square" rtlCol="0">
            <a:spAutoFit/>
          </a:bodyPr>
          <a:lstStyle/>
          <a:p>
            <a:r>
              <a:rPr lang="en-US" sz="2027" u="sng" dirty="0">
                <a:solidFill>
                  <a:schemeClr val="tx2"/>
                </a:solidFill>
              </a:rPr>
              <a:t>June 2014</a:t>
            </a:r>
          </a:p>
          <a:p>
            <a:endParaRPr lang="en-US" sz="1120" b="1" dirty="0">
              <a:solidFill>
                <a:schemeClr val="tx2"/>
              </a:solidFill>
            </a:endParaRPr>
          </a:p>
          <a:p>
            <a:r>
              <a:rPr lang="en-US" sz="1120" b="1" dirty="0">
                <a:solidFill>
                  <a:schemeClr val="tx2"/>
                </a:solidFill>
              </a:rPr>
              <a:t>Total Supply– 72 Bcf/D</a:t>
            </a:r>
          </a:p>
          <a:p>
            <a:pPr lvl="1"/>
            <a:r>
              <a:rPr lang="en-US" sz="960" dirty="0">
                <a:solidFill>
                  <a:schemeClr val="tx2"/>
                </a:solidFill>
              </a:rPr>
              <a:t>U.S. Dry Production – 66.6 Bcf/D</a:t>
            </a:r>
          </a:p>
          <a:p>
            <a:pPr lvl="1"/>
            <a:r>
              <a:rPr lang="en-US" sz="960" dirty="0">
                <a:solidFill>
                  <a:schemeClr val="tx2"/>
                </a:solidFill>
              </a:rPr>
              <a:t>Canada – 5.2 Bcf/D</a:t>
            </a:r>
          </a:p>
          <a:p>
            <a:pPr lvl="1"/>
            <a:r>
              <a:rPr lang="en-US" sz="960" dirty="0">
                <a:solidFill>
                  <a:schemeClr val="tx2"/>
                </a:solidFill>
              </a:rPr>
              <a:t>LNG -- 0.20 Bcf/D</a:t>
            </a:r>
          </a:p>
          <a:p>
            <a:r>
              <a:rPr lang="en-US" sz="1120" b="1" dirty="0">
                <a:solidFill>
                  <a:schemeClr val="tx2"/>
                </a:solidFill>
              </a:rPr>
              <a:t>Total Demand – 73 Bcf/D</a:t>
            </a:r>
          </a:p>
          <a:p>
            <a:pPr lvl="1"/>
            <a:r>
              <a:rPr lang="en-US" sz="960" dirty="0">
                <a:solidFill>
                  <a:schemeClr val="tx2"/>
                </a:solidFill>
              </a:rPr>
              <a:t>R/C – 26 Bcf/D</a:t>
            </a:r>
          </a:p>
          <a:p>
            <a:pPr lvl="1"/>
            <a:r>
              <a:rPr lang="en-US" sz="960" dirty="0">
                <a:solidFill>
                  <a:schemeClr val="tx2"/>
                </a:solidFill>
              </a:rPr>
              <a:t>Industrial – 20.8 Bcf/D</a:t>
            </a:r>
          </a:p>
          <a:p>
            <a:pPr lvl="1"/>
            <a:r>
              <a:rPr lang="en-US" sz="960" dirty="0">
                <a:solidFill>
                  <a:schemeClr val="tx2"/>
                </a:solidFill>
              </a:rPr>
              <a:t>Power Gen – 19.7 </a:t>
            </a:r>
            <a:r>
              <a:rPr lang="en-US" sz="960" dirty="0" err="1">
                <a:solidFill>
                  <a:schemeClr val="tx2"/>
                </a:solidFill>
              </a:rPr>
              <a:t>Bcf</a:t>
            </a:r>
            <a:r>
              <a:rPr lang="en-US" sz="960" dirty="0">
                <a:solidFill>
                  <a:schemeClr val="tx2"/>
                </a:solidFill>
              </a:rPr>
              <a:t>/D</a:t>
            </a:r>
          </a:p>
          <a:p>
            <a:pPr lvl="1"/>
            <a:r>
              <a:rPr lang="en-US" sz="960" dirty="0">
                <a:solidFill>
                  <a:schemeClr val="tx2"/>
                </a:solidFill>
              </a:rPr>
              <a:t>Mexican Exports – 1.8 </a:t>
            </a:r>
            <a:r>
              <a:rPr lang="en-US" sz="960" dirty="0" err="1">
                <a:solidFill>
                  <a:schemeClr val="tx2"/>
                </a:solidFill>
              </a:rPr>
              <a:t>Bcf</a:t>
            </a:r>
            <a:r>
              <a:rPr lang="en-US" sz="960" dirty="0">
                <a:solidFill>
                  <a:schemeClr val="tx2"/>
                </a:solidFill>
              </a:rPr>
              <a:t>/D</a:t>
            </a:r>
          </a:p>
          <a:p>
            <a:r>
              <a:rPr lang="en-US" sz="1120" b="1" dirty="0">
                <a:solidFill>
                  <a:schemeClr val="tx2"/>
                </a:solidFill>
              </a:rPr>
              <a:t>Working Gas in Storage</a:t>
            </a:r>
          </a:p>
          <a:p>
            <a:pPr lvl="1"/>
            <a:r>
              <a:rPr lang="en-US" sz="960" dirty="0">
                <a:solidFill>
                  <a:schemeClr val="tx2"/>
                </a:solidFill>
              </a:rPr>
              <a:t>1.61 Tcf</a:t>
            </a:r>
          </a:p>
          <a:p>
            <a:pPr lvl="1"/>
            <a:r>
              <a:rPr lang="en-US" sz="960" dirty="0">
                <a:solidFill>
                  <a:schemeClr val="tx2"/>
                </a:solidFill>
              </a:rPr>
              <a:t>5 yr </a:t>
            </a:r>
            <a:r>
              <a:rPr lang="en-US" sz="960" dirty="0" err="1">
                <a:solidFill>
                  <a:schemeClr val="tx2"/>
                </a:solidFill>
              </a:rPr>
              <a:t>Avg</a:t>
            </a:r>
            <a:r>
              <a:rPr lang="en-US" sz="960" dirty="0">
                <a:solidFill>
                  <a:schemeClr val="tx2"/>
                </a:solidFill>
              </a:rPr>
              <a:t> 2.48 Tcf</a:t>
            </a:r>
          </a:p>
          <a:p>
            <a:endParaRPr lang="en-US" sz="1120" b="1" dirty="0">
              <a:solidFill>
                <a:schemeClr val="tx2"/>
              </a:solidFill>
            </a:endParaRPr>
          </a:p>
          <a:p>
            <a:r>
              <a:rPr lang="en-US" sz="1120" b="1" dirty="0">
                <a:solidFill>
                  <a:schemeClr val="tx2"/>
                </a:solidFill>
              </a:rPr>
              <a:t>Shale Gas Production </a:t>
            </a:r>
            <a:r>
              <a:rPr lang="en-US" sz="1120" dirty="0">
                <a:solidFill>
                  <a:schemeClr val="tx2"/>
                </a:solidFill>
              </a:rPr>
              <a:t>32 </a:t>
            </a:r>
            <a:r>
              <a:rPr lang="en-US" sz="1120" dirty="0" err="1">
                <a:solidFill>
                  <a:schemeClr val="tx2"/>
                </a:solidFill>
              </a:rPr>
              <a:t>Bcf</a:t>
            </a:r>
            <a:r>
              <a:rPr lang="en-US" sz="1120" dirty="0">
                <a:solidFill>
                  <a:schemeClr val="tx2"/>
                </a:solidFill>
              </a:rPr>
              <a:t>/D</a:t>
            </a:r>
            <a:endParaRPr lang="en-US" sz="960" dirty="0">
              <a:solidFill>
                <a:schemeClr val="tx2"/>
              </a:solidFill>
            </a:endParaRPr>
          </a:p>
          <a:p>
            <a:endParaRPr lang="en-US" sz="1120" b="1" dirty="0">
              <a:solidFill>
                <a:schemeClr val="tx2"/>
              </a:solidFill>
            </a:endParaRPr>
          </a:p>
          <a:p>
            <a:r>
              <a:rPr lang="en-US" sz="1120" b="1" dirty="0">
                <a:solidFill>
                  <a:schemeClr val="tx2"/>
                </a:solidFill>
              </a:rPr>
              <a:t>NG Rig Count - 320</a:t>
            </a:r>
          </a:p>
          <a:p>
            <a:endParaRPr lang="en-US" sz="1120" b="1" dirty="0">
              <a:solidFill>
                <a:schemeClr val="tx2"/>
              </a:solidFill>
            </a:endParaRPr>
          </a:p>
          <a:p>
            <a:r>
              <a:rPr lang="en-US" sz="1120" b="1" dirty="0">
                <a:solidFill>
                  <a:schemeClr val="tx2"/>
                </a:solidFill>
              </a:rPr>
              <a:t>NYMEX NG Futures</a:t>
            </a:r>
          </a:p>
          <a:p>
            <a:pPr lvl="1"/>
            <a:r>
              <a:rPr lang="en-US" sz="960" dirty="0">
                <a:solidFill>
                  <a:schemeClr val="tx2"/>
                </a:solidFill>
              </a:rPr>
              <a:t>Prompt = $4.74 </a:t>
            </a:r>
          </a:p>
          <a:p>
            <a:pPr lvl="1"/>
            <a:r>
              <a:rPr lang="en-US" sz="960" dirty="0">
                <a:solidFill>
                  <a:schemeClr val="tx2"/>
                </a:solidFill>
              </a:rPr>
              <a:t>12 Mo Avg = $4.64</a:t>
            </a:r>
          </a:p>
          <a:p>
            <a:pPr lvl="1"/>
            <a:r>
              <a:rPr lang="en-US" sz="960" dirty="0">
                <a:solidFill>
                  <a:schemeClr val="tx2"/>
                </a:solidFill>
              </a:rPr>
              <a:t>36 Mo Avg = $4.25</a:t>
            </a:r>
            <a:endParaRPr lang="en-US" sz="1120" dirty="0">
              <a:solidFill>
                <a:schemeClr val="tx2"/>
              </a:solidFill>
            </a:endParaRPr>
          </a:p>
          <a:p>
            <a:pPr lvl="0"/>
            <a:endParaRPr lang="en-US" sz="1120" b="1" dirty="0">
              <a:solidFill>
                <a:schemeClr val="tx2"/>
              </a:solidFill>
            </a:endParaRPr>
          </a:p>
          <a:p>
            <a:pPr lvl="0"/>
            <a:r>
              <a:rPr lang="en-US" sz="1120" b="1" dirty="0">
                <a:solidFill>
                  <a:schemeClr val="tx2"/>
                </a:solidFill>
              </a:rPr>
              <a:t>NYMEX Crude Futures</a:t>
            </a:r>
          </a:p>
          <a:p>
            <a:pPr lvl="1"/>
            <a:r>
              <a:rPr lang="en-US" sz="960" dirty="0">
                <a:solidFill>
                  <a:schemeClr val="tx2"/>
                </a:solidFill>
              </a:rPr>
              <a:t>Prompt = $106 per bbl</a:t>
            </a:r>
            <a:endParaRPr lang="en-US" sz="1280" dirty="0">
              <a:solidFill>
                <a:schemeClr val="tx2"/>
              </a:solidFill>
            </a:endParaRPr>
          </a:p>
        </p:txBody>
      </p:sp>
      <p:sp>
        <p:nvSpPr>
          <p:cNvPr id="3" name="Slide Number Placeholder 2"/>
          <p:cNvSpPr>
            <a:spLocks noGrp="1"/>
          </p:cNvSpPr>
          <p:nvPr>
            <p:ph type="sldNum" sz="quarter" idx="10"/>
          </p:nvPr>
        </p:nvSpPr>
        <p:spPr/>
        <p:txBody>
          <a:bodyPr/>
          <a:lstStyle/>
          <a:p>
            <a:pPr>
              <a:defRPr/>
            </a:pPr>
            <a:r>
              <a:rPr lang="en-US">
                <a:solidFill>
                  <a:srgbClr val="FFFFFF"/>
                </a:solidFill>
              </a:rPr>
              <a:t>Page </a:t>
            </a:r>
            <a:fld id="{1FC88ABB-8683-4019-90BB-5A0DA3594BE6}" type="slidenum">
              <a:rPr lang="en-US" smtClean="0">
                <a:solidFill>
                  <a:srgbClr val="FFFFFF"/>
                </a:solidFill>
              </a:rPr>
              <a:pPr>
                <a:defRPr/>
              </a:pPr>
              <a:t>58</a:t>
            </a:fld>
            <a:endParaRPr lang="en-US">
              <a:solidFill>
                <a:srgbClr val="FFFFFF"/>
              </a:solidFill>
            </a:endParaRPr>
          </a:p>
        </p:txBody>
      </p:sp>
      <p:sp>
        <p:nvSpPr>
          <p:cNvPr id="10" name="TextBox 9"/>
          <p:cNvSpPr txBox="1"/>
          <p:nvPr/>
        </p:nvSpPr>
        <p:spPr>
          <a:xfrm>
            <a:off x="7174205" y="1943323"/>
            <a:ext cx="2304780" cy="4688528"/>
          </a:xfrm>
          <a:prstGeom prst="rect">
            <a:avLst/>
          </a:prstGeom>
          <a:noFill/>
          <a:ln>
            <a:solidFill>
              <a:schemeClr val="tx2"/>
            </a:solidFill>
          </a:ln>
        </p:spPr>
        <p:txBody>
          <a:bodyPr wrap="square" rtlCol="0">
            <a:spAutoFit/>
          </a:bodyPr>
          <a:lstStyle/>
          <a:p>
            <a:r>
              <a:rPr lang="en-US" sz="2027" u="sng" dirty="0">
                <a:solidFill>
                  <a:srgbClr val="0000FF"/>
                </a:solidFill>
              </a:rPr>
              <a:t>June 2018</a:t>
            </a:r>
          </a:p>
          <a:p>
            <a:endParaRPr lang="en-US" sz="1120" b="1" dirty="0">
              <a:solidFill>
                <a:srgbClr val="0000FF"/>
              </a:solidFill>
            </a:endParaRPr>
          </a:p>
          <a:p>
            <a:r>
              <a:rPr lang="en-US" sz="1120" b="1" dirty="0">
                <a:solidFill>
                  <a:srgbClr val="0000FF"/>
                </a:solidFill>
              </a:rPr>
              <a:t>Total Supply– 83 Bcf/D</a:t>
            </a:r>
          </a:p>
          <a:p>
            <a:pPr lvl="1"/>
            <a:r>
              <a:rPr lang="en-US" sz="960" dirty="0">
                <a:solidFill>
                  <a:srgbClr val="0000FF"/>
                </a:solidFill>
              </a:rPr>
              <a:t>U.S. Dry Production – 79.8 Bcf/D</a:t>
            </a:r>
          </a:p>
          <a:p>
            <a:pPr lvl="1"/>
            <a:r>
              <a:rPr lang="en-US" sz="960" dirty="0">
                <a:solidFill>
                  <a:srgbClr val="0000FF"/>
                </a:solidFill>
              </a:rPr>
              <a:t>Canada – 5.2 Bcf/D</a:t>
            </a:r>
          </a:p>
          <a:p>
            <a:pPr lvl="1"/>
            <a:r>
              <a:rPr lang="en-US" sz="960" dirty="0">
                <a:solidFill>
                  <a:srgbClr val="0000FF"/>
                </a:solidFill>
              </a:rPr>
              <a:t>LNG -- 0.20 Bcf/D</a:t>
            </a:r>
          </a:p>
          <a:p>
            <a:r>
              <a:rPr lang="en-US" sz="1120" b="1" dirty="0">
                <a:solidFill>
                  <a:srgbClr val="0000FF"/>
                </a:solidFill>
              </a:rPr>
              <a:t>Total Demand – 81 Bcf/D</a:t>
            </a:r>
          </a:p>
          <a:p>
            <a:pPr lvl="1"/>
            <a:r>
              <a:rPr lang="en-US" sz="960" dirty="0">
                <a:solidFill>
                  <a:srgbClr val="0000FF"/>
                </a:solidFill>
              </a:rPr>
              <a:t>R/C – 24.5 Bcf/D</a:t>
            </a:r>
          </a:p>
          <a:p>
            <a:pPr lvl="1"/>
            <a:r>
              <a:rPr lang="en-US" sz="960" dirty="0">
                <a:solidFill>
                  <a:srgbClr val="0000FF"/>
                </a:solidFill>
              </a:rPr>
              <a:t>Industrial – 21.8 Bcf/D</a:t>
            </a:r>
          </a:p>
          <a:p>
            <a:pPr lvl="1"/>
            <a:r>
              <a:rPr lang="en-US" sz="960" dirty="0">
                <a:solidFill>
                  <a:srgbClr val="0000FF"/>
                </a:solidFill>
              </a:rPr>
              <a:t>Power Gen – 27.5 </a:t>
            </a:r>
            <a:r>
              <a:rPr lang="en-US" sz="960" dirty="0" err="1">
                <a:solidFill>
                  <a:srgbClr val="0000FF"/>
                </a:solidFill>
              </a:rPr>
              <a:t>Bcf</a:t>
            </a:r>
            <a:r>
              <a:rPr lang="en-US" sz="960" dirty="0">
                <a:solidFill>
                  <a:srgbClr val="0000FF"/>
                </a:solidFill>
              </a:rPr>
              <a:t>/D</a:t>
            </a:r>
          </a:p>
          <a:p>
            <a:pPr lvl="1"/>
            <a:r>
              <a:rPr lang="en-US" sz="960" dirty="0">
                <a:solidFill>
                  <a:srgbClr val="0000FF"/>
                </a:solidFill>
              </a:rPr>
              <a:t>Mexican Exports – 4.5 </a:t>
            </a:r>
            <a:r>
              <a:rPr lang="en-US" sz="960" dirty="0" err="1">
                <a:solidFill>
                  <a:srgbClr val="0000FF"/>
                </a:solidFill>
              </a:rPr>
              <a:t>Bcf</a:t>
            </a:r>
            <a:r>
              <a:rPr lang="en-US" sz="960" dirty="0">
                <a:solidFill>
                  <a:srgbClr val="0000FF"/>
                </a:solidFill>
              </a:rPr>
              <a:t>/D</a:t>
            </a:r>
          </a:p>
          <a:p>
            <a:pPr lvl="1"/>
            <a:r>
              <a:rPr lang="en-US" sz="960" dirty="0">
                <a:solidFill>
                  <a:srgbClr val="0000FF"/>
                </a:solidFill>
              </a:rPr>
              <a:t>LNG </a:t>
            </a:r>
            <a:r>
              <a:rPr lang="en-US" sz="960" dirty="0" err="1">
                <a:solidFill>
                  <a:srgbClr val="0000FF"/>
                </a:solidFill>
              </a:rPr>
              <a:t>Feedgas</a:t>
            </a:r>
            <a:r>
              <a:rPr lang="en-US" sz="960" dirty="0">
                <a:solidFill>
                  <a:srgbClr val="0000FF"/>
                </a:solidFill>
              </a:rPr>
              <a:t> – 2.5 </a:t>
            </a:r>
            <a:r>
              <a:rPr lang="en-US" sz="960" dirty="0" err="1">
                <a:solidFill>
                  <a:srgbClr val="0000FF"/>
                </a:solidFill>
              </a:rPr>
              <a:t>Bcf</a:t>
            </a:r>
            <a:r>
              <a:rPr lang="en-US" sz="960" dirty="0">
                <a:solidFill>
                  <a:srgbClr val="0000FF"/>
                </a:solidFill>
              </a:rPr>
              <a:t>/d</a:t>
            </a:r>
          </a:p>
          <a:p>
            <a:r>
              <a:rPr lang="en-US" sz="1120" b="1" dirty="0">
                <a:solidFill>
                  <a:srgbClr val="0000FF"/>
                </a:solidFill>
              </a:rPr>
              <a:t>Working Gas in Storage</a:t>
            </a:r>
          </a:p>
          <a:p>
            <a:pPr lvl="1"/>
            <a:r>
              <a:rPr lang="en-US" sz="960" dirty="0">
                <a:solidFill>
                  <a:srgbClr val="0000FF"/>
                </a:solidFill>
              </a:rPr>
              <a:t>2.0 Tcf</a:t>
            </a:r>
          </a:p>
          <a:p>
            <a:pPr lvl="1"/>
            <a:r>
              <a:rPr lang="en-US" sz="960" dirty="0">
                <a:solidFill>
                  <a:srgbClr val="0000FF"/>
                </a:solidFill>
              </a:rPr>
              <a:t>5 yr </a:t>
            </a:r>
            <a:r>
              <a:rPr lang="en-US" sz="960" dirty="0" err="1">
                <a:solidFill>
                  <a:srgbClr val="0000FF"/>
                </a:solidFill>
              </a:rPr>
              <a:t>Avg</a:t>
            </a:r>
            <a:r>
              <a:rPr lang="en-US" sz="960" dirty="0">
                <a:solidFill>
                  <a:srgbClr val="0000FF"/>
                </a:solidFill>
              </a:rPr>
              <a:t> 2.5 Tcf</a:t>
            </a:r>
          </a:p>
          <a:p>
            <a:endParaRPr lang="en-US" sz="1120" b="1" dirty="0">
              <a:solidFill>
                <a:srgbClr val="0000FF"/>
              </a:solidFill>
            </a:endParaRPr>
          </a:p>
          <a:p>
            <a:r>
              <a:rPr lang="en-US" sz="1120" b="1" dirty="0">
                <a:solidFill>
                  <a:srgbClr val="0000FF"/>
                </a:solidFill>
              </a:rPr>
              <a:t>Shale Gas Production 60</a:t>
            </a:r>
            <a:r>
              <a:rPr lang="en-US" sz="1120" dirty="0">
                <a:solidFill>
                  <a:srgbClr val="0000FF"/>
                </a:solidFill>
              </a:rPr>
              <a:t> </a:t>
            </a:r>
            <a:r>
              <a:rPr lang="en-US" sz="1120" dirty="0" err="1">
                <a:solidFill>
                  <a:srgbClr val="0000FF"/>
                </a:solidFill>
              </a:rPr>
              <a:t>Bcf</a:t>
            </a:r>
            <a:r>
              <a:rPr lang="en-US" sz="1120" dirty="0">
                <a:solidFill>
                  <a:srgbClr val="0000FF"/>
                </a:solidFill>
              </a:rPr>
              <a:t>/D</a:t>
            </a:r>
            <a:endParaRPr lang="en-US" sz="960" dirty="0">
              <a:solidFill>
                <a:srgbClr val="0000FF"/>
              </a:solidFill>
            </a:endParaRPr>
          </a:p>
          <a:p>
            <a:endParaRPr lang="en-US" sz="1120" b="1" dirty="0">
              <a:solidFill>
                <a:srgbClr val="0000FF"/>
              </a:solidFill>
            </a:endParaRPr>
          </a:p>
          <a:p>
            <a:r>
              <a:rPr lang="en-US" sz="1120" b="1" dirty="0">
                <a:solidFill>
                  <a:srgbClr val="0000FF"/>
                </a:solidFill>
              </a:rPr>
              <a:t>NG Rig Count - 194</a:t>
            </a:r>
          </a:p>
          <a:p>
            <a:endParaRPr lang="en-US" sz="1120" b="1" dirty="0">
              <a:solidFill>
                <a:srgbClr val="0000FF"/>
              </a:solidFill>
            </a:endParaRPr>
          </a:p>
          <a:p>
            <a:r>
              <a:rPr lang="en-US" sz="1120" b="1" dirty="0">
                <a:solidFill>
                  <a:srgbClr val="0000FF"/>
                </a:solidFill>
              </a:rPr>
              <a:t>NYMEX NG Futures</a:t>
            </a:r>
          </a:p>
          <a:p>
            <a:pPr lvl="1"/>
            <a:r>
              <a:rPr lang="en-US" sz="960" dirty="0">
                <a:solidFill>
                  <a:srgbClr val="0000FF"/>
                </a:solidFill>
              </a:rPr>
              <a:t>Prompt = $2.996 </a:t>
            </a:r>
          </a:p>
          <a:p>
            <a:pPr lvl="1"/>
            <a:r>
              <a:rPr lang="en-US" sz="960" dirty="0">
                <a:solidFill>
                  <a:srgbClr val="0000FF"/>
                </a:solidFill>
              </a:rPr>
              <a:t>12 Mo Avg = $2.95</a:t>
            </a:r>
          </a:p>
          <a:p>
            <a:pPr lvl="1"/>
            <a:r>
              <a:rPr lang="en-US" sz="960" dirty="0">
                <a:solidFill>
                  <a:srgbClr val="0000FF"/>
                </a:solidFill>
              </a:rPr>
              <a:t>36 Mo Avg = $2.78</a:t>
            </a:r>
            <a:endParaRPr lang="en-US" sz="1120" dirty="0">
              <a:solidFill>
                <a:srgbClr val="0000FF"/>
              </a:solidFill>
            </a:endParaRPr>
          </a:p>
          <a:p>
            <a:pPr lvl="0"/>
            <a:endParaRPr lang="en-US" sz="1120" b="1" dirty="0">
              <a:solidFill>
                <a:srgbClr val="0000FF"/>
              </a:solidFill>
            </a:endParaRPr>
          </a:p>
          <a:p>
            <a:pPr lvl="0"/>
            <a:r>
              <a:rPr lang="en-US" sz="1120" b="1" dirty="0">
                <a:solidFill>
                  <a:srgbClr val="0000FF"/>
                </a:solidFill>
              </a:rPr>
              <a:t>NYMEX Crude Futures</a:t>
            </a:r>
          </a:p>
          <a:p>
            <a:pPr lvl="1"/>
            <a:r>
              <a:rPr lang="en-US" sz="960" dirty="0">
                <a:solidFill>
                  <a:srgbClr val="0000FF"/>
                </a:solidFill>
              </a:rPr>
              <a:t>Prompt = $73 per bbl</a:t>
            </a:r>
            <a:endParaRPr lang="en-US" sz="1280" dirty="0">
              <a:solidFill>
                <a:srgbClr val="0000FF"/>
              </a:solidFill>
            </a:endParaRPr>
          </a:p>
        </p:txBody>
      </p:sp>
    </p:spTree>
    <p:extLst>
      <p:ext uri="{BB962C8B-B14F-4D97-AF65-F5344CB8AC3E}">
        <p14:creationId xmlns:p14="http://schemas.microsoft.com/office/powerpoint/2010/main" val="2893423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080" y="6720840"/>
            <a:ext cx="97586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280" y="15240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CenterPoint Energy Contact</a:t>
            </a:r>
          </a:p>
        </p:txBody>
      </p:sp>
      <p:sp>
        <p:nvSpPr>
          <p:cNvPr id="9" name="Rectangle 3"/>
          <p:cNvSpPr>
            <a:spLocks noGrp="1" noChangeArrowheads="1"/>
          </p:cNvSpPr>
          <p:nvPr>
            <p:ph sz="half" idx="1"/>
          </p:nvPr>
        </p:nvSpPr>
        <p:spPr>
          <a:xfrm>
            <a:off x="519854" y="1898017"/>
            <a:ext cx="8243146" cy="4121784"/>
          </a:xfrm>
        </p:spPr>
        <p:txBody>
          <a:bodyPr>
            <a:normAutofit/>
          </a:bodyPr>
          <a:lstStyle/>
          <a:p>
            <a:pPr>
              <a:lnSpc>
                <a:spcPct val="80000"/>
              </a:lnSpc>
              <a:defRPr/>
            </a:pPr>
            <a:r>
              <a:rPr lang="en-US" altLang="en-US" sz="4400" u="sng" dirty="0">
                <a:solidFill>
                  <a:srgbClr val="2175D9"/>
                </a:solidFill>
                <a:latin typeface="Calibri" pitchFamily="34" charset="0"/>
              </a:rPr>
              <a:t>CenterPoint Energy Services</a:t>
            </a:r>
            <a:endParaRPr lang="en-US" altLang="en-US" sz="4400" u="sng" dirty="0">
              <a:latin typeface="Calibri" pitchFamily="34" charset="0"/>
            </a:endParaRPr>
          </a:p>
          <a:p>
            <a:pPr>
              <a:lnSpc>
                <a:spcPct val="80000"/>
              </a:lnSpc>
              <a:defRPr/>
            </a:pPr>
            <a:endParaRPr lang="en-US" altLang="en-US" sz="2000" dirty="0">
              <a:latin typeface="Calibri" pitchFamily="34" charset="0"/>
            </a:endParaRPr>
          </a:p>
          <a:p>
            <a:pPr marL="342900" indent="0">
              <a:lnSpc>
                <a:spcPct val="80000"/>
              </a:lnSpc>
              <a:buNone/>
              <a:defRPr/>
            </a:pPr>
            <a:r>
              <a:rPr lang="en-US" altLang="en-US" sz="3200" dirty="0">
                <a:latin typeface="Calibri" pitchFamily="34" charset="0"/>
              </a:rPr>
              <a:t>Trevor L. Atkins	</a:t>
            </a:r>
          </a:p>
          <a:p>
            <a:pPr marL="342900" indent="0">
              <a:lnSpc>
                <a:spcPct val="80000"/>
              </a:lnSpc>
              <a:buNone/>
              <a:defRPr/>
            </a:pPr>
            <a:r>
              <a:rPr lang="en-US" altLang="en-US" sz="3200" dirty="0">
                <a:latin typeface="Calibri" pitchFamily="34" charset="0"/>
              </a:rPr>
              <a:t>295 N. </a:t>
            </a:r>
            <a:r>
              <a:rPr lang="en-US" altLang="en-US" sz="3200" dirty="0" err="1">
                <a:latin typeface="Calibri" pitchFamily="34" charset="0"/>
              </a:rPr>
              <a:t>Hubbards</a:t>
            </a:r>
            <a:r>
              <a:rPr lang="en-US" altLang="en-US" sz="3200" dirty="0">
                <a:latin typeface="Calibri" pitchFamily="34" charset="0"/>
              </a:rPr>
              <a:t> Lane; Suite 103</a:t>
            </a:r>
          </a:p>
          <a:p>
            <a:pPr marL="457200" lvl="1" indent="-114300">
              <a:lnSpc>
                <a:spcPct val="80000"/>
              </a:lnSpc>
              <a:buNone/>
              <a:defRPr/>
            </a:pPr>
            <a:r>
              <a:rPr lang="en-US" altLang="en-US" sz="3200" b="1" dirty="0">
                <a:latin typeface="Calibri" pitchFamily="34" charset="0"/>
              </a:rPr>
              <a:t>Louisville, KY 40207</a:t>
            </a:r>
          </a:p>
          <a:p>
            <a:pPr marL="457200" lvl="1" indent="-114300">
              <a:lnSpc>
                <a:spcPct val="80000"/>
              </a:lnSpc>
              <a:buNone/>
              <a:defRPr/>
            </a:pPr>
            <a:r>
              <a:rPr lang="en-US" altLang="en-US" sz="3200" b="1" dirty="0">
                <a:latin typeface="Calibri" pitchFamily="34" charset="0"/>
              </a:rPr>
              <a:t>Work:  (502) 899-2822</a:t>
            </a:r>
          </a:p>
          <a:p>
            <a:pPr marL="457200" lvl="1" indent="-114300">
              <a:lnSpc>
                <a:spcPct val="80000"/>
              </a:lnSpc>
              <a:buNone/>
              <a:defRPr/>
            </a:pPr>
            <a:r>
              <a:rPr lang="en-US" altLang="en-US" sz="3200" b="1" dirty="0">
                <a:latin typeface="Calibri" pitchFamily="34" charset="0"/>
              </a:rPr>
              <a:t>Cell:     (502) 386-0094</a:t>
            </a:r>
          </a:p>
          <a:p>
            <a:pPr marL="457200" lvl="1" indent="-114300">
              <a:lnSpc>
                <a:spcPct val="80000"/>
              </a:lnSpc>
              <a:buNone/>
              <a:defRPr/>
            </a:pPr>
            <a:r>
              <a:rPr lang="en-US" altLang="en-US" sz="3200" b="1" dirty="0">
                <a:latin typeface="Calibri" pitchFamily="34" charset="0"/>
              </a:rPr>
              <a:t>trevor.atkins@centerpointenergy.com</a:t>
            </a:r>
          </a:p>
          <a:p>
            <a:pPr eaLnBrk="1" hangingPunct="1"/>
            <a:endParaRPr lang="en-US" altLang="en-US" sz="2000" dirty="0">
              <a:latin typeface="Arial" panose="020B0604020202020204" pitchFamily="34" charset="0"/>
              <a:cs typeface="Arial" panose="020B0604020202020204" pitchFamily="34" charset="0"/>
            </a:endParaRPr>
          </a:p>
        </p:txBody>
      </p:sp>
      <p:pic>
        <p:nvPicPr>
          <p:cNvPr id="10" name="Picture 3" descr="CenterPoint - White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48" y="6770698"/>
            <a:ext cx="1143000" cy="6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85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9A2B-6CA9-4F40-84DC-CF9E93980CFC}"/>
              </a:ext>
            </a:extLst>
          </p:cNvPr>
          <p:cNvSpPr>
            <a:spLocks noGrp="1"/>
          </p:cNvSpPr>
          <p:nvPr>
            <p:ph type="title"/>
          </p:nvPr>
        </p:nvSpPr>
        <p:spPr/>
        <p:txBody>
          <a:bodyPr>
            <a:normAutofit fontScale="90000"/>
          </a:bodyPr>
          <a:lstStyle/>
          <a:p>
            <a:r>
              <a:rPr lang="en-US" dirty="0"/>
              <a:t>CES receives 2018 </a:t>
            </a:r>
            <a:r>
              <a:rPr lang="en-US" dirty="0" err="1"/>
              <a:t>Mastio</a:t>
            </a:r>
            <a:r>
              <a:rPr lang="en-US" dirty="0"/>
              <a:t> Quality Award</a:t>
            </a:r>
          </a:p>
        </p:txBody>
      </p:sp>
      <p:pic>
        <p:nvPicPr>
          <p:cNvPr id="7" name="Content Placeholder 6">
            <a:extLst>
              <a:ext uri="{FF2B5EF4-FFF2-40B4-BE49-F238E27FC236}">
                <a16:creationId xmlns:a16="http://schemas.microsoft.com/office/drawing/2014/main" id="{81F645D2-6048-47BC-86CC-65605E557439}"/>
              </a:ext>
            </a:extLst>
          </p:cNvPr>
          <p:cNvPicPr>
            <a:picLocks noGrp="1" noChangeAspect="1"/>
          </p:cNvPicPr>
          <p:nvPr>
            <p:ph idx="1"/>
          </p:nvPr>
        </p:nvPicPr>
        <p:blipFill>
          <a:blip r:embed="rId3"/>
          <a:stretch>
            <a:fillRect/>
          </a:stretch>
        </p:blipFill>
        <p:spPr>
          <a:xfrm>
            <a:off x="6612832" y="3920509"/>
            <a:ext cx="2478274" cy="1370857"/>
          </a:xfrm>
          <a:prstGeom prst="rect">
            <a:avLst/>
          </a:prstGeom>
        </p:spPr>
      </p:pic>
      <p:sp>
        <p:nvSpPr>
          <p:cNvPr id="4" name="Footer Placeholder 3">
            <a:extLst>
              <a:ext uri="{FF2B5EF4-FFF2-40B4-BE49-F238E27FC236}">
                <a16:creationId xmlns:a16="http://schemas.microsoft.com/office/drawing/2014/main" id="{1FB42608-0641-4AAA-AAB7-3425C4981AA5}"/>
              </a:ext>
            </a:extLst>
          </p:cNvPr>
          <p:cNvSpPr>
            <a:spLocks noGrp="1"/>
          </p:cNvSpPr>
          <p:nvPr>
            <p:ph type="ftr" sz="quarter" idx="10"/>
          </p:nvPr>
        </p:nvSpPr>
        <p:spPr/>
        <p:txBody>
          <a:bodyPr/>
          <a:lstStyle/>
          <a:p>
            <a:pPr defTabSz="731738"/>
            <a:endParaRPr lang="en-US" b="1" dirty="0">
              <a:solidFill>
                <a:srgbClr val="4C5757"/>
              </a:solidFill>
              <a:latin typeface="Arial"/>
            </a:endParaRPr>
          </a:p>
        </p:txBody>
      </p:sp>
      <p:sp>
        <p:nvSpPr>
          <p:cNvPr id="5" name="Slide Number Placeholder 4">
            <a:extLst>
              <a:ext uri="{FF2B5EF4-FFF2-40B4-BE49-F238E27FC236}">
                <a16:creationId xmlns:a16="http://schemas.microsoft.com/office/drawing/2014/main" id="{5337271D-E3A1-4874-940E-9E2A2C202531}"/>
              </a:ext>
            </a:extLst>
          </p:cNvPr>
          <p:cNvSpPr>
            <a:spLocks noGrp="1"/>
          </p:cNvSpPr>
          <p:nvPr>
            <p:ph type="sldNum" sz="quarter" idx="11"/>
          </p:nvPr>
        </p:nvSpPr>
        <p:spPr/>
        <p:txBody>
          <a:bodyPr/>
          <a:lstStyle/>
          <a:p>
            <a:pPr defTabSz="731738"/>
            <a:endParaRPr lang="en-US" dirty="0">
              <a:solidFill>
                <a:srgbClr val="4C5757"/>
              </a:solidFill>
              <a:latin typeface="Arial"/>
            </a:endParaRPr>
          </a:p>
        </p:txBody>
      </p:sp>
      <p:pic>
        <p:nvPicPr>
          <p:cNvPr id="9" name="Picture 8">
            <a:extLst>
              <a:ext uri="{FF2B5EF4-FFF2-40B4-BE49-F238E27FC236}">
                <a16:creationId xmlns:a16="http://schemas.microsoft.com/office/drawing/2014/main" id="{C353ED44-48F4-4AE3-A5AA-643E3C532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626" y="1766463"/>
            <a:ext cx="1870689" cy="194773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9B26A62-E264-4997-9521-030AFE85B94A}"/>
              </a:ext>
            </a:extLst>
          </p:cNvPr>
          <p:cNvSpPr txBox="1"/>
          <p:nvPr/>
        </p:nvSpPr>
        <p:spPr>
          <a:xfrm>
            <a:off x="394547" y="1524568"/>
            <a:ext cx="6218285" cy="1200137"/>
          </a:xfrm>
          <a:prstGeom prst="rect">
            <a:avLst/>
          </a:prstGeom>
          <a:noFill/>
        </p:spPr>
        <p:txBody>
          <a:bodyPr wrap="square" rtlCol="0">
            <a:spAutoFit/>
          </a:bodyPr>
          <a:lstStyle/>
          <a:p>
            <a:pPr defTabSz="731738"/>
            <a:r>
              <a:rPr lang="en-US" sz="2133" b="1" dirty="0">
                <a:solidFill>
                  <a:srgbClr val="4C5757"/>
                </a:solidFill>
                <a:latin typeface="Arial"/>
              </a:rPr>
              <a:t>CenterPoint Energy Services </a:t>
            </a:r>
          </a:p>
          <a:p>
            <a:pPr defTabSz="731738"/>
            <a:r>
              <a:rPr lang="en-US" sz="2133" b="1" dirty="0">
                <a:solidFill>
                  <a:srgbClr val="4C5757"/>
                </a:solidFill>
                <a:latin typeface="Arial"/>
              </a:rPr>
              <a:t>Ranked #</a:t>
            </a:r>
            <a:r>
              <a:rPr lang="en-US" sz="2133" b="1" dirty="0">
                <a:solidFill>
                  <a:srgbClr val="4C5757"/>
                </a:solidFill>
              </a:rPr>
              <a:t>1 Major Natural Gas Supplier </a:t>
            </a:r>
            <a:endParaRPr lang="en-US" sz="2133" b="1" dirty="0">
              <a:solidFill>
                <a:srgbClr val="4C5757"/>
              </a:solidFill>
              <a:latin typeface="Arial"/>
            </a:endParaRPr>
          </a:p>
          <a:p>
            <a:pPr defTabSz="731738"/>
            <a:endParaRPr lang="en-US" sz="1440" b="1" dirty="0">
              <a:solidFill>
                <a:srgbClr val="4C5757"/>
              </a:solidFill>
              <a:latin typeface="Arial"/>
            </a:endParaRPr>
          </a:p>
          <a:p>
            <a:pPr defTabSz="731738"/>
            <a:r>
              <a:rPr lang="en-US" sz="1493" b="1" dirty="0">
                <a:solidFill>
                  <a:srgbClr val="4C5757"/>
                </a:solidFill>
                <a:latin typeface="Arial"/>
              </a:rPr>
              <a:t>This achievement is awarded for excellence in : </a:t>
            </a:r>
          </a:p>
        </p:txBody>
      </p:sp>
      <p:sp>
        <p:nvSpPr>
          <p:cNvPr id="11" name="TextBox 10">
            <a:extLst>
              <a:ext uri="{FF2B5EF4-FFF2-40B4-BE49-F238E27FC236}">
                <a16:creationId xmlns:a16="http://schemas.microsoft.com/office/drawing/2014/main" id="{F3435631-F49C-41E6-A598-67C0305E0BCA}"/>
              </a:ext>
            </a:extLst>
          </p:cNvPr>
          <p:cNvSpPr txBox="1"/>
          <p:nvPr/>
        </p:nvSpPr>
        <p:spPr>
          <a:xfrm>
            <a:off x="394547" y="3037684"/>
            <a:ext cx="4749150" cy="2193934"/>
          </a:xfrm>
          <a:prstGeom prst="rect">
            <a:avLst/>
          </a:prstGeom>
          <a:noFill/>
        </p:spPr>
        <p:txBody>
          <a:bodyPr wrap="square" rtlCol="0">
            <a:spAutoFit/>
          </a:bodyPr>
          <a:lstStyle/>
          <a:p>
            <a:pPr marL="304810" indent="-304810" defTabSz="731738">
              <a:buFont typeface="Arial" panose="020B0604020202020204" pitchFamily="34" charset="0"/>
              <a:buChar char="•"/>
            </a:pPr>
            <a:r>
              <a:rPr lang="en-US" sz="1707" dirty="0">
                <a:solidFill>
                  <a:srgbClr val="4C5757"/>
                </a:solidFill>
                <a:latin typeface="Arial"/>
              </a:rPr>
              <a:t>Reliability of supply</a:t>
            </a:r>
          </a:p>
          <a:p>
            <a:pPr marL="304810" indent="-304810" defTabSz="731738">
              <a:buFont typeface="Arial" panose="020B0604020202020204" pitchFamily="34" charset="0"/>
              <a:buChar char="•"/>
            </a:pPr>
            <a:endParaRPr lang="en-US" sz="1707" dirty="0">
              <a:solidFill>
                <a:srgbClr val="4C5757"/>
              </a:solidFill>
              <a:latin typeface="Arial"/>
            </a:endParaRPr>
          </a:p>
          <a:p>
            <a:pPr marL="304810" indent="-304810" defTabSz="731738">
              <a:buFont typeface="Arial" panose="020B0604020202020204" pitchFamily="34" charset="0"/>
              <a:buChar char="•"/>
            </a:pPr>
            <a:r>
              <a:rPr lang="en-US" sz="1707" dirty="0">
                <a:solidFill>
                  <a:srgbClr val="4C5757"/>
                </a:solidFill>
                <a:latin typeface="Arial"/>
              </a:rPr>
              <a:t>Customer service</a:t>
            </a:r>
          </a:p>
          <a:p>
            <a:pPr marL="304810" indent="-304810" defTabSz="731738">
              <a:buFont typeface="Arial" panose="020B0604020202020204" pitchFamily="34" charset="0"/>
              <a:buChar char="•"/>
            </a:pPr>
            <a:endParaRPr lang="en-US" sz="1707" dirty="0">
              <a:solidFill>
                <a:srgbClr val="4C5757"/>
              </a:solidFill>
              <a:latin typeface="Arial"/>
            </a:endParaRPr>
          </a:p>
          <a:p>
            <a:pPr marL="304810" indent="-304810" defTabSz="731738">
              <a:buFont typeface="Arial" panose="020B0604020202020204" pitchFamily="34" charset="0"/>
              <a:buChar char="•"/>
            </a:pPr>
            <a:r>
              <a:rPr lang="en-US" sz="1707" dirty="0">
                <a:solidFill>
                  <a:srgbClr val="4C5757"/>
                </a:solidFill>
                <a:latin typeface="Arial"/>
              </a:rPr>
              <a:t>Account Management</a:t>
            </a:r>
          </a:p>
          <a:p>
            <a:pPr marL="304810" indent="-304810" defTabSz="731738">
              <a:buFont typeface="Arial" panose="020B0604020202020204" pitchFamily="34" charset="0"/>
              <a:buChar char="•"/>
            </a:pPr>
            <a:endParaRPr lang="en-US" sz="1707" dirty="0">
              <a:solidFill>
                <a:srgbClr val="4C5757"/>
              </a:solidFill>
              <a:latin typeface="Arial"/>
            </a:endParaRPr>
          </a:p>
          <a:p>
            <a:pPr marL="304810" indent="-304810" defTabSz="731738">
              <a:buFont typeface="Arial" panose="020B0604020202020204" pitchFamily="34" charset="0"/>
              <a:buChar char="•"/>
            </a:pPr>
            <a:r>
              <a:rPr lang="en-US" sz="1707" dirty="0">
                <a:solidFill>
                  <a:srgbClr val="4C5757"/>
                </a:solidFill>
              </a:rPr>
              <a:t>Exceeding Industry Benchmarks and overall Customer Satisfaction</a:t>
            </a:r>
            <a:endParaRPr lang="en-US" sz="1440" dirty="0">
              <a:solidFill>
                <a:srgbClr val="4C5757"/>
              </a:solidFill>
              <a:latin typeface="Arial"/>
            </a:endParaRPr>
          </a:p>
        </p:txBody>
      </p:sp>
    </p:spTree>
    <p:extLst>
      <p:ext uri="{BB962C8B-B14F-4D97-AF65-F5344CB8AC3E}">
        <p14:creationId xmlns:p14="http://schemas.microsoft.com/office/powerpoint/2010/main" val="90683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Natural Gas 101</a:t>
            </a:r>
          </a:p>
        </p:txBody>
      </p:sp>
    </p:spTree>
    <p:extLst>
      <p:ext uri="{BB962C8B-B14F-4D97-AF65-F5344CB8AC3E}">
        <p14:creationId xmlns:p14="http://schemas.microsoft.com/office/powerpoint/2010/main" val="365800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360" y="1600200"/>
            <a:ext cx="98399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Natural Gas?</a:t>
            </a:r>
          </a:p>
        </p:txBody>
      </p:sp>
      <p:sp>
        <p:nvSpPr>
          <p:cNvPr id="3" name="Content Placeholder 2"/>
          <p:cNvSpPr>
            <a:spLocks noGrp="1"/>
          </p:cNvSpPr>
          <p:nvPr>
            <p:ph sz="half" idx="1"/>
          </p:nvPr>
        </p:nvSpPr>
        <p:spPr/>
        <p:txBody>
          <a:bodyPr>
            <a:normAutofit/>
          </a:bodyPr>
          <a:lstStyle/>
          <a:p>
            <a:r>
              <a:rPr lang="en-US" sz="1400" dirty="0">
                <a:latin typeface="Arial" panose="020B0604020202020204" pitchFamily="34" charset="0"/>
                <a:cs typeface="Arial" panose="020B0604020202020204" pitchFamily="34" charset="0"/>
              </a:rPr>
              <a:t>Webster’s defines Natural Gas as gas issuing from the earth’s crust through natural openings or bored wells especially a combustible mixture of methane and other hydrocarbons used chiefly as a fuel and raw material. </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Natural gas is a colorless, odorless, shapeless gas in pure form.</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Composed primarily of methane, it can also include ethane, propane, butane, and pentane.</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Natural gas is believed to have formed from the decomposition of plants and animals</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the cleanest and most efficient fossil fuel.</a:t>
            </a:r>
          </a:p>
        </p:txBody>
      </p:sp>
      <p:pic>
        <p:nvPicPr>
          <p:cNvPr id="11"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7804" y="1752600"/>
            <a:ext cx="2095793" cy="1895238"/>
          </a:xfrm>
          <a:noFill/>
        </p:spPr>
      </p:pic>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659544" y="3800237"/>
            <a:ext cx="3886200" cy="2362200"/>
          </a:xfrm>
          <a:prstGeom prst="rect">
            <a:avLst/>
          </a:prstGeom>
          <a:noFill/>
        </p:spPr>
      </p:pic>
      <p:pic>
        <p:nvPicPr>
          <p:cNvPr id="1026"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5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1280" y="6720840"/>
            <a:ext cx="983488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2560" y="1600200"/>
            <a:ext cx="991616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Where does natural gas come from?</a:t>
            </a:r>
          </a:p>
        </p:txBody>
      </p:sp>
      <p:sp>
        <p:nvSpPr>
          <p:cNvPr id="9" name="Content Placeholder 8"/>
          <p:cNvSpPr>
            <a:spLocks noGrp="1"/>
          </p:cNvSpPr>
          <p:nvPr>
            <p:ph sz="half" idx="1"/>
          </p:nvPr>
        </p:nvSpPr>
        <p:spPr/>
        <p:txBody>
          <a:bodyPr>
            <a:normAutofit/>
          </a:bodyPr>
          <a:lstStyle/>
          <a:p>
            <a:pPr>
              <a:lnSpc>
                <a:spcPct val="80000"/>
              </a:lnSpc>
              <a:defRPr/>
            </a:pPr>
            <a:r>
              <a:rPr lang="en-US" altLang="en-US" sz="1600" dirty="0">
                <a:latin typeface="Arial" panose="020B0604020202020204" pitchFamily="34" charset="0"/>
                <a:cs typeface="Arial" panose="020B0604020202020204" pitchFamily="34" charset="0"/>
              </a:rPr>
              <a:t>Gas reserves are estimated quantities of natural gas that are recoverable in future years.</a:t>
            </a:r>
          </a:p>
          <a:p>
            <a:pPr marL="0" indent="0">
              <a:lnSpc>
                <a:spcPct val="80000"/>
              </a:lnSpc>
              <a:buNone/>
              <a:defRPr/>
            </a:pPr>
            <a:endParaRPr lang="en-US" altLang="en-US" sz="1600" dirty="0">
              <a:latin typeface="Arial" panose="020B0604020202020204" pitchFamily="34" charset="0"/>
              <a:cs typeface="Arial" panose="020B0604020202020204" pitchFamily="34" charset="0"/>
            </a:endParaRPr>
          </a:p>
          <a:p>
            <a:pPr>
              <a:lnSpc>
                <a:spcPct val="80000"/>
              </a:lnSpc>
              <a:defRPr/>
            </a:pPr>
            <a:r>
              <a:rPr lang="en-US" altLang="en-US" sz="1600" dirty="0">
                <a:latin typeface="Arial" panose="020B0604020202020204" pitchFamily="34" charset="0"/>
                <a:cs typeface="Arial" panose="020B0604020202020204" pitchFamily="34" charset="0"/>
              </a:rPr>
              <a:t>The major supply regions in the U.S. include the Gulf Coast, Permian, San Juan, Rocky Mountain, Mid-Continent, Pacific Coast, Eastern, and Appalachian in the U.S. and the Western Canada and </a:t>
            </a:r>
            <a:r>
              <a:rPr lang="en-US" altLang="en-US" sz="1600" dirty="0" err="1">
                <a:latin typeface="Arial" panose="020B0604020202020204" pitchFamily="34" charset="0"/>
                <a:cs typeface="Arial" panose="020B0604020202020204" pitchFamily="34" charset="0"/>
              </a:rPr>
              <a:t>Scotian</a:t>
            </a:r>
            <a:r>
              <a:rPr lang="en-US" altLang="en-US" sz="1600" dirty="0">
                <a:latin typeface="Arial" panose="020B0604020202020204" pitchFamily="34" charset="0"/>
                <a:cs typeface="Arial" panose="020B0604020202020204" pitchFamily="34" charset="0"/>
              </a:rPr>
              <a:t> Shelf (Southwest of Nova Scotia) in Canada.</a:t>
            </a:r>
          </a:p>
          <a:p>
            <a:pPr>
              <a:lnSpc>
                <a:spcPct val="80000"/>
              </a:lnSpc>
              <a:defRPr/>
            </a:pPr>
            <a:endParaRPr lang="en-US" altLang="en-US" sz="1600" dirty="0">
              <a:latin typeface="Arial" panose="020B0604020202020204" pitchFamily="34" charset="0"/>
              <a:cs typeface="Arial" panose="020B0604020202020204" pitchFamily="34" charset="0"/>
            </a:endParaRPr>
          </a:p>
          <a:p>
            <a:r>
              <a:rPr lang="en-US" sz="1600" dirty="0"/>
              <a:t>Natural Gas supply in the United States comes from off-shore (traditional) drilling, on-shore drilling, shale production, LNG imports, Canadian imports as well as methane extraction from landfills.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831" y="4343400"/>
            <a:ext cx="3131216" cy="2250300"/>
          </a:xfrm>
          <a:prstGeom prst="rect">
            <a:avLst/>
          </a:prstGeom>
        </p:spPr>
      </p:pic>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791200" y="1714009"/>
            <a:ext cx="3394593" cy="2476991"/>
          </a:xfrm>
        </p:spPr>
      </p:pic>
      <p:pic>
        <p:nvPicPr>
          <p:cNvPr id="10" name="Picture 2" descr="CenterPoint - White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875229"/>
            <a:ext cx="906463" cy="5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00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 Webs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TotalTime>
  <Words>10606</Words>
  <Application>Microsoft Office PowerPoint</Application>
  <PresentationFormat>Custom</PresentationFormat>
  <Paragraphs>980</Paragraphs>
  <Slides>59</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Meiryo</vt:lpstr>
      <vt:lpstr>Arial</vt:lpstr>
      <vt:lpstr>Arial Black</vt:lpstr>
      <vt:lpstr>Calibri</vt:lpstr>
      <vt:lpstr>Times New Roman</vt:lpstr>
      <vt:lpstr>Wingdings</vt:lpstr>
      <vt:lpstr>Office Theme</vt:lpstr>
      <vt:lpstr>Custom Design</vt:lpstr>
      <vt:lpstr>Natural Gas 101 &amp; Market Update</vt:lpstr>
      <vt:lpstr>© Copyright 2019 CenterPoint Energy  The material contained in this report is provided to recipients for general information purposes only and is not intended to provide advice to, or suggest action by, any recipient.  CenterPoint Energy makes no representations or warranties with respect to the accuracy, validity or suitability of purpose of the information contained herein.   CenterPoint Energy assumes no liability for any errors or omissions in content, or for any actions taken in reliance thereon.  Recipients are strictly prohibited from photocopying or distributing this report or the information contained in it to third parties without the express written permission of CenterPoint Energy.  CenterPoint Energy, P.O. Box 2628, Houston, Texas 77252-2628.</vt:lpstr>
      <vt:lpstr>Natural Gas 101 &amp; Market Update  – Key Topics</vt:lpstr>
      <vt:lpstr>CenterPoint Energy is one of the largest combined electric and natural gas delivery companies in the U.S.</vt:lpstr>
      <vt:lpstr>Our Energy Services</vt:lpstr>
      <vt:lpstr>CES receives 2018 Mastio Quality Award</vt:lpstr>
      <vt:lpstr>Natural Gas 101</vt:lpstr>
      <vt:lpstr>What is Natural Gas?</vt:lpstr>
      <vt:lpstr>Where does natural gas come from?</vt:lpstr>
      <vt:lpstr>Gas Extraction</vt:lpstr>
      <vt:lpstr>Gas Extraction-Fracking</vt:lpstr>
      <vt:lpstr>Gas Extraction-Fracking</vt:lpstr>
      <vt:lpstr>Processing</vt:lpstr>
      <vt:lpstr>Gas Transmission Pipelines</vt:lpstr>
      <vt:lpstr>Compression</vt:lpstr>
      <vt:lpstr>Local Distribution Companies (LDCs)</vt:lpstr>
      <vt:lpstr>Gas Deregulation</vt:lpstr>
      <vt:lpstr>End Users</vt:lpstr>
      <vt:lpstr>Gas Storage</vt:lpstr>
      <vt:lpstr>Gas Storage</vt:lpstr>
      <vt:lpstr>Gas Demand</vt:lpstr>
      <vt:lpstr>Marcellus &amp; Utica</vt:lpstr>
      <vt:lpstr>Gas Supply - Shift in Physical Gas Flows</vt:lpstr>
      <vt:lpstr>Gas Pipeline Transportation</vt:lpstr>
      <vt:lpstr>Gas Pipeline Transportation</vt:lpstr>
      <vt:lpstr>Distribution</vt:lpstr>
      <vt:lpstr>Pricing</vt:lpstr>
      <vt:lpstr>Pricing</vt:lpstr>
      <vt:lpstr>Pricing</vt:lpstr>
      <vt:lpstr>Pricing</vt:lpstr>
      <vt:lpstr>Gas Marketing</vt:lpstr>
      <vt:lpstr>Units and Conversions</vt:lpstr>
      <vt:lpstr>Glossary</vt:lpstr>
      <vt:lpstr>Glossary</vt:lpstr>
      <vt:lpstr>Glossary (cont.)</vt:lpstr>
      <vt:lpstr>Glossary (cont.)</vt:lpstr>
      <vt:lpstr>Nov18-Mar19 Weather Review</vt:lpstr>
      <vt:lpstr>Production and Rig Counts</vt:lpstr>
      <vt:lpstr>U.S. Shale Gas Production</vt:lpstr>
      <vt:lpstr>Natural Gas Storage Deficit</vt:lpstr>
      <vt:lpstr>Takeaway Projects-Northeast/Appalachia</vt:lpstr>
      <vt:lpstr>Takeaway Projects-Permian</vt:lpstr>
      <vt:lpstr>US Gas Demand by Quarter 1Q18-3Q19</vt:lpstr>
      <vt:lpstr>Demand Forecasts-Industrial</vt:lpstr>
      <vt:lpstr>Electricity Generation by Fuel Source</vt:lpstr>
      <vt:lpstr>PowerPoint Presentation</vt:lpstr>
      <vt:lpstr>PowerPoint Presentation</vt:lpstr>
      <vt:lpstr>Exports and Imports Forecast</vt:lpstr>
      <vt:lpstr>LNG Feedgas Forecast</vt:lpstr>
      <vt:lpstr>2018 Summer Review and 2019 Summer Forecast</vt:lpstr>
      <vt:lpstr>PowerPoint Presentation</vt:lpstr>
      <vt:lpstr>Natural Gas Storage Projections</vt:lpstr>
      <vt:lpstr>Storage Deviation to 5-Year Average  Historically Strong Correlation to Pricing</vt:lpstr>
      <vt:lpstr>NYMEX NG Continuation Chart</vt:lpstr>
      <vt:lpstr>Historical and Future NYMEX NG Calendar Year Averages</vt:lpstr>
      <vt:lpstr>NYMEX NG Prices – Calendar Year (CY) Strips </vt:lpstr>
      <vt:lpstr>Bull &amp; Bear Summary</vt:lpstr>
      <vt:lpstr>PowerPoint Presentation</vt:lpstr>
      <vt:lpstr>CenterPoint Energy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Jerkins, Rebecca</dc:creator>
  <cp:lastModifiedBy>Atkins, Trevor L</cp:lastModifiedBy>
  <cp:revision>78</cp:revision>
  <cp:lastPrinted>2019-03-15T19:58:14Z</cp:lastPrinted>
  <dcterms:created xsi:type="dcterms:W3CDTF">2014-09-16T12:37:50Z</dcterms:created>
  <dcterms:modified xsi:type="dcterms:W3CDTF">2019-03-26T14:24:44Z</dcterms:modified>
</cp:coreProperties>
</file>