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4"/>
  </p:sldMasterIdLst>
  <p:notesMasterIdLst>
    <p:notesMasterId r:id="rId61"/>
  </p:notesMasterIdLst>
  <p:sldIdLst>
    <p:sldId id="265" r:id="rId5"/>
    <p:sldId id="271" r:id="rId6"/>
    <p:sldId id="281" r:id="rId7"/>
    <p:sldId id="515" r:id="rId8"/>
    <p:sldId id="283" r:id="rId9"/>
    <p:sldId id="300" r:id="rId10"/>
    <p:sldId id="506" r:id="rId11"/>
    <p:sldId id="507" r:id="rId12"/>
    <p:sldId id="273" r:id="rId13"/>
    <p:sldId id="275" r:id="rId14"/>
    <p:sldId id="272" r:id="rId15"/>
    <p:sldId id="274" r:id="rId16"/>
    <p:sldId id="282" r:id="rId17"/>
    <p:sldId id="512" r:id="rId18"/>
    <p:sldId id="513" r:id="rId19"/>
    <p:sldId id="511" r:id="rId20"/>
    <p:sldId id="284" r:id="rId21"/>
    <p:sldId id="285" r:id="rId22"/>
    <p:sldId id="508" r:id="rId23"/>
    <p:sldId id="266" r:id="rId24"/>
    <p:sldId id="267" r:id="rId25"/>
    <p:sldId id="486" r:id="rId26"/>
    <p:sldId id="504" r:id="rId27"/>
    <p:sldId id="487" r:id="rId28"/>
    <p:sldId id="505" r:id="rId29"/>
    <p:sldId id="488" r:id="rId30"/>
    <p:sldId id="503" r:id="rId31"/>
    <p:sldId id="489" r:id="rId32"/>
    <p:sldId id="490" r:id="rId33"/>
    <p:sldId id="491" r:id="rId34"/>
    <p:sldId id="510" r:id="rId35"/>
    <p:sldId id="492" r:id="rId36"/>
    <p:sldId id="493" r:id="rId37"/>
    <p:sldId id="514" r:id="rId38"/>
    <p:sldId id="295" r:id="rId39"/>
    <p:sldId id="482" r:id="rId40"/>
    <p:sldId id="297" r:id="rId41"/>
    <p:sldId id="294" r:id="rId42"/>
    <p:sldId id="484" r:id="rId43"/>
    <p:sldId id="494" r:id="rId44"/>
    <p:sldId id="495" r:id="rId45"/>
    <p:sldId id="286" r:id="rId46"/>
    <p:sldId id="477" r:id="rId47"/>
    <p:sldId id="478" r:id="rId48"/>
    <p:sldId id="479" r:id="rId49"/>
    <p:sldId id="465" r:id="rId50"/>
    <p:sldId id="496" r:id="rId51"/>
    <p:sldId id="497" r:id="rId52"/>
    <p:sldId id="502" r:id="rId53"/>
    <p:sldId id="467" r:id="rId54"/>
    <p:sldId id="498" r:id="rId55"/>
    <p:sldId id="516" r:id="rId56"/>
    <p:sldId id="499" r:id="rId57"/>
    <p:sldId id="500" r:id="rId58"/>
    <p:sldId id="501" r:id="rId59"/>
    <p:sldId id="280" r:id="rId60"/>
  </p:sldIdLst>
  <p:sldSz cx="9144000" cy="5143500" type="screen16x9"/>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20017"/>
    <a:srgbClr val="A1A1A1"/>
    <a:srgbClr val="70001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AE015F4-CCC2-4E84-93B5-684B01C6994D}" v="31" dt="2023-03-15T16:43:32.34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autoAdjust="0"/>
  </p:normalViewPr>
  <p:slideViewPr>
    <p:cSldViewPr>
      <p:cViewPr varScale="1">
        <p:scale>
          <a:sx n="146" d="100"/>
          <a:sy n="146" d="100"/>
        </p:scale>
        <p:origin x="576" y="114"/>
      </p:cViewPr>
      <p:guideLst>
        <p:guide orient="horz" pos="1620"/>
        <p:guide pos="2880"/>
      </p:guideLst>
    </p:cSldViewPr>
  </p:slideViewPr>
  <p:outlineViewPr>
    <p:cViewPr>
      <p:scale>
        <a:sx n="33" d="100"/>
        <a:sy n="33" d="100"/>
      </p:scale>
      <p:origin x="0" y="-18006"/>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83" d="100"/>
          <a:sy n="83" d="100"/>
        </p:scale>
        <p:origin x="3894" y="84"/>
      </p:cViewPr>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2.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slide" Target="slides/slide46.xml"/><Relationship Id="rId55" Type="http://schemas.openxmlformats.org/officeDocument/2006/relationships/slide" Target="slides/slide51.xml"/><Relationship Id="rId63" Type="http://schemas.openxmlformats.org/officeDocument/2006/relationships/viewProps" Target="viewProps.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slide" Target="slides/slide49.xml"/><Relationship Id="rId58" Type="http://schemas.openxmlformats.org/officeDocument/2006/relationships/slide" Target="slides/slide54.xml"/><Relationship Id="rId66" Type="http://schemas.microsoft.com/office/2015/10/relationships/revisionInfo" Target="revisionInfo.xml"/><Relationship Id="rId5" Type="http://schemas.openxmlformats.org/officeDocument/2006/relationships/slide" Target="slides/slide1.xml"/><Relationship Id="rId61" Type="http://schemas.openxmlformats.org/officeDocument/2006/relationships/notesMaster" Target="notesMasters/notesMaster1.xml"/><Relationship Id="rId19" Type="http://schemas.openxmlformats.org/officeDocument/2006/relationships/slide" Target="slides/slide1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slide" Target="slides/slide52.xml"/><Relationship Id="rId64" Type="http://schemas.openxmlformats.org/officeDocument/2006/relationships/theme" Target="theme/theme1.xml"/><Relationship Id="rId8" Type="http://schemas.openxmlformats.org/officeDocument/2006/relationships/slide" Target="slides/slide4.xml"/><Relationship Id="rId51" Type="http://schemas.openxmlformats.org/officeDocument/2006/relationships/slide" Target="slides/slide47.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slide" Target="slides/slide55.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slide" Target="slides/slide50.xml"/><Relationship Id="rId62"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slide" Target="slides/slide53.xml"/><Relationship Id="rId10" Type="http://schemas.openxmlformats.org/officeDocument/2006/relationships/slide" Target="slides/slide6.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openxmlformats.org/officeDocument/2006/relationships/slide" Target="slides/slide56.xml"/><Relationship Id="rId65"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3" Type="http://schemas.openxmlformats.org/officeDocument/2006/relationships/slide" Target="slides/slide9.xml"/><Relationship Id="rId18" Type="http://schemas.openxmlformats.org/officeDocument/2006/relationships/slide" Target="slides/slide14.xml"/><Relationship Id="rId39" Type="http://schemas.openxmlformats.org/officeDocument/2006/relationships/slide" Target="slides/slide3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bwMode="auto">
          <a:xfrm>
            <a:off x="0" y="0"/>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lvl1pPr>
              <a:defRPr sz="1200"/>
            </a:lvl1pPr>
          </a:lstStyle>
          <a:p>
            <a:pPr>
              <a:defRPr/>
            </a:pPr>
            <a:endParaRPr lang="en-US"/>
          </a:p>
        </p:txBody>
      </p:sp>
      <p:sp>
        <p:nvSpPr>
          <p:cNvPr id="12291" name="Rectangle 3"/>
          <p:cNvSpPr>
            <a:spLocks noGrp="1" noChangeArrowheads="1"/>
          </p:cNvSpPr>
          <p:nvPr>
            <p:ph type="dt" idx="1"/>
          </p:nvPr>
        </p:nvSpPr>
        <p:spPr bwMode="auto">
          <a:xfrm>
            <a:off x="3970938" y="0"/>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lvl1pPr algn="r">
              <a:defRPr sz="1200"/>
            </a:lvl1pPr>
          </a:lstStyle>
          <a:p>
            <a:pPr>
              <a:defRPr/>
            </a:pPr>
            <a:endParaRPr lang="en-US"/>
          </a:p>
        </p:txBody>
      </p:sp>
      <p:sp>
        <p:nvSpPr>
          <p:cNvPr id="2052" name="Rectangle 4"/>
          <p:cNvSpPr>
            <a:spLocks noGrp="1" noRot="1" noChangeAspect="1" noChangeArrowheads="1" noTextEdit="1"/>
          </p:cNvSpPr>
          <p:nvPr>
            <p:ph type="sldImg" idx="2"/>
          </p:nvPr>
        </p:nvSpPr>
        <p:spPr bwMode="auto">
          <a:xfrm>
            <a:off x="406400" y="696913"/>
            <a:ext cx="6197600" cy="348615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2293" name="Rectangle 5"/>
          <p:cNvSpPr>
            <a:spLocks noGrp="1" noChangeArrowheads="1"/>
          </p:cNvSpPr>
          <p:nvPr>
            <p:ph type="body" sz="quarter" idx="3"/>
          </p:nvPr>
        </p:nvSpPr>
        <p:spPr bwMode="auto">
          <a:xfrm>
            <a:off x="701040" y="4415790"/>
            <a:ext cx="5608320" cy="41833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2294" name="Rectangle 6"/>
          <p:cNvSpPr>
            <a:spLocks noGrp="1" noChangeArrowheads="1"/>
          </p:cNvSpPr>
          <p:nvPr>
            <p:ph type="ftr" sz="quarter" idx="4"/>
          </p:nvPr>
        </p:nvSpPr>
        <p:spPr bwMode="auto">
          <a:xfrm>
            <a:off x="0" y="8829967"/>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b" anchorCtr="0" compatLnSpc="1">
            <a:prstTxWarp prst="textNoShape">
              <a:avLst/>
            </a:prstTxWarp>
          </a:bodyPr>
          <a:lstStyle>
            <a:lvl1pPr>
              <a:defRPr sz="1200"/>
            </a:lvl1pPr>
          </a:lstStyle>
          <a:p>
            <a:pPr>
              <a:defRPr/>
            </a:pPr>
            <a:endParaRPr lang="en-US"/>
          </a:p>
        </p:txBody>
      </p:sp>
      <p:sp>
        <p:nvSpPr>
          <p:cNvPr id="12295" name="Rectangle 7"/>
          <p:cNvSpPr>
            <a:spLocks noGrp="1" noChangeArrowheads="1"/>
          </p:cNvSpPr>
          <p:nvPr>
            <p:ph type="sldNum" sz="quarter" idx="5"/>
          </p:nvPr>
        </p:nvSpPr>
        <p:spPr bwMode="auto">
          <a:xfrm>
            <a:off x="3970938" y="8829967"/>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b" anchorCtr="0" compatLnSpc="1">
            <a:prstTxWarp prst="textNoShape">
              <a:avLst/>
            </a:prstTxWarp>
          </a:bodyPr>
          <a:lstStyle>
            <a:lvl1pPr algn="r">
              <a:defRPr sz="1200"/>
            </a:lvl1pPr>
          </a:lstStyle>
          <a:p>
            <a:pPr>
              <a:defRPr/>
            </a:pPr>
            <a:fld id="{B3FCB4EB-9EBA-4A05-B4F4-0C1014E8FEBC}" type="slidenum">
              <a:rPr lang="en-US"/>
              <a:pPr>
                <a:defRPr/>
              </a:pPr>
              <a:t>‹#›</a:t>
            </a:fld>
            <a:endParaRPr lang="en-US"/>
          </a:p>
        </p:txBody>
      </p:sp>
    </p:spTree>
    <p:extLst>
      <p:ext uri="{BB962C8B-B14F-4D97-AF65-F5344CB8AC3E}">
        <p14:creationId xmlns:p14="http://schemas.microsoft.com/office/powerpoint/2010/main" val="28531265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B3FCB4EB-9EBA-4A05-B4F4-0C1014E8FEBC}" type="slidenum">
              <a:rPr lang="en-US" smtClean="0"/>
              <a:pPr>
                <a:defRPr/>
              </a:pPr>
              <a:t>35</a:t>
            </a:fld>
            <a:endParaRPr lang="en-US"/>
          </a:p>
        </p:txBody>
      </p:sp>
    </p:spTree>
    <p:extLst>
      <p:ext uri="{BB962C8B-B14F-4D97-AF65-F5344CB8AC3E}">
        <p14:creationId xmlns:p14="http://schemas.microsoft.com/office/powerpoint/2010/main" val="23769711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kumimoji="0" lang="en-US" sz="12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Addresses Leak Detection issues (GT/GG/GD) addressed in Section 113/Section114 of the PIPES 2020 Act</a:t>
            </a:r>
          </a:p>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kumimoji="0" lang="en-US" sz="12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Considering revisions to leak survey frequency, repairs of leak survey and the use of Advance Leak Technology.</a:t>
            </a:r>
          </a:p>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kumimoji="0" lang="en-US" sz="12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Section 114 contains self executing provision for operators to minimize releases of natural gas.</a:t>
            </a:r>
          </a:p>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kumimoji="0" lang="en-US" sz="12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Per section 114, PHMSA is initiating a study on best available practices to minimize leaks. Byron Coy leading this effort</a:t>
            </a:r>
          </a:p>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kumimoji="0" lang="en-US" sz="11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Self executing provision directed towards operators – </a:t>
            </a:r>
            <a:r>
              <a:rPr kumimoji="0" lang="en-US" sz="11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State programs will be reviewing O&amp;M plans in 2022</a:t>
            </a:r>
          </a:p>
          <a:p>
            <a:pPr marL="457200" marR="0" lvl="1" indent="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endParaRPr kumimoji="0" lang="en-US" sz="11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a:p>
            <a:pPr marL="457200" marR="0" lvl="1" indent="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endParaRPr kumimoji="0" lang="en-US" sz="11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Summer 2022 NPRM </a:t>
            </a:r>
          </a:p>
          <a:p>
            <a:endParaRPr lang="en-US" dirty="0"/>
          </a:p>
        </p:txBody>
      </p:sp>
      <p:sp>
        <p:nvSpPr>
          <p:cNvPr id="4" name="Slide Number Placeholder 3"/>
          <p:cNvSpPr>
            <a:spLocks noGrp="1"/>
          </p:cNvSpPr>
          <p:nvPr>
            <p:ph type="sldNum" sz="quarter" idx="5"/>
          </p:nvPr>
        </p:nvSpPr>
        <p:spPr/>
        <p:txBody>
          <a:bodyPr/>
          <a:lstStyle/>
          <a:p>
            <a:fld id="{E8B9F7EF-7BDD-4995-AFC7-E8757ED6F409}" type="slidenum">
              <a:rPr lang="en-US" smtClean="0"/>
              <a:t>43</a:t>
            </a:fld>
            <a:endParaRPr lang="en-US" dirty="0"/>
          </a:p>
        </p:txBody>
      </p:sp>
    </p:spTree>
    <p:extLst>
      <p:ext uri="{BB962C8B-B14F-4D97-AF65-F5344CB8AC3E}">
        <p14:creationId xmlns:p14="http://schemas.microsoft.com/office/powerpoint/2010/main" val="39228673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is all of the items in the 200 sections of the 2020 PIPES Act.</a:t>
            </a:r>
          </a:p>
          <a:p>
            <a:endParaRPr lang="en-US" dirty="0"/>
          </a:p>
          <a:p>
            <a:r>
              <a:rPr lang="en-US" dirty="0"/>
              <a:t>This set of items was mainly in response to the Merrimack Valley, MA overpressure incident, but for now look at the Act – Section 202-206. It addresses:</a:t>
            </a:r>
          </a:p>
          <a:p>
            <a:endParaRPr lang="en-US" dirty="0"/>
          </a:p>
          <a:p>
            <a:r>
              <a:rPr lang="en-US" dirty="0"/>
              <a:t>Prescribed inspection intervals</a:t>
            </a:r>
          </a:p>
          <a:p>
            <a:r>
              <a:rPr lang="en-US" dirty="0"/>
              <a:t>Section 202 – DIMP plans</a:t>
            </a:r>
          </a:p>
          <a:p>
            <a:r>
              <a:rPr lang="en-US" dirty="0"/>
              <a:t>Section 203 – Emergency Response plans</a:t>
            </a:r>
          </a:p>
          <a:p>
            <a:r>
              <a:rPr lang="en-US" dirty="0"/>
              <a:t>Section 204 - Operations and Maintenance Plans </a:t>
            </a:r>
          </a:p>
          <a:p>
            <a:r>
              <a:rPr lang="en-US" dirty="0"/>
              <a:t>Section 206 – Records, Presence of qualified employees in certain circumstances, safety of District Regulator Stations.</a:t>
            </a:r>
          </a:p>
          <a:p>
            <a:endParaRPr lang="en-US" dirty="0"/>
          </a:p>
          <a:p>
            <a:r>
              <a:rPr lang="en-US" dirty="0"/>
              <a:t>Summer 2022 Anticipated NPRM; Dave Lehman will address more later but you may go into further detail as noted below (review the Sections, first): </a:t>
            </a:r>
          </a:p>
          <a:p>
            <a:endParaRPr lang="en-US" dirty="0"/>
          </a:p>
          <a:p>
            <a:r>
              <a:rPr lang="en-US" b="1" dirty="0"/>
              <a:t>Major topics under consideration:</a:t>
            </a:r>
          </a:p>
          <a:p>
            <a:r>
              <a:rPr lang="en-US" b="1" dirty="0"/>
              <a:t>Risks related to the presence of cast iron via DIMP</a:t>
            </a:r>
          </a:p>
          <a:p>
            <a:r>
              <a:rPr lang="en-US" b="1" dirty="0"/>
              <a:t>Risks related to operation of low-pressure distribution systems on low pressure gas burning equipment</a:t>
            </a:r>
          </a:p>
          <a:p>
            <a:r>
              <a:rPr lang="en-US" b="1" dirty="0"/>
              <a:t>Communications during a pipeline emergency / upgraded emergency response plans</a:t>
            </a:r>
          </a:p>
          <a:p>
            <a:r>
              <a:rPr lang="en-US" b="1" dirty="0"/>
              <a:t>O&amp;M manuals in regard to the handling of </a:t>
            </a:r>
            <a:r>
              <a:rPr lang="en-US" b="1" dirty="0" err="1"/>
              <a:t>overpressurizations</a:t>
            </a:r>
            <a:r>
              <a:rPr lang="en-US" b="1" dirty="0"/>
              <a:t> and management of change procedures </a:t>
            </a:r>
          </a:p>
          <a:p>
            <a:r>
              <a:rPr lang="en-US" b="1" dirty="0"/>
              <a:t>Critical records for ensuring proper pressure controls – similar to TVC  with respect to making sure proper pressure control in place</a:t>
            </a:r>
          </a:p>
          <a:p>
            <a:r>
              <a:rPr lang="en-US" b="1" dirty="0"/>
              <a:t>Presence of qualified employees relative to pressure controls</a:t>
            </a:r>
          </a:p>
          <a:p>
            <a:r>
              <a:rPr lang="en-US" b="1" dirty="0"/>
              <a:t>Assessments and upgrades for district regulator stations  - secondary or backup pressure limiting devices, no single mode of failure.  </a:t>
            </a:r>
          </a:p>
        </p:txBody>
      </p:sp>
      <p:sp>
        <p:nvSpPr>
          <p:cNvPr id="4" name="Slide Number Placeholder 3"/>
          <p:cNvSpPr>
            <a:spLocks noGrp="1"/>
          </p:cNvSpPr>
          <p:nvPr>
            <p:ph type="sldNum" sz="quarter" idx="5"/>
          </p:nvPr>
        </p:nvSpPr>
        <p:spPr/>
        <p:txBody>
          <a:bodyPr/>
          <a:lstStyle/>
          <a:p>
            <a:fld id="{E8B9F7EF-7BDD-4995-AFC7-E8757ED6F409}" type="slidenum">
              <a:rPr lang="en-US" smtClean="0"/>
              <a:t>44</a:t>
            </a:fld>
            <a:endParaRPr lang="en-US" dirty="0"/>
          </a:p>
        </p:txBody>
      </p:sp>
    </p:spTree>
    <p:extLst>
      <p:ext uri="{BB962C8B-B14F-4D97-AF65-F5344CB8AC3E}">
        <p14:creationId xmlns:p14="http://schemas.microsoft.com/office/powerpoint/2010/main" val="209610097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600" b="0" dirty="0"/>
              <a:t>Finalizes regulations within 2 years prescribing the applicability of the pipeline safety regulations to idled pipelines.</a:t>
            </a:r>
          </a:p>
          <a:p>
            <a:r>
              <a:rPr lang="en-US" sz="1600" b="0" dirty="0"/>
              <a:t>API standard could be extended to both gas and liquid</a:t>
            </a:r>
          </a:p>
          <a:p>
            <a:r>
              <a:rPr lang="en-US" sz="1600" b="0" dirty="0"/>
              <a:t>Potential spring of 2023 NPRM </a:t>
            </a:r>
          </a:p>
          <a:p>
            <a:endParaRPr lang="en-US" dirty="0"/>
          </a:p>
        </p:txBody>
      </p:sp>
      <p:sp>
        <p:nvSpPr>
          <p:cNvPr id="4" name="Slide Number Placeholder 3"/>
          <p:cNvSpPr>
            <a:spLocks noGrp="1"/>
          </p:cNvSpPr>
          <p:nvPr>
            <p:ph type="sldNum" sz="quarter" idx="5"/>
          </p:nvPr>
        </p:nvSpPr>
        <p:spPr/>
        <p:txBody>
          <a:bodyPr/>
          <a:lstStyle/>
          <a:p>
            <a:fld id="{E8B9F7EF-7BDD-4995-AFC7-E8757ED6F409}" type="slidenum">
              <a:rPr lang="en-US" smtClean="0"/>
              <a:t>45</a:t>
            </a:fld>
            <a:endParaRPr lang="en-US" dirty="0"/>
          </a:p>
        </p:txBody>
      </p:sp>
    </p:spTree>
    <p:extLst>
      <p:ext uri="{BB962C8B-B14F-4D97-AF65-F5344CB8AC3E}">
        <p14:creationId xmlns:p14="http://schemas.microsoft.com/office/powerpoint/2010/main" val="22591705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en-US" dirty="0"/>
              <a:t>Current requirements when class locations change:</a:t>
            </a:r>
          </a:p>
          <a:p>
            <a:pPr marL="171450" indent="-171450">
              <a:buFont typeface="Arial" panose="020B0604020202020204" pitchFamily="34" charset="0"/>
              <a:buChar char="•"/>
            </a:pPr>
            <a:r>
              <a:rPr lang="en-US" dirty="0"/>
              <a:t>Reduce operating pressure</a:t>
            </a:r>
          </a:p>
          <a:p>
            <a:pPr marL="171450" indent="-171450">
              <a:buFont typeface="Arial" panose="020B0604020202020204" pitchFamily="34" charset="0"/>
              <a:buChar char="•"/>
            </a:pPr>
            <a:r>
              <a:rPr lang="en-US" dirty="0"/>
              <a:t>Confirm new MAOP with pressure test</a:t>
            </a:r>
          </a:p>
          <a:p>
            <a:pPr marL="171450" indent="-171450">
              <a:buFont typeface="Arial" panose="020B0604020202020204" pitchFamily="34" charset="0"/>
              <a:buChar char="•"/>
            </a:pPr>
            <a:r>
              <a:rPr lang="en-US" dirty="0"/>
              <a:t>Replace pipe with thicker wall pipe</a:t>
            </a:r>
          </a:p>
          <a:p>
            <a:pPr marL="171450" indent="-171450">
              <a:buFont typeface="Arial" panose="020B0604020202020204" pitchFamily="34" charset="0"/>
              <a:buChar char="•"/>
            </a:pPr>
            <a:r>
              <a:rPr lang="en-US" dirty="0"/>
              <a:t>Special permits to operate segments at previous MAOP while performing certain measures to mitigate risk and ensure safety</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200" dirty="0">
              <a:latin typeface="Georgia" panose="02040502050405020303" pitchFamily="18" charset="0"/>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200" b="1" dirty="0">
                <a:latin typeface="Georgia" panose="02040502050405020303" pitchFamily="18" charset="0"/>
              </a:rPr>
              <a:t>Major topics under consideration:</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1" dirty="0">
                <a:latin typeface="Georgia" panose="02040502050405020303" pitchFamily="18" charset="0"/>
              </a:rPr>
              <a:t>Examining additional options, a management type approach vs a pipe replacement or lowering of pressure approach for existing pipe when class locations change due to population increases near pipeline and MAOP is not commensurate with new class location</a:t>
            </a:r>
          </a:p>
          <a:p>
            <a:endParaRPr lang="en-US" dirty="0"/>
          </a:p>
        </p:txBody>
      </p:sp>
      <p:sp>
        <p:nvSpPr>
          <p:cNvPr id="4" name="Slide Number Placeholder 3"/>
          <p:cNvSpPr>
            <a:spLocks noGrp="1"/>
          </p:cNvSpPr>
          <p:nvPr>
            <p:ph type="sldNum" sz="quarter" idx="5"/>
          </p:nvPr>
        </p:nvSpPr>
        <p:spPr/>
        <p:txBody>
          <a:bodyPr/>
          <a:lstStyle/>
          <a:p>
            <a:fld id="{E8B9F7EF-7BDD-4995-AFC7-E8757ED6F409}" type="slidenum">
              <a:rPr lang="en-US" smtClean="0"/>
              <a:t>46</a:t>
            </a:fld>
            <a:endParaRPr lang="en-US" dirty="0"/>
          </a:p>
        </p:txBody>
      </p:sp>
    </p:spTree>
    <p:extLst>
      <p:ext uri="{BB962C8B-B14F-4D97-AF65-F5344CB8AC3E}">
        <p14:creationId xmlns:p14="http://schemas.microsoft.com/office/powerpoint/2010/main" val="362903952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en-US" dirty="0"/>
              <a:t>Current requirements when class locations change:</a:t>
            </a:r>
          </a:p>
          <a:p>
            <a:pPr marL="171450" indent="-171450">
              <a:buFont typeface="Arial" panose="020B0604020202020204" pitchFamily="34" charset="0"/>
              <a:buChar char="•"/>
            </a:pPr>
            <a:r>
              <a:rPr lang="en-US" dirty="0"/>
              <a:t>Reduce operating pressure</a:t>
            </a:r>
          </a:p>
          <a:p>
            <a:pPr marL="171450" indent="-171450">
              <a:buFont typeface="Arial" panose="020B0604020202020204" pitchFamily="34" charset="0"/>
              <a:buChar char="•"/>
            </a:pPr>
            <a:r>
              <a:rPr lang="en-US" dirty="0"/>
              <a:t>Confirm new MAOP with pressure test</a:t>
            </a:r>
          </a:p>
          <a:p>
            <a:pPr marL="171450" indent="-171450">
              <a:buFont typeface="Arial" panose="020B0604020202020204" pitchFamily="34" charset="0"/>
              <a:buChar char="•"/>
            </a:pPr>
            <a:r>
              <a:rPr lang="en-US" dirty="0"/>
              <a:t>Replace pipe with thicker wall pipe</a:t>
            </a:r>
          </a:p>
          <a:p>
            <a:pPr marL="171450" indent="-171450">
              <a:buFont typeface="Arial" panose="020B0604020202020204" pitchFamily="34" charset="0"/>
              <a:buChar char="•"/>
            </a:pPr>
            <a:r>
              <a:rPr lang="en-US" dirty="0"/>
              <a:t>Special permits to operate segments at previous MAOP while performing certain measures to mitigate risk and ensure safety</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200" dirty="0">
              <a:latin typeface="Georgia" panose="02040502050405020303" pitchFamily="18" charset="0"/>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200" b="1" dirty="0">
                <a:latin typeface="Georgia" panose="02040502050405020303" pitchFamily="18" charset="0"/>
              </a:rPr>
              <a:t>Major topics under consideration:</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1" dirty="0">
                <a:latin typeface="Georgia" panose="02040502050405020303" pitchFamily="18" charset="0"/>
              </a:rPr>
              <a:t>Examining additional options, a management type approach vs a pipe replacement or lowering of pressure approach for existing pipe when class locations change due to population increases near pipeline and MAOP is not commensurate with new class location</a:t>
            </a:r>
          </a:p>
          <a:p>
            <a:endParaRPr lang="en-US" dirty="0"/>
          </a:p>
        </p:txBody>
      </p:sp>
      <p:sp>
        <p:nvSpPr>
          <p:cNvPr id="4" name="Slide Number Placeholder 3"/>
          <p:cNvSpPr>
            <a:spLocks noGrp="1"/>
          </p:cNvSpPr>
          <p:nvPr>
            <p:ph type="sldNum" sz="quarter" idx="5"/>
          </p:nvPr>
        </p:nvSpPr>
        <p:spPr/>
        <p:txBody>
          <a:bodyPr/>
          <a:lstStyle/>
          <a:p>
            <a:fld id="{E8B9F7EF-7BDD-4995-AFC7-E8757ED6F409}" type="slidenum">
              <a:rPr lang="en-US" smtClean="0"/>
              <a:t>47</a:t>
            </a:fld>
            <a:endParaRPr lang="en-US" dirty="0"/>
          </a:p>
        </p:txBody>
      </p:sp>
    </p:spTree>
    <p:extLst>
      <p:ext uri="{BB962C8B-B14F-4D97-AF65-F5344CB8AC3E}">
        <p14:creationId xmlns:p14="http://schemas.microsoft.com/office/powerpoint/2010/main" val="275537300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en-US" dirty="0"/>
              <a:t>Current requirements when class locations change:</a:t>
            </a:r>
          </a:p>
          <a:p>
            <a:pPr marL="171450" indent="-171450">
              <a:buFont typeface="Arial" panose="020B0604020202020204" pitchFamily="34" charset="0"/>
              <a:buChar char="•"/>
            </a:pPr>
            <a:r>
              <a:rPr lang="en-US" dirty="0"/>
              <a:t>Reduce operating pressure</a:t>
            </a:r>
          </a:p>
          <a:p>
            <a:pPr marL="171450" indent="-171450">
              <a:buFont typeface="Arial" panose="020B0604020202020204" pitchFamily="34" charset="0"/>
              <a:buChar char="•"/>
            </a:pPr>
            <a:r>
              <a:rPr lang="en-US" dirty="0"/>
              <a:t>Confirm new MAOP with pressure test</a:t>
            </a:r>
          </a:p>
          <a:p>
            <a:pPr marL="171450" indent="-171450">
              <a:buFont typeface="Arial" panose="020B0604020202020204" pitchFamily="34" charset="0"/>
              <a:buChar char="•"/>
            </a:pPr>
            <a:r>
              <a:rPr lang="en-US" dirty="0"/>
              <a:t>Replace pipe with thicker wall pipe</a:t>
            </a:r>
          </a:p>
          <a:p>
            <a:pPr marL="171450" indent="-171450">
              <a:buFont typeface="Arial" panose="020B0604020202020204" pitchFamily="34" charset="0"/>
              <a:buChar char="•"/>
            </a:pPr>
            <a:r>
              <a:rPr lang="en-US" dirty="0"/>
              <a:t>Special permits to operate segments at previous MAOP while performing certain measures to mitigate risk and ensure safety</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200" dirty="0">
              <a:latin typeface="Georgia" panose="02040502050405020303" pitchFamily="18" charset="0"/>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200" b="1" dirty="0">
                <a:latin typeface="Georgia" panose="02040502050405020303" pitchFamily="18" charset="0"/>
              </a:rPr>
              <a:t>Major topics under consideration:</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1" dirty="0">
                <a:latin typeface="Georgia" panose="02040502050405020303" pitchFamily="18" charset="0"/>
              </a:rPr>
              <a:t>Examining additional options, a management type approach vs a pipe replacement or lowering of pressure approach for existing pipe when class locations change due to population increases near pipeline and MAOP is not commensurate with new class location</a:t>
            </a:r>
          </a:p>
          <a:p>
            <a:endParaRPr lang="en-US" dirty="0"/>
          </a:p>
        </p:txBody>
      </p:sp>
      <p:sp>
        <p:nvSpPr>
          <p:cNvPr id="4" name="Slide Number Placeholder 3"/>
          <p:cNvSpPr>
            <a:spLocks noGrp="1"/>
          </p:cNvSpPr>
          <p:nvPr>
            <p:ph type="sldNum" sz="quarter" idx="5"/>
          </p:nvPr>
        </p:nvSpPr>
        <p:spPr/>
        <p:txBody>
          <a:bodyPr/>
          <a:lstStyle/>
          <a:p>
            <a:fld id="{E8B9F7EF-7BDD-4995-AFC7-E8757ED6F409}" type="slidenum">
              <a:rPr lang="en-US" smtClean="0"/>
              <a:t>48</a:t>
            </a:fld>
            <a:endParaRPr lang="en-US" dirty="0"/>
          </a:p>
        </p:txBody>
      </p:sp>
    </p:spTree>
    <p:extLst>
      <p:ext uri="{BB962C8B-B14F-4D97-AF65-F5344CB8AC3E}">
        <p14:creationId xmlns:p14="http://schemas.microsoft.com/office/powerpoint/2010/main" val="287471771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en-US" dirty="0"/>
              <a:t>Current requirements when class locations change:</a:t>
            </a:r>
          </a:p>
          <a:p>
            <a:pPr marL="171450" indent="-171450">
              <a:buFont typeface="Arial" panose="020B0604020202020204" pitchFamily="34" charset="0"/>
              <a:buChar char="•"/>
            </a:pPr>
            <a:r>
              <a:rPr lang="en-US" dirty="0"/>
              <a:t>Reduce operating pressure</a:t>
            </a:r>
          </a:p>
          <a:p>
            <a:pPr marL="171450" indent="-171450">
              <a:buFont typeface="Arial" panose="020B0604020202020204" pitchFamily="34" charset="0"/>
              <a:buChar char="•"/>
            </a:pPr>
            <a:r>
              <a:rPr lang="en-US" dirty="0"/>
              <a:t>Confirm new MAOP with pressure test</a:t>
            </a:r>
          </a:p>
          <a:p>
            <a:pPr marL="171450" indent="-171450">
              <a:buFont typeface="Arial" panose="020B0604020202020204" pitchFamily="34" charset="0"/>
              <a:buChar char="•"/>
            </a:pPr>
            <a:r>
              <a:rPr lang="en-US" dirty="0"/>
              <a:t>Replace pipe with thicker wall pipe</a:t>
            </a:r>
          </a:p>
          <a:p>
            <a:pPr marL="171450" indent="-171450">
              <a:buFont typeface="Arial" panose="020B0604020202020204" pitchFamily="34" charset="0"/>
              <a:buChar char="•"/>
            </a:pPr>
            <a:r>
              <a:rPr lang="en-US" dirty="0"/>
              <a:t>Special permits to operate segments at previous MAOP while performing certain measures to mitigate risk and ensure safety</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200" dirty="0">
              <a:latin typeface="Georgia" panose="02040502050405020303" pitchFamily="18" charset="0"/>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200" b="1" dirty="0">
                <a:latin typeface="Georgia" panose="02040502050405020303" pitchFamily="18" charset="0"/>
              </a:rPr>
              <a:t>Major topics under consideration:</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1" dirty="0">
                <a:latin typeface="Georgia" panose="02040502050405020303" pitchFamily="18" charset="0"/>
              </a:rPr>
              <a:t>Examining additional options, a management type approach vs a pipe replacement or lowering of pressure approach for existing pipe when class locations change due to population increases near pipeline and MAOP is not commensurate with new class location</a:t>
            </a:r>
          </a:p>
          <a:p>
            <a:endParaRPr lang="en-US" dirty="0"/>
          </a:p>
        </p:txBody>
      </p:sp>
      <p:sp>
        <p:nvSpPr>
          <p:cNvPr id="4" name="Slide Number Placeholder 3"/>
          <p:cNvSpPr>
            <a:spLocks noGrp="1"/>
          </p:cNvSpPr>
          <p:nvPr>
            <p:ph type="sldNum" sz="quarter" idx="5"/>
          </p:nvPr>
        </p:nvSpPr>
        <p:spPr/>
        <p:txBody>
          <a:bodyPr/>
          <a:lstStyle/>
          <a:p>
            <a:fld id="{E8B9F7EF-7BDD-4995-AFC7-E8757ED6F409}" type="slidenum">
              <a:rPr lang="en-US" smtClean="0"/>
              <a:t>49</a:t>
            </a:fld>
            <a:endParaRPr lang="en-US" dirty="0"/>
          </a:p>
        </p:txBody>
      </p:sp>
    </p:spTree>
    <p:extLst>
      <p:ext uri="{BB962C8B-B14F-4D97-AF65-F5344CB8AC3E}">
        <p14:creationId xmlns:p14="http://schemas.microsoft.com/office/powerpoint/2010/main" val="299738760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en-US" b="1" dirty="0"/>
              <a:t>Major topics under consideration:</a:t>
            </a:r>
          </a:p>
          <a:p>
            <a:pPr marL="171450" indent="-171450">
              <a:buFont typeface="Arial" panose="020B0604020202020204" pitchFamily="34" charset="0"/>
              <a:buChar char="•"/>
            </a:pPr>
            <a:r>
              <a:rPr lang="en-US" b="1" dirty="0"/>
              <a:t>Address the set of incorporated by reference (IBR) standards throughout PHMSA’s Part 192 and Part 195   with updated revisions of standards from all standard organization bodies</a:t>
            </a:r>
          </a:p>
          <a:p>
            <a:pPr marL="0" indent="0">
              <a:buFont typeface="Arial" panose="020B0604020202020204" pitchFamily="34" charset="0"/>
              <a:buNone/>
            </a:pPr>
            <a:r>
              <a:rPr lang="en-US" b="1" dirty="0"/>
              <a:t>Addresses (among others):</a:t>
            </a:r>
          </a:p>
          <a:p>
            <a:pPr marL="171450" indent="-171450">
              <a:buFont typeface="Arial" panose="020B0604020202020204" pitchFamily="34" charset="0"/>
              <a:buChar char="•"/>
            </a:pPr>
            <a:r>
              <a:rPr lang="en-US" b="1" dirty="0"/>
              <a:t>API 5 L   - 46th edition</a:t>
            </a:r>
          </a:p>
          <a:p>
            <a:pPr marL="171450" indent="-171450">
              <a:buFont typeface="Arial" panose="020B0604020202020204" pitchFamily="34" charset="0"/>
              <a:buChar char="•"/>
            </a:pPr>
            <a:r>
              <a:rPr lang="en-US" b="1" dirty="0"/>
              <a:t>API 1104 – 21st edition</a:t>
            </a:r>
          </a:p>
          <a:p>
            <a:pPr marL="171450" indent="-171450">
              <a:buFont typeface="Arial" panose="020B0604020202020204" pitchFamily="34" charset="0"/>
              <a:buChar char="•"/>
            </a:pPr>
            <a:r>
              <a:rPr lang="en-US" b="1" dirty="0"/>
              <a:t>B31.8 – Nov 2018</a:t>
            </a:r>
          </a:p>
          <a:p>
            <a:pPr marL="171450" indent="-171450">
              <a:buFont typeface="Arial" panose="020B0604020202020204" pitchFamily="34" charset="0"/>
              <a:buChar char="•"/>
            </a:pPr>
            <a:r>
              <a:rPr lang="en-US" b="1" dirty="0"/>
              <a:t>B31.8S  - 2016 edition; asks for comments on 2018 edition</a:t>
            </a:r>
          </a:p>
          <a:p>
            <a:pPr marL="171450" indent="-171450">
              <a:buFont typeface="Arial" panose="020B0604020202020204" pitchFamily="34" charset="0"/>
              <a:buChar char="•"/>
            </a:pPr>
            <a:r>
              <a:rPr lang="en-US" b="1" dirty="0"/>
              <a:t>NFPA 58 – 2020 edition</a:t>
            </a:r>
          </a:p>
          <a:p>
            <a:pPr marL="0" indent="0">
              <a:buFont typeface="Arial" panose="020B0604020202020204" pitchFamily="34" charset="0"/>
              <a:buNone/>
            </a:pPr>
            <a:endParaRPr lang="en-US" dirty="0"/>
          </a:p>
          <a:p>
            <a:endParaRPr lang="en-US" dirty="0"/>
          </a:p>
        </p:txBody>
      </p:sp>
      <p:sp>
        <p:nvSpPr>
          <p:cNvPr id="4" name="Slide Number Placeholder 3"/>
          <p:cNvSpPr>
            <a:spLocks noGrp="1"/>
          </p:cNvSpPr>
          <p:nvPr>
            <p:ph type="sldNum" sz="quarter" idx="5"/>
          </p:nvPr>
        </p:nvSpPr>
        <p:spPr/>
        <p:txBody>
          <a:bodyPr/>
          <a:lstStyle/>
          <a:p>
            <a:fld id="{E8B9F7EF-7BDD-4995-AFC7-E8757ED6F409}" type="slidenum">
              <a:rPr lang="en-US" smtClean="0"/>
              <a:t>50</a:t>
            </a:fld>
            <a:endParaRPr lang="en-US" dirty="0"/>
          </a:p>
        </p:txBody>
      </p:sp>
    </p:spTree>
    <p:extLst>
      <p:ext uri="{BB962C8B-B14F-4D97-AF65-F5344CB8AC3E}">
        <p14:creationId xmlns:p14="http://schemas.microsoft.com/office/powerpoint/2010/main" val="34623863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20"/>
            <a:ext cx="7772400" cy="1102519"/>
          </a:xfrm>
        </p:spPr>
        <p:txBody>
          <a:bodyPr/>
          <a:lstStyle/>
          <a:p>
            <a:r>
              <a:rPr lang="en-US"/>
              <a:t>Click to edit Master title style</a:t>
            </a:r>
          </a:p>
        </p:txBody>
      </p:sp>
      <p:sp>
        <p:nvSpPr>
          <p:cNvPr id="3" name="Subtitle 2"/>
          <p:cNvSpPr>
            <a:spLocks noGrp="1"/>
          </p:cNvSpPr>
          <p:nvPr>
            <p:ph type="subTitle" idx="1"/>
          </p:nvPr>
        </p:nvSpPr>
        <p:spPr>
          <a:xfrm>
            <a:off x="1371600" y="2914650"/>
            <a:ext cx="6400800" cy="131445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extLst>
      <p:ext uri="{BB962C8B-B14F-4D97-AF65-F5344CB8AC3E}">
        <p14:creationId xmlns:p14="http://schemas.microsoft.com/office/powerpoint/2010/main" val="38491034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0788274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486400" y="914400"/>
            <a:ext cx="1676400" cy="325755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914400"/>
            <a:ext cx="4876800" cy="32575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8470265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8781869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17608851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2114550"/>
            <a:ext cx="3200400" cy="2057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3962400" y="2114550"/>
            <a:ext cx="3200400" cy="2057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6558436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738939"/>
            <a:ext cx="8229600" cy="85725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381000" y="168429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381000" y="216411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568828" y="168429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568828" y="216411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9925380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6904107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370254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81000" y="750271"/>
            <a:ext cx="3008313" cy="871538"/>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498847" y="750273"/>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381000" y="1621811"/>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38607303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3960020"/>
            <a:ext cx="5486400" cy="425054"/>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828800" y="819150"/>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1828800" y="438507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7105090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body" idx="1"/>
          </p:nvPr>
        </p:nvSpPr>
        <p:spPr bwMode="auto">
          <a:xfrm>
            <a:off x="1295400" y="2114550"/>
            <a:ext cx="6553200" cy="2057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27" name="Rectangle 3"/>
          <p:cNvSpPr>
            <a:spLocks noGrp="1" noChangeArrowheads="1"/>
          </p:cNvSpPr>
          <p:nvPr>
            <p:ph type="title"/>
          </p:nvPr>
        </p:nvSpPr>
        <p:spPr bwMode="auto">
          <a:xfrm>
            <a:off x="1295400" y="895350"/>
            <a:ext cx="6553200" cy="857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t>Click to edit Master title style</a:t>
            </a:r>
            <a:endParaRPr lang="en-US" dirty="0"/>
          </a:p>
        </p:txBody>
      </p:sp>
      <p:pic>
        <p:nvPicPr>
          <p:cNvPr id="5" name="Picture 4"/>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0" y="0"/>
            <a:ext cx="9144000" cy="658368"/>
          </a:xfrm>
          <a:prstGeom prst="rect">
            <a:avLst/>
          </a:prstGeom>
        </p:spPr>
      </p:pic>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hf sldNum="0" hdr="0" dt="0"/>
  <p:txStyles>
    <p:titleStyle>
      <a:lvl1pPr algn="ctr" rtl="0" eaLnBrk="1" fontAlgn="base" hangingPunct="1">
        <a:spcBef>
          <a:spcPct val="0"/>
        </a:spcBef>
        <a:spcAft>
          <a:spcPct val="0"/>
        </a:spcAft>
        <a:defRPr sz="4400">
          <a:solidFill>
            <a:schemeClr val="tx1"/>
          </a:solidFill>
          <a:latin typeface="Cambria" pitchFamily="18" charset="0"/>
          <a:ea typeface="+mj-ea"/>
          <a:cs typeface="+mj-cs"/>
        </a:defRPr>
      </a:lvl1pPr>
      <a:lvl2pPr algn="ctr" rtl="0" eaLnBrk="1" fontAlgn="base" hangingPunct="1">
        <a:spcBef>
          <a:spcPct val="0"/>
        </a:spcBef>
        <a:spcAft>
          <a:spcPct val="0"/>
        </a:spcAft>
        <a:defRPr sz="4400">
          <a:solidFill>
            <a:schemeClr val="tx2"/>
          </a:solidFill>
          <a:latin typeface="Arial" charset="0"/>
        </a:defRPr>
      </a:lvl2pPr>
      <a:lvl3pPr algn="ctr" rtl="0" eaLnBrk="1" fontAlgn="base" hangingPunct="1">
        <a:spcBef>
          <a:spcPct val="0"/>
        </a:spcBef>
        <a:spcAft>
          <a:spcPct val="0"/>
        </a:spcAft>
        <a:defRPr sz="4400">
          <a:solidFill>
            <a:schemeClr val="tx2"/>
          </a:solidFill>
          <a:latin typeface="Arial" charset="0"/>
        </a:defRPr>
      </a:lvl3pPr>
      <a:lvl4pPr algn="ctr" rtl="0" eaLnBrk="1" fontAlgn="base" hangingPunct="1">
        <a:spcBef>
          <a:spcPct val="0"/>
        </a:spcBef>
        <a:spcAft>
          <a:spcPct val="0"/>
        </a:spcAft>
        <a:defRPr sz="4400">
          <a:solidFill>
            <a:schemeClr val="tx2"/>
          </a:solidFill>
          <a:latin typeface="Arial" charset="0"/>
        </a:defRPr>
      </a:lvl4pPr>
      <a:lvl5pPr algn="ctr" rtl="0" eaLnBrk="1" fontAlgn="base" hangingPunct="1">
        <a:spcBef>
          <a:spcPct val="0"/>
        </a:spcBef>
        <a:spcAft>
          <a:spcPct val="0"/>
        </a:spcAft>
        <a:defRPr sz="4400">
          <a:solidFill>
            <a:schemeClr val="tx2"/>
          </a:solidFill>
          <a:latin typeface="Arial"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p:titleStyle>
    <p:bodyStyle>
      <a:lvl1pPr marL="342900" indent="-342900" algn="l" rtl="0" eaLnBrk="1" fontAlgn="base" hangingPunct="1">
        <a:spcBef>
          <a:spcPct val="20000"/>
        </a:spcBef>
        <a:spcAft>
          <a:spcPct val="0"/>
        </a:spcAft>
        <a:buChar char="•"/>
        <a:defRPr sz="3200">
          <a:solidFill>
            <a:schemeClr val="tx1"/>
          </a:solidFill>
          <a:latin typeface="Cambria" pitchFamily="18" charset="0"/>
          <a:ea typeface="+mn-ea"/>
          <a:cs typeface="+mn-cs"/>
        </a:defRPr>
      </a:lvl1pPr>
      <a:lvl2pPr marL="742950" indent="-285750" algn="l" rtl="0" eaLnBrk="1" fontAlgn="base" hangingPunct="1">
        <a:spcBef>
          <a:spcPct val="20000"/>
        </a:spcBef>
        <a:spcAft>
          <a:spcPct val="0"/>
        </a:spcAft>
        <a:buChar char="–"/>
        <a:defRPr sz="2800">
          <a:solidFill>
            <a:schemeClr val="tx1"/>
          </a:solidFill>
          <a:latin typeface="Cambria" pitchFamily="18" charset="0"/>
        </a:defRPr>
      </a:lvl2pPr>
      <a:lvl3pPr marL="1143000" indent="-228600" algn="l" rtl="0" eaLnBrk="1" fontAlgn="base" hangingPunct="1">
        <a:spcBef>
          <a:spcPct val="20000"/>
        </a:spcBef>
        <a:spcAft>
          <a:spcPct val="0"/>
        </a:spcAft>
        <a:buChar char="•"/>
        <a:defRPr sz="2400">
          <a:solidFill>
            <a:schemeClr val="tx1"/>
          </a:solidFill>
          <a:latin typeface="Cambria" pitchFamily="18" charset="0"/>
        </a:defRPr>
      </a:lvl3pPr>
      <a:lvl4pPr marL="1600200" indent="-228600" algn="l" rtl="0" eaLnBrk="1" fontAlgn="base" hangingPunct="1">
        <a:spcBef>
          <a:spcPct val="20000"/>
        </a:spcBef>
        <a:spcAft>
          <a:spcPct val="0"/>
        </a:spcAft>
        <a:buChar char="–"/>
        <a:defRPr sz="2000">
          <a:solidFill>
            <a:schemeClr val="tx1"/>
          </a:solidFill>
          <a:latin typeface="Cambria" pitchFamily="18" charset="0"/>
        </a:defRPr>
      </a:lvl4pPr>
      <a:lvl5pPr marL="2057400" indent="-228600" algn="l" rtl="0" eaLnBrk="1" fontAlgn="base" hangingPunct="1">
        <a:spcBef>
          <a:spcPct val="20000"/>
        </a:spcBef>
        <a:spcAft>
          <a:spcPct val="0"/>
        </a:spcAft>
        <a:buChar char="»"/>
        <a:defRPr sz="2000">
          <a:solidFill>
            <a:schemeClr val="tx1"/>
          </a:solidFill>
          <a:latin typeface="Cambria" pitchFamily="18" charset="0"/>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55770C77-F715-46A1-AA11-99B38011EDF4}"/>
              </a:ext>
            </a:extLst>
          </p:cNvPr>
          <p:cNvSpPr/>
          <p:nvPr/>
        </p:nvSpPr>
        <p:spPr>
          <a:xfrm>
            <a:off x="-76200" y="895350"/>
            <a:ext cx="9296400" cy="646331"/>
          </a:xfrm>
          <a:prstGeom prst="rect">
            <a:avLst/>
          </a:prstGeom>
        </p:spPr>
        <p:txBody>
          <a:bodyPr wrap="square">
            <a:spAutoFit/>
          </a:bodyPr>
          <a:lstStyle/>
          <a:p>
            <a:pPr algn="ctr">
              <a:spcBef>
                <a:spcPct val="20000"/>
              </a:spcBef>
            </a:pPr>
            <a:r>
              <a:rPr lang="en-US" sz="3600" b="1" dirty="0">
                <a:latin typeface="Cambria" panose="02040503050406030204" pitchFamily="18" charset="0"/>
                <a:ea typeface="Cambria" panose="02040503050406030204" pitchFamily="18" charset="0"/>
                <a:cs typeface="Arial" panose="020B0604020202020204" pitchFamily="34" charset="0"/>
              </a:rPr>
              <a:t>2023 OGA Technical Seminar</a:t>
            </a:r>
          </a:p>
        </p:txBody>
      </p:sp>
      <p:sp>
        <p:nvSpPr>
          <p:cNvPr id="3" name="TextBox 2">
            <a:extLst>
              <a:ext uri="{FF2B5EF4-FFF2-40B4-BE49-F238E27FC236}">
                <a16:creationId xmlns:a16="http://schemas.microsoft.com/office/drawing/2014/main" id="{464CD186-32A0-412A-8EA4-AEBC38CC9616}"/>
              </a:ext>
            </a:extLst>
          </p:cNvPr>
          <p:cNvSpPr txBox="1"/>
          <p:nvPr/>
        </p:nvSpPr>
        <p:spPr>
          <a:xfrm>
            <a:off x="381000" y="1729740"/>
            <a:ext cx="8153400" cy="1477328"/>
          </a:xfrm>
          <a:prstGeom prst="rect">
            <a:avLst/>
          </a:prstGeom>
          <a:noFill/>
        </p:spPr>
        <p:txBody>
          <a:bodyPr wrap="square" rtlCol="0">
            <a:spAutoFit/>
          </a:bodyPr>
          <a:lstStyle/>
          <a:p>
            <a:pPr algn="ctr"/>
            <a:r>
              <a:rPr lang="en-US" dirty="0">
                <a:latin typeface="Cambria" panose="02040503050406030204" pitchFamily="18" charset="0"/>
                <a:ea typeface="Cambria" panose="02040503050406030204" pitchFamily="18" charset="0"/>
              </a:rPr>
              <a:t>Joe Dragovich, PE</a:t>
            </a:r>
          </a:p>
          <a:p>
            <a:pPr algn="ctr"/>
            <a:r>
              <a:rPr lang="en-US" dirty="0">
                <a:latin typeface="Cambria" panose="02040503050406030204" pitchFamily="18" charset="0"/>
                <a:ea typeface="Cambria" panose="02040503050406030204" pitchFamily="18" charset="0"/>
              </a:rPr>
              <a:t>Program Manager</a:t>
            </a:r>
          </a:p>
          <a:p>
            <a:pPr algn="ctr"/>
            <a:r>
              <a:rPr lang="en-US" dirty="0">
                <a:latin typeface="Cambria" panose="02040503050406030204" pitchFamily="18" charset="0"/>
                <a:ea typeface="Cambria" panose="02040503050406030204" pitchFamily="18" charset="0"/>
              </a:rPr>
              <a:t>Gas Pipeline Safety Section</a:t>
            </a:r>
          </a:p>
          <a:p>
            <a:pPr algn="ctr"/>
            <a:r>
              <a:rPr lang="en-US" dirty="0">
                <a:latin typeface="Cambria" panose="02040503050406030204" pitchFamily="18" charset="0"/>
                <a:ea typeface="Cambria" panose="02040503050406030204" pitchFamily="18" charset="0"/>
              </a:rPr>
              <a:t>Facility and Operations Field Division</a:t>
            </a:r>
          </a:p>
          <a:p>
            <a:pPr algn="ctr"/>
            <a:r>
              <a:rPr lang="en-US" dirty="0">
                <a:latin typeface="Cambria" panose="02040503050406030204" pitchFamily="18" charset="0"/>
                <a:ea typeface="Cambria" panose="02040503050406030204" pitchFamily="18" charset="0"/>
              </a:rPr>
              <a:t>Public Utilities Commission of Ohio</a:t>
            </a:r>
          </a:p>
        </p:txBody>
      </p:sp>
    </p:spTree>
    <p:extLst>
      <p:ext uri="{BB962C8B-B14F-4D97-AF65-F5344CB8AC3E}">
        <p14:creationId xmlns:p14="http://schemas.microsoft.com/office/powerpoint/2010/main" val="34183214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B9EAA8-4FC1-49F0-A9F2-17630DE4D114}"/>
              </a:ext>
            </a:extLst>
          </p:cNvPr>
          <p:cNvSpPr>
            <a:spLocks noGrp="1"/>
          </p:cNvSpPr>
          <p:nvPr>
            <p:ph type="title"/>
          </p:nvPr>
        </p:nvSpPr>
        <p:spPr/>
        <p:txBody>
          <a:bodyPr/>
          <a:lstStyle/>
          <a:p>
            <a:r>
              <a:rPr lang="en-US" sz="3200" dirty="0"/>
              <a:t>Incident</a:t>
            </a:r>
            <a:r>
              <a:rPr lang="en-US" sz="2800" dirty="0">
                <a:latin typeface="+mj-lt"/>
              </a:rPr>
              <a:t> </a:t>
            </a:r>
            <a:r>
              <a:rPr lang="en-US" sz="3200" dirty="0"/>
              <a:t>Criteria</a:t>
            </a:r>
          </a:p>
        </p:txBody>
      </p:sp>
      <p:sp>
        <p:nvSpPr>
          <p:cNvPr id="3" name="Content Placeholder 2">
            <a:extLst>
              <a:ext uri="{FF2B5EF4-FFF2-40B4-BE49-F238E27FC236}">
                <a16:creationId xmlns:a16="http://schemas.microsoft.com/office/drawing/2014/main" id="{608E7713-CD8D-4F72-A619-ECBE0F3CC0CE}"/>
              </a:ext>
            </a:extLst>
          </p:cNvPr>
          <p:cNvSpPr>
            <a:spLocks noGrp="1"/>
          </p:cNvSpPr>
          <p:nvPr>
            <p:ph idx="1"/>
          </p:nvPr>
        </p:nvSpPr>
        <p:spPr>
          <a:xfrm>
            <a:off x="1295400" y="1657350"/>
            <a:ext cx="6553200" cy="2971800"/>
          </a:xfrm>
        </p:spPr>
        <p:txBody>
          <a:bodyPr/>
          <a:lstStyle/>
          <a:p>
            <a:pPr marL="0" indent="0">
              <a:buNone/>
            </a:pPr>
            <a:r>
              <a:rPr lang="en-US" sz="1800" dirty="0">
                <a:ea typeface="Cambria" panose="02040503050406030204" pitchFamily="18" charset="0"/>
              </a:rPr>
              <a:t>An event that involves the release of gas that results in:</a:t>
            </a:r>
          </a:p>
          <a:p>
            <a:r>
              <a:rPr lang="en-US" sz="1800" dirty="0">
                <a:ea typeface="Cambria" panose="02040503050406030204" pitchFamily="18" charset="0"/>
              </a:rPr>
              <a:t>A death, or personal injury necessitating in-patient hospitalization;</a:t>
            </a:r>
          </a:p>
          <a:p>
            <a:r>
              <a:rPr lang="en-US" sz="1800" dirty="0">
                <a:ea typeface="Cambria" panose="02040503050406030204" pitchFamily="18" charset="0"/>
              </a:rPr>
              <a:t>Estimated property damage of $50,000/$129,300 or more, including a loss to the operator and others, or both, but excluding the cost of gas lost; or</a:t>
            </a:r>
          </a:p>
          <a:p>
            <a:r>
              <a:rPr lang="en-US" sz="1800" dirty="0">
                <a:ea typeface="Cambria" panose="02040503050406030204" pitchFamily="18" charset="0"/>
              </a:rPr>
              <a:t>Unintentional estimated gas loss of three million cubic feet or more.</a:t>
            </a:r>
          </a:p>
        </p:txBody>
      </p:sp>
    </p:spTree>
    <p:extLst>
      <p:ext uri="{BB962C8B-B14F-4D97-AF65-F5344CB8AC3E}">
        <p14:creationId xmlns:p14="http://schemas.microsoft.com/office/powerpoint/2010/main" val="18253041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269C14-AFE7-4537-A8F2-2225F7C2DDE0}"/>
              </a:ext>
            </a:extLst>
          </p:cNvPr>
          <p:cNvSpPr>
            <a:spLocks noGrp="1"/>
          </p:cNvSpPr>
          <p:nvPr>
            <p:ph type="title"/>
          </p:nvPr>
        </p:nvSpPr>
        <p:spPr/>
        <p:txBody>
          <a:bodyPr/>
          <a:lstStyle/>
          <a:p>
            <a:r>
              <a:rPr lang="en-US" sz="3200" dirty="0"/>
              <a:t>Federal</a:t>
            </a:r>
            <a:r>
              <a:rPr lang="en-US" sz="2800" dirty="0">
                <a:latin typeface="+mj-lt"/>
              </a:rPr>
              <a:t> </a:t>
            </a:r>
            <a:r>
              <a:rPr lang="en-US" sz="3200" dirty="0"/>
              <a:t>Reporting Language</a:t>
            </a:r>
            <a:br>
              <a:rPr lang="en-US" dirty="0"/>
            </a:br>
            <a:endParaRPr lang="en-US" dirty="0"/>
          </a:p>
        </p:txBody>
      </p:sp>
      <p:sp>
        <p:nvSpPr>
          <p:cNvPr id="3" name="Content Placeholder 2">
            <a:extLst>
              <a:ext uri="{FF2B5EF4-FFF2-40B4-BE49-F238E27FC236}">
                <a16:creationId xmlns:a16="http://schemas.microsoft.com/office/drawing/2014/main" id="{B7E6F859-A34E-4E24-A0AF-68841C113EFA}"/>
              </a:ext>
            </a:extLst>
          </p:cNvPr>
          <p:cNvSpPr>
            <a:spLocks noGrp="1"/>
          </p:cNvSpPr>
          <p:nvPr>
            <p:ph idx="1"/>
          </p:nvPr>
        </p:nvSpPr>
        <p:spPr>
          <a:xfrm>
            <a:off x="457200" y="1301750"/>
            <a:ext cx="8229600" cy="2057400"/>
          </a:xfrm>
        </p:spPr>
        <p:txBody>
          <a:bodyPr/>
          <a:lstStyle/>
          <a:p>
            <a:pPr marL="0" indent="0">
              <a:buNone/>
            </a:pPr>
            <a:r>
              <a:rPr lang="en-US" sz="1200" dirty="0">
                <a:ea typeface="Cambria" panose="02040503050406030204" pitchFamily="18" charset="0"/>
              </a:rPr>
              <a:t>§191.5 </a:t>
            </a:r>
            <a:r>
              <a:rPr lang="en-US" sz="1200" b="1" dirty="0">
                <a:ea typeface="Cambria" panose="02040503050406030204" pitchFamily="18" charset="0"/>
              </a:rPr>
              <a:t>Immediate notice of certain incidents.</a:t>
            </a:r>
          </a:p>
          <a:p>
            <a:pPr marL="228600" indent="-228600">
              <a:buFont typeface="+mj-lt"/>
              <a:buAutoNum type="alphaLcParenR"/>
            </a:pPr>
            <a:r>
              <a:rPr lang="en-US" sz="1200" dirty="0">
                <a:ea typeface="Cambria" panose="02040503050406030204" pitchFamily="18" charset="0"/>
              </a:rPr>
              <a:t>At the earliest practicable moment following discovery, but no later than one hour after confirmed discovery, each operator must give notice in accordance with paragraph (b) of this section of each incident as defined in § 191.3.</a:t>
            </a:r>
          </a:p>
          <a:p>
            <a:pPr marL="228600" indent="-228600">
              <a:buFont typeface="+mj-lt"/>
              <a:buAutoNum type="alphaLcParenR"/>
            </a:pPr>
            <a:r>
              <a:rPr lang="en-US" sz="1200" dirty="0">
                <a:ea typeface="Cambria" panose="02040503050406030204" pitchFamily="18" charset="0"/>
              </a:rPr>
              <a:t>Each notice required by paragraph (a) of this section must be made to the National Response Center either by telephone to 800-424-8802 (in Washington, DC, 202 267-2675) or electronically at http://www.nrc.uscg.mil and must include the following information:</a:t>
            </a:r>
          </a:p>
          <a:p>
            <a:pPr marL="628650" lvl="1" indent="-228600">
              <a:buFont typeface="+mj-lt"/>
              <a:buAutoNum type="arabicPeriod"/>
            </a:pPr>
            <a:r>
              <a:rPr lang="en-US" sz="1200" dirty="0">
                <a:ea typeface="Cambria" panose="02040503050406030204" pitchFamily="18" charset="0"/>
              </a:rPr>
              <a:t> Names of operator and person making report and their telephone numbers.</a:t>
            </a:r>
          </a:p>
          <a:p>
            <a:pPr marL="628650" lvl="1" indent="-228600">
              <a:buFont typeface="+mj-lt"/>
              <a:buAutoNum type="arabicPeriod"/>
            </a:pPr>
            <a:r>
              <a:rPr lang="en-US" sz="1200" dirty="0">
                <a:ea typeface="Cambria" panose="02040503050406030204" pitchFamily="18" charset="0"/>
              </a:rPr>
              <a:t>The location of the incident.</a:t>
            </a:r>
          </a:p>
          <a:p>
            <a:pPr marL="628650" lvl="1" indent="-228600">
              <a:buFont typeface="+mj-lt"/>
              <a:buAutoNum type="arabicPeriod"/>
            </a:pPr>
            <a:r>
              <a:rPr lang="en-US" sz="1200" dirty="0">
                <a:ea typeface="Cambria" panose="02040503050406030204" pitchFamily="18" charset="0"/>
              </a:rPr>
              <a:t>The time of the incident.</a:t>
            </a:r>
          </a:p>
          <a:p>
            <a:pPr marL="628650" lvl="1" indent="-228600">
              <a:buFont typeface="+mj-lt"/>
              <a:buAutoNum type="arabicPeriod"/>
            </a:pPr>
            <a:r>
              <a:rPr lang="en-US" sz="1200" dirty="0">
                <a:ea typeface="Cambria" panose="02040503050406030204" pitchFamily="18" charset="0"/>
              </a:rPr>
              <a:t>The number of fatalities and personal injuries, if any.</a:t>
            </a:r>
          </a:p>
          <a:p>
            <a:pPr marL="628650" lvl="1" indent="-228600">
              <a:buFont typeface="+mj-lt"/>
              <a:buAutoNum type="arabicPeriod"/>
            </a:pPr>
            <a:r>
              <a:rPr lang="en-US" sz="1200" dirty="0">
                <a:ea typeface="Cambria" panose="02040503050406030204" pitchFamily="18" charset="0"/>
              </a:rPr>
              <a:t>All other significant facts that are known by the operator that are relevant to the cause of the incident or extent of the damages.</a:t>
            </a:r>
          </a:p>
          <a:p>
            <a:pPr marL="228600" indent="-228600">
              <a:buFont typeface="+mj-lt"/>
              <a:buAutoNum type="alphaLcParenR"/>
            </a:pPr>
            <a:r>
              <a:rPr lang="en-US" sz="1200" dirty="0">
                <a:ea typeface="Cambria" panose="02040503050406030204" pitchFamily="18" charset="0"/>
              </a:rPr>
              <a:t>Within 48 hours after the confirmed discovery of an incident, to the extent practicable, an operator must revise or confirm its initial telephonic notice required in paragraph (b) of this section with an estimate of the amount of product released, an estimate of the number of fatalities and injuries, and all other significant facts that are known by the operator that are relevant to the cause of the incident or extent of the damages. If there are no changes or revisions to the initial report, the operator must confirm the estimates in its initial report.</a:t>
            </a:r>
          </a:p>
        </p:txBody>
      </p:sp>
    </p:spTree>
    <p:extLst>
      <p:ext uri="{BB962C8B-B14F-4D97-AF65-F5344CB8AC3E}">
        <p14:creationId xmlns:p14="http://schemas.microsoft.com/office/powerpoint/2010/main" val="155414444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62413E-0AF5-42EB-BECA-4804A38F58E7}"/>
              </a:ext>
            </a:extLst>
          </p:cNvPr>
          <p:cNvSpPr>
            <a:spLocks noGrp="1"/>
          </p:cNvSpPr>
          <p:nvPr>
            <p:ph type="title"/>
          </p:nvPr>
        </p:nvSpPr>
        <p:spPr/>
        <p:txBody>
          <a:bodyPr/>
          <a:lstStyle/>
          <a:p>
            <a:r>
              <a:rPr lang="en-US" sz="3200" dirty="0"/>
              <a:t>State</a:t>
            </a:r>
            <a:r>
              <a:rPr lang="en-US" sz="2800" dirty="0">
                <a:latin typeface="+mj-lt"/>
              </a:rPr>
              <a:t> </a:t>
            </a:r>
            <a:r>
              <a:rPr lang="en-US" sz="3200" dirty="0"/>
              <a:t>Reporting Language</a:t>
            </a:r>
          </a:p>
        </p:txBody>
      </p:sp>
      <p:sp>
        <p:nvSpPr>
          <p:cNvPr id="3" name="Content Placeholder 2">
            <a:extLst>
              <a:ext uri="{FF2B5EF4-FFF2-40B4-BE49-F238E27FC236}">
                <a16:creationId xmlns:a16="http://schemas.microsoft.com/office/drawing/2014/main" id="{3D8DA99D-58D3-494A-847A-40A03E928123}"/>
              </a:ext>
            </a:extLst>
          </p:cNvPr>
          <p:cNvSpPr>
            <a:spLocks noGrp="1"/>
          </p:cNvSpPr>
          <p:nvPr>
            <p:ph idx="1"/>
          </p:nvPr>
        </p:nvSpPr>
        <p:spPr>
          <a:xfrm>
            <a:off x="1295400" y="1581150"/>
            <a:ext cx="6553200" cy="3257550"/>
          </a:xfrm>
        </p:spPr>
        <p:txBody>
          <a:bodyPr/>
          <a:lstStyle/>
          <a:p>
            <a:pPr marL="0" indent="0">
              <a:buNone/>
            </a:pPr>
            <a:r>
              <a:rPr lang="en-US" sz="1200" b="1" dirty="0">
                <a:ea typeface="Cambria" panose="02040503050406030204" pitchFamily="18" charset="0"/>
                <a:cs typeface="Calibri" panose="020F0502020204030204" pitchFamily="34" charset="0"/>
              </a:rPr>
              <a:t>4901:1-16-05: Notice and reports of service failures and incidents; twenty-four hour contacts; one-call participation; post-incident testing; and cast iron pipeline program.</a:t>
            </a:r>
          </a:p>
          <a:p>
            <a:pPr marL="0" indent="0">
              <a:buNone/>
            </a:pPr>
            <a:endParaRPr lang="en-US" sz="1200" dirty="0">
              <a:ea typeface="Cambria" panose="02040503050406030204" pitchFamily="18" charset="0"/>
              <a:cs typeface="Calibri" panose="020F0502020204030204" pitchFamily="34" charset="0"/>
            </a:endParaRPr>
          </a:p>
          <a:p>
            <a:pPr marL="228600" indent="-228600">
              <a:buFont typeface="+mj-lt"/>
              <a:buAutoNum type="alphaUcPeriod"/>
            </a:pPr>
            <a:r>
              <a:rPr lang="en-US" sz="1200" dirty="0">
                <a:ea typeface="Cambria" panose="02040503050406030204" pitchFamily="18" charset="0"/>
                <a:cs typeface="Calibri" panose="020F0502020204030204" pitchFamily="34" charset="0"/>
              </a:rPr>
              <a:t>Telephone notice of incidents and service failures.</a:t>
            </a:r>
          </a:p>
          <a:p>
            <a:pPr marL="628650" lvl="1" indent="-228600">
              <a:buFont typeface="+mj-lt"/>
              <a:buAutoNum type="arabicPeriod"/>
            </a:pPr>
            <a:r>
              <a:rPr lang="en-US" sz="1200" dirty="0">
                <a:ea typeface="Cambria" panose="02040503050406030204" pitchFamily="18" charset="0"/>
                <a:cs typeface="Calibri" panose="020F0502020204030204" pitchFamily="34" charset="0"/>
              </a:rPr>
              <a:t>Operators shall notify the state of Ohio on all incidents, as defined in rule 4901:1-16-01 of the Administrative Code, by calling 1-844-OHCALL1 (1-844-642-2551) within thirty minutes of discovery unless notification within that time is impracticable under the circumstances. This includes any telephone notice which is required to be made to the United States department of transportation pursuant to 49 C.F.R. 40, 191, 192, and 199 as effective on the date referenced in paragraph (D) of rule 4901:1-16-02 of the Administrative Code.</a:t>
            </a:r>
          </a:p>
          <a:p>
            <a:pPr marL="628650" lvl="1" indent="-228600">
              <a:buFont typeface="+mj-lt"/>
              <a:buAutoNum type="arabicPeriod"/>
            </a:pPr>
            <a:r>
              <a:rPr lang="en-US" sz="1200" dirty="0">
                <a:ea typeface="Cambria" panose="02040503050406030204" pitchFamily="18" charset="0"/>
                <a:cs typeface="Calibri" panose="020F0502020204030204" pitchFamily="34" charset="0"/>
              </a:rPr>
              <a:t>Operators shall notify the state of Ohio on all service failures, which involve an interruption of service to one hundred or more customers for a period of two hours or more, by calling 1-844-OHCALL1 (1-844-642-2551) within thirty minutes after discovery unless notification within that time is impracticable under the circumstances.</a:t>
            </a:r>
          </a:p>
          <a:p>
            <a:endParaRPr lang="en-US" sz="1200" dirty="0">
              <a:ea typeface="Cambria" panose="02040503050406030204" pitchFamily="18" charset="0"/>
              <a:cs typeface="Calibri" panose="020F0502020204030204" pitchFamily="34" charset="0"/>
            </a:endParaRPr>
          </a:p>
        </p:txBody>
      </p:sp>
    </p:spTree>
    <p:extLst>
      <p:ext uri="{BB962C8B-B14F-4D97-AF65-F5344CB8AC3E}">
        <p14:creationId xmlns:p14="http://schemas.microsoft.com/office/powerpoint/2010/main" val="10601273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58993F-2AB7-499E-9101-428494DE186D}"/>
              </a:ext>
            </a:extLst>
          </p:cNvPr>
          <p:cNvSpPr>
            <a:spLocks noGrp="1"/>
          </p:cNvSpPr>
          <p:nvPr>
            <p:ph type="title"/>
          </p:nvPr>
        </p:nvSpPr>
        <p:spPr/>
        <p:txBody>
          <a:bodyPr/>
          <a:lstStyle/>
          <a:p>
            <a:r>
              <a:rPr lang="en-US" sz="3200" dirty="0"/>
              <a:t>Previous Language in §192.617</a:t>
            </a:r>
          </a:p>
        </p:txBody>
      </p:sp>
      <p:sp>
        <p:nvSpPr>
          <p:cNvPr id="3" name="Content Placeholder 2">
            <a:extLst>
              <a:ext uri="{FF2B5EF4-FFF2-40B4-BE49-F238E27FC236}">
                <a16:creationId xmlns:a16="http://schemas.microsoft.com/office/drawing/2014/main" id="{6EAC0A10-2B95-4771-8060-342B250A1E6C}"/>
              </a:ext>
            </a:extLst>
          </p:cNvPr>
          <p:cNvSpPr>
            <a:spLocks noGrp="1"/>
          </p:cNvSpPr>
          <p:nvPr>
            <p:ph idx="1"/>
          </p:nvPr>
        </p:nvSpPr>
        <p:spPr/>
        <p:txBody>
          <a:bodyPr/>
          <a:lstStyle/>
          <a:p>
            <a:pPr lvl="1"/>
            <a:r>
              <a:rPr lang="en-US" sz="1400" b="0" i="0" u="none" strike="noStrike" baseline="0" dirty="0">
                <a:ea typeface="Cambria" panose="02040503050406030204" pitchFamily="18" charset="0"/>
                <a:cs typeface="Calibri" panose="020F0502020204030204" pitchFamily="34" charset="0"/>
              </a:rPr>
              <a:t>Each operator shall establish procedures for analyzing accidents and failures, including the selection of samples of the failed facility or equipment for laboratory examination, where appropriate, for the purpose of determining the causes of the failure and minimizing the possibility of a recurrence.</a:t>
            </a:r>
            <a:endParaRPr lang="en-US" dirty="0">
              <a:ea typeface="Cambria" panose="02040503050406030204" pitchFamily="18" charset="0"/>
              <a:cs typeface="Calibri" panose="020F0502020204030204" pitchFamily="34" charset="0"/>
            </a:endParaRPr>
          </a:p>
        </p:txBody>
      </p:sp>
    </p:spTree>
    <p:extLst>
      <p:ext uri="{BB962C8B-B14F-4D97-AF65-F5344CB8AC3E}">
        <p14:creationId xmlns:p14="http://schemas.microsoft.com/office/powerpoint/2010/main" val="34723868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58993F-2AB7-499E-9101-428494DE186D}"/>
              </a:ext>
            </a:extLst>
          </p:cNvPr>
          <p:cNvSpPr>
            <a:spLocks noGrp="1"/>
          </p:cNvSpPr>
          <p:nvPr>
            <p:ph type="title"/>
          </p:nvPr>
        </p:nvSpPr>
        <p:spPr/>
        <p:txBody>
          <a:bodyPr/>
          <a:lstStyle/>
          <a:p>
            <a:r>
              <a:rPr lang="en-US" sz="3200" dirty="0"/>
              <a:t>New Language in §192.617</a:t>
            </a:r>
          </a:p>
        </p:txBody>
      </p:sp>
      <p:sp>
        <p:nvSpPr>
          <p:cNvPr id="3" name="Content Placeholder 2">
            <a:extLst>
              <a:ext uri="{FF2B5EF4-FFF2-40B4-BE49-F238E27FC236}">
                <a16:creationId xmlns:a16="http://schemas.microsoft.com/office/drawing/2014/main" id="{6EAC0A10-2B95-4771-8060-342B250A1E6C}"/>
              </a:ext>
            </a:extLst>
          </p:cNvPr>
          <p:cNvSpPr>
            <a:spLocks noGrp="1"/>
          </p:cNvSpPr>
          <p:nvPr>
            <p:ph idx="1"/>
          </p:nvPr>
        </p:nvSpPr>
        <p:spPr>
          <a:xfrm>
            <a:off x="1299754" y="1777093"/>
            <a:ext cx="6553200" cy="2057400"/>
          </a:xfrm>
        </p:spPr>
        <p:txBody>
          <a:bodyPr/>
          <a:lstStyle/>
          <a:p>
            <a:pPr lvl="1"/>
            <a:r>
              <a:rPr lang="en-US" sz="1400" b="0" i="0" u="none" strike="noStrike" baseline="0" dirty="0">
                <a:ea typeface="Cambria" panose="02040503050406030204" pitchFamily="18" charset="0"/>
                <a:cs typeface="Calibri" panose="020F0502020204030204" pitchFamily="34" charset="0"/>
              </a:rPr>
              <a:t>(a) </a:t>
            </a:r>
            <a:r>
              <a:rPr lang="en-US" sz="1400" b="0" i="1" u="none" strike="noStrike" baseline="0" dirty="0">
                <a:ea typeface="Cambria" panose="02040503050406030204" pitchFamily="18" charset="0"/>
                <a:cs typeface="Calibri" panose="020F0502020204030204" pitchFamily="34" charset="0"/>
              </a:rPr>
              <a:t>Post-failure and incident procedures</a:t>
            </a:r>
            <a:r>
              <a:rPr lang="en-US" sz="1400" b="0" i="0" u="none" strike="noStrike" baseline="0" dirty="0">
                <a:ea typeface="Cambria" panose="02040503050406030204" pitchFamily="18" charset="0"/>
                <a:cs typeface="Calibri" panose="020F0502020204030204" pitchFamily="34" charset="0"/>
              </a:rPr>
              <a:t>. Each operator must establish and follow procedures for investigating and analyzing failures and incidents as defined in § 191.3, including sending the failed pipe, component, or equipment for laboratory testing or examination, where appropriate, for the purpose of determining the causes and contributing factor(s) of the failure or incident and minimizing the possibility of a recurrence.</a:t>
            </a:r>
          </a:p>
          <a:p>
            <a:pPr lvl="1"/>
            <a:endParaRPr lang="en-US" sz="1400" b="0" i="0" u="none" strike="noStrike" baseline="0" dirty="0">
              <a:ea typeface="Cambria" panose="02040503050406030204" pitchFamily="18" charset="0"/>
              <a:cs typeface="Calibri" panose="020F0502020204030204" pitchFamily="34" charset="0"/>
            </a:endParaRPr>
          </a:p>
          <a:p>
            <a:pPr lvl="1"/>
            <a:r>
              <a:rPr lang="en-US" sz="1400" b="0" i="0" u="none" strike="noStrike" baseline="0" dirty="0">
                <a:ea typeface="Cambria" panose="02040503050406030204" pitchFamily="18" charset="0"/>
                <a:cs typeface="Calibri" panose="020F0502020204030204" pitchFamily="34" charset="0"/>
              </a:rPr>
              <a:t>(b) </a:t>
            </a:r>
            <a:r>
              <a:rPr lang="en-US" sz="1400" b="0" i="1" u="none" strike="noStrike" baseline="0" dirty="0">
                <a:ea typeface="Cambria" panose="02040503050406030204" pitchFamily="18" charset="0"/>
                <a:cs typeface="Calibri" panose="020F0502020204030204" pitchFamily="34" charset="0"/>
              </a:rPr>
              <a:t>Post-failure and incident lessons learned</a:t>
            </a:r>
            <a:r>
              <a:rPr lang="en-US" sz="1400" b="0" i="0" u="none" strike="noStrike" baseline="0" dirty="0">
                <a:ea typeface="Cambria" panose="02040503050406030204" pitchFamily="18" charset="0"/>
                <a:cs typeface="Calibri" panose="020F0502020204030204" pitchFamily="34" charset="0"/>
              </a:rPr>
              <a:t>. Each operator must develop, implement, and incorporate lessons learned from a post-failure or incident review into its written procedures, including personnel training and qualification programs, and design, construction, testing, maintenance, operations, and emergency procedure manuals and specifications.</a:t>
            </a:r>
          </a:p>
        </p:txBody>
      </p:sp>
    </p:spTree>
    <p:extLst>
      <p:ext uri="{BB962C8B-B14F-4D97-AF65-F5344CB8AC3E}">
        <p14:creationId xmlns:p14="http://schemas.microsoft.com/office/powerpoint/2010/main" val="421113922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58993F-2AB7-499E-9101-428494DE186D}"/>
              </a:ext>
            </a:extLst>
          </p:cNvPr>
          <p:cNvSpPr>
            <a:spLocks noGrp="1"/>
          </p:cNvSpPr>
          <p:nvPr>
            <p:ph type="title"/>
          </p:nvPr>
        </p:nvSpPr>
        <p:spPr/>
        <p:txBody>
          <a:bodyPr/>
          <a:lstStyle/>
          <a:p>
            <a:r>
              <a:rPr lang="en-US" sz="3200" dirty="0"/>
              <a:t>New Language in §192.617 cont.</a:t>
            </a:r>
          </a:p>
        </p:txBody>
      </p:sp>
      <p:sp>
        <p:nvSpPr>
          <p:cNvPr id="3" name="Content Placeholder 2">
            <a:extLst>
              <a:ext uri="{FF2B5EF4-FFF2-40B4-BE49-F238E27FC236}">
                <a16:creationId xmlns:a16="http://schemas.microsoft.com/office/drawing/2014/main" id="{6EAC0A10-2B95-4771-8060-342B250A1E6C}"/>
              </a:ext>
            </a:extLst>
          </p:cNvPr>
          <p:cNvSpPr>
            <a:spLocks noGrp="1"/>
          </p:cNvSpPr>
          <p:nvPr>
            <p:ph idx="1"/>
          </p:nvPr>
        </p:nvSpPr>
        <p:spPr>
          <a:xfrm>
            <a:off x="1295400" y="1657350"/>
            <a:ext cx="6553200" cy="2514600"/>
          </a:xfrm>
        </p:spPr>
        <p:txBody>
          <a:bodyPr/>
          <a:lstStyle/>
          <a:p>
            <a:pPr marL="457200" lvl="1" indent="0">
              <a:buNone/>
            </a:pPr>
            <a:endParaRPr lang="en-US" sz="1000" b="0" i="0" u="none" strike="noStrike" baseline="0" dirty="0">
              <a:ea typeface="Cambria" panose="02040503050406030204" pitchFamily="18" charset="0"/>
            </a:endParaRPr>
          </a:p>
          <a:p>
            <a:pPr marL="457200" lvl="1" indent="0">
              <a:buNone/>
            </a:pPr>
            <a:r>
              <a:rPr lang="en-US" sz="1000" b="0" i="0" u="none" strike="noStrike" baseline="0" dirty="0">
                <a:ea typeface="Cambria" panose="02040503050406030204" pitchFamily="18" charset="0"/>
                <a:cs typeface="Calibri" panose="020F0502020204030204" pitchFamily="34" charset="0"/>
              </a:rPr>
              <a:t>(c) Analysis of rupture and valve shut-offs. If an incident on an onshore gas transmission pipeline or a Type A gathering pipeline involves the closure of a rupture-mitigation valve (RMV), as defined in § 192.3, or the closure of alternative equivalent technology, the operator of the pipeline must also conduct a post-incident analysis of all of the factors that may have impacted the release volume and the consequences of the incident and identify and implement operations and maintenance measures to prevent or minimize the consequences of a future incident. The requirements of this paragraph (c) are not applicable to distribution pipelines or Types B and C gas gathering pipelines. The analysis must include all relevant factors impacting the release volume and consequences, including, but not limited to, the following:</a:t>
            </a:r>
          </a:p>
          <a:p>
            <a:pPr marL="457200" lvl="1" indent="0">
              <a:buNone/>
            </a:pPr>
            <a:endParaRPr lang="en-US" sz="1000" b="0" i="0" u="none" strike="noStrike" baseline="0" dirty="0">
              <a:ea typeface="Cambria" panose="02040503050406030204" pitchFamily="18" charset="0"/>
              <a:cs typeface="Calibri" panose="020F0502020204030204" pitchFamily="34" charset="0"/>
            </a:endParaRPr>
          </a:p>
          <a:p>
            <a:pPr lvl="2"/>
            <a:r>
              <a:rPr lang="en-US" sz="1000" b="0" i="0" u="none" strike="noStrike" baseline="0" dirty="0">
                <a:ea typeface="Cambria" panose="02040503050406030204" pitchFamily="18" charset="0"/>
                <a:cs typeface="Calibri" panose="020F0502020204030204" pitchFamily="34" charset="0"/>
              </a:rPr>
              <a:t>(1) Detection, identification, operational response, system shut- off, and emergency response communications, based on the type and volume of the incident;</a:t>
            </a:r>
          </a:p>
          <a:p>
            <a:pPr lvl="2"/>
            <a:r>
              <a:rPr lang="en-US" sz="1000" b="0" i="0" u="none" strike="noStrike" baseline="0" dirty="0">
                <a:ea typeface="Cambria" panose="02040503050406030204" pitchFamily="18" charset="0"/>
                <a:cs typeface="Calibri" panose="020F0502020204030204" pitchFamily="34" charset="0"/>
              </a:rPr>
              <a:t>(2) Appropriateness and effectiveness of procedures and pipeline systems, including supervisory control and data acquisition (SCADA), communications, valve shut-off, and operator personnel;</a:t>
            </a:r>
          </a:p>
          <a:p>
            <a:pPr lvl="2"/>
            <a:r>
              <a:rPr lang="en-US" sz="1000" b="0" i="0" u="none" strike="noStrike" baseline="0" dirty="0">
                <a:ea typeface="Cambria" panose="02040503050406030204" pitchFamily="18" charset="0"/>
                <a:cs typeface="Calibri" panose="020F0502020204030204" pitchFamily="34" charset="0"/>
              </a:rPr>
              <a:t>(3) Actual response time from identifying a rupture following a notification of potential rupture, as defined at § 192.3, to initiation of mitigative actions and isolation of the pipeline segment, and the appropriateness and effectiveness of the mitigative actions taken;</a:t>
            </a:r>
          </a:p>
          <a:p>
            <a:pPr lvl="2"/>
            <a:r>
              <a:rPr lang="en-US" sz="1000" b="0" i="0" u="none" strike="noStrike" baseline="0" dirty="0">
                <a:ea typeface="Cambria" panose="02040503050406030204" pitchFamily="18" charset="0"/>
                <a:cs typeface="Calibri" panose="020F0502020204030204" pitchFamily="34" charset="0"/>
              </a:rPr>
              <a:t>(4) Location and timeliness of actuation of RMVs or alternative equivalent technologies; and</a:t>
            </a:r>
          </a:p>
          <a:p>
            <a:pPr lvl="2"/>
            <a:r>
              <a:rPr lang="en-US" sz="1000" b="0" i="0" u="none" strike="noStrike" baseline="0" dirty="0">
                <a:ea typeface="Cambria" panose="02040503050406030204" pitchFamily="18" charset="0"/>
                <a:cs typeface="Calibri" panose="020F0502020204030204" pitchFamily="34" charset="0"/>
              </a:rPr>
              <a:t>(5) All other factors the operator deems appropriate.</a:t>
            </a:r>
          </a:p>
          <a:p>
            <a:pPr marL="457200" lvl="1" indent="0">
              <a:buNone/>
            </a:pPr>
            <a:endParaRPr lang="en-US" sz="900" b="0" i="0" u="none" strike="noStrike" baseline="0" dirty="0">
              <a:ea typeface="Cambria" panose="02040503050406030204" pitchFamily="18" charset="0"/>
            </a:endParaRPr>
          </a:p>
        </p:txBody>
      </p:sp>
    </p:spTree>
    <p:extLst>
      <p:ext uri="{BB962C8B-B14F-4D97-AF65-F5344CB8AC3E}">
        <p14:creationId xmlns:p14="http://schemas.microsoft.com/office/powerpoint/2010/main" val="381271144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58993F-2AB7-499E-9101-428494DE186D}"/>
              </a:ext>
            </a:extLst>
          </p:cNvPr>
          <p:cNvSpPr>
            <a:spLocks noGrp="1"/>
          </p:cNvSpPr>
          <p:nvPr>
            <p:ph type="title"/>
          </p:nvPr>
        </p:nvSpPr>
        <p:spPr/>
        <p:txBody>
          <a:bodyPr/>
          <a:lstStyle/>
          <a:p>
            <a:r>
              <a:rPr lang="en-US" sz="3200" dirty="0"/>
              <a:t>New Language in §192.617 cont.</a:t>
            </a:r>
          </a:p>
        </p:txBody>
      </p:sp>
      <p:sp>
        <p:nvSpPr>
          <p:cNvPr id="3" name="Content Placeholder 2">
            <a:extLst>
              <a:ext uri="{FF2B5EF4-FFF2-40B4-BE49-F238E27FC236}">
                <a16:creationId xmlns:a16="http://schemas.microsoft.com/office/drawing/2014/main" id="{6EAC0A10-2B95-4771-8060-342B250A1E6C}"/>
              </a:ext>
            </a:extLst>
          </p:cNvPr>
          <p:cNvSpPr>
            <a:spLocks noGrp="1"/>
          </p:cNvSpPr>
          <p:nvPr>
            <p:ph idx="1"/>
          </p:nvPr>
        </p:nvSpPr>
        <p:spPr>
          <a:xfrm>
            <a:off x="1295400" y="1657350"/>
            <a:ext cx="6553200" cy="2514600"/>
          </a:xfrm>
        </p:spPr>
        <p:txBody>
          <a:bodyPr/>
          <a:lstStyle/>
          <a:p>
            <a:pPr marL="457200" lvl="1" indent="0">
              <a:buNone/>
            </a:pPr>
            <a:endParaRPr lang="en-US" sz="1100" b="0" i="0" u="none" strike="noStrike" baseline="0" dirty="0">
              <a:ea typeface="Cambria" panose="02040503050406030204" pitchFamily="18" charset="0"/>
            </a:endParaRPr>
          </a:p>
          <a:p>
            <a:pPr lvl="1"/>
            <a:r>
              <a:rPr lang="en-US" sz="1100" b="0" i="0" u="none" strike="noStrike" baseline="0" dirty="0">
                <a:ea typeface="Cambria" panose="02040503050406030204" pitchFamily="18" charset="0"/>
                <a:cs typeface="Calibri" panose="020F0502020204030204" pitchFamily="34" charset="0"/>
              </a:rPr>
              <a:t>(d) Rupture post-failure and incident summary. If a failure or incident on an onshore gas transmission pipeline or a Type A gathering pipeline involves the identification of a rupture following a notification of potential rupture, or the closure of an RMV (as those terms are defined in § 192.3), or the closure of an alternative equivalent technology, the operator of the pipeline must complete a summary of the post-failure or incident review required by paragraph (c) of this section within 90 days of the incident, and while the investigation is pending, conduct quarterly status reviews until the investigation is complete and a final post-incident summary is prepared. The final post-failure or incident summary, and all other reviews and analyses produced under the requirements of this section, must be reviewed, dated, and signed by the operator's appropriate senior executive officer. The final post-failure or incident summary, all investigation and analysis documents used to prepare it, and records of lessons learned must be kept for the useful life of the pipeline. The requirements of this paragraph (d) are not applicable to distribution pipelines or Types B and C gas gathering pipelines.</a:t>
            </a:r>
            <a:endParaRPr lang="en-US" sz="2000" dirty="0">
              <a:ea typeface="Cambria" panose="02040503050406030204" pitchFamily="18" charset="0"/>
              <a:cs typeface="Calibri" panose="020F0502020204030204" pitchFamily="34" charset="0"/>
            </a:endParaRPr>
          </a:p>
        </p:txBody>
      </p:sp>
    </p:spTree>
    <p:extLst>
      <p:ext uri="{BB962C8B-B14F-4D97-AF65-F5344CB8AC3E}">
        <p14:creationId xmlns:p14="http://schemas.microsoft.com/office/powerpoint/2010/main" val="271450036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58002E-9027-4D40-B9D7-C0C728400983}"/>
              </a:ext>
            </a:extLst>
          </p:cNvPr>
          <p:cNvSpPr>
            <a:spLocks noGrp="1"/>
          </p:cNvSpPr>
          <p:nvPr>
            <p:ph type="title"/>
          </p:nvPr>
        </p:nvSpPr>
        <p:spPr/>
        <p:txBody>
          <a:bodyPr/>
          <a:lstStyle/>
          <a:p>
            <a:r>
              <a:rPr lang="en-US" sz="3200" dirty="0"/>
              <a:t>Incident Response Related Records</a:t>
            </a:r>
          </a:p>
        </p:txBody>
      </p:sp>
      <p:sp>
        <p:nvSpPr>
          <p:cNvPr id="4" name="Rectangle 1">
            <a:extLst>
              <a:ext uri="{FF2B5EF4-FFF2-40B4-BE49-F238E27FC236}">
                <a16:creationId xmlns:a16="http://schemas.microsoft.com/office/drawing/2014/main" id="{1ADF0357-615C-46EC-9F0E-77774EBBDA3E}"/>
              </a:ext>
            </a:extLst>
          </p:cNvPr>
          <p:cNvSpPr>
            <a:spLocks noGrp="1" noChangeArrowheads="1"/>
          </p:cNvSpPr>
          <p:nvPr>
            <p:ph idx="1"/>
          </p:nvPr>
        </p:nvSpPr>
        <p:spPr bwMode="auto">
          <a:xfrm>
            <a:off x="685800" y="2038350"/>
            <a:ext cx="7772400" cy="25083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0" rIns="91440" bIns="0" numCol="2" spcCol="274320" anchor="ctr" anchorCtr="0" compatLnSpc="1">
            <a:prstTxWarp prst="textNoShape">
              <a:avLst/>
            </a:prstTxWarp>
            <a:spAutoFit/>
          </a:bodyPr>
          <a:lstStyle/>
          <a:p>
            <a:pPr marL="0" marR="0">
              <a:spcBef>
                <a:spcPts val="0"/>
              </a:spcBef>
              <a:spcAft>
                <a:spcPts val="0"/>
              </a:spcAft>
            </a:pPr>
            <a:r>
              <a:rPr lang="en-US" sz="1400" dirty="0">
                <a:effectLst/>
                <a:ea typeface="Cambria" panose="02040503050406030204" pitchFamily="18" charset="0"/>
              </a:rPr>
              <a:t>Records from the initial response :</a:t>
            </a:r>
          </a:p>
          <a:p>
            <a:pPr lvl="1" indent="-342900">
              <a:spcBef>
                <a:spcPts val="0"/>
              </a:spcBef>
              <a:spcAft>
                <a:spcPts val="0"/>
              </a:spcAft>
              <a:buFont typeface="Symbol" panose="05050102010706020507" pitchFamily="18" charset="2"/>
              <a:buChar char=""/>
            </a:pPr>
            <a:r>
              <a:rPr lang="en-US" sz="1300" dirty="0">
                <a:effectLst/>
                <a:ea typeface="Cambria" panose="02040503050406030204" pitchFamily="18" charset="0"/>
              </a:rPr>
              <a:t>Confirm the address or location.</a:t>
            </a:r>
          </a:p>
          <a:p>
            <a:pPr lvl="1" indent="-342900">
              <a:spcBef>
                <a:spcPts val="0"/>
              </a:spcBef>
              <a:spcAft>
                <a:spcPts val="0"/>
              </a:spcAft>
              <a:buFont typeface="Symbol" panose="05050102010706020507" pitchFamily="18" charset="2"/>
              <a:buChar char=""/>
            </a:pPr>
            <a:r>
              <a:rPr lang="en-US" sz="1300" dirty="0">
                <a:effectLst/>
                <a:ea typeface="Cambria" panose="02040503050406030204" pitchFamily="18" charset="0"/>
              </a:rPr>
              <a:t>What incident criteria was met that made this reportable?</a:t>
            </a:r>
          </a:p>
          <a:p>
            <a:pPr lvl="1" indent="-342900">
              <a:spcBef>
                <a:spcPts val="0"/>
              </a:spcBef>
              <a:spcAft>
                <a:spcPts val="0"/>
              </a:spcAft>
              <a:buFont typeface="Symbol" panose="05050102010706020507" pitchFamily="18" charset="2"/>
              <a:buChar char=""/>
            </a:pPr>
            <a:r>
              <a:rPr lang="en-US" sz="1300" dirty="0">
                <a:effectLst/>
                <a:ea typeface="Cambria" panose="02040503050406030204" pitchFamily="18" charset="0"/>
              </a:rPr>
              <a:t>Timeline of events including (but not limited to):</a:t>
            </a:r>
          </a:p>
          <a:p>
            <a:pPr lvl="2" indent="-285750">
              <a:spcBef>
                <a:spcPts val="0"/>
              </a:spcBef>
              <a:spcAft>
                <a:spcPts val="0"/>
              </a:spcAft>
              <a:buFont typeface="Courier New" panose="02070309020205020404" pitchFamily="49" charset="0"/>
              <a:buChar char="o"/>
            </a:pPr>
            <a:r>
              <a:rPr lang="en-US" sz="1200" dirty="0">
                <a:effectLst/>
                <a:ea typeface="Cambria" panose="02040503050406030204" pitchFamily="18" charset="0"/>
              </a:rPr>
              <a:t>Time operator was notified</a:t>
            </a:r>
          </a:p>
          <a:p>
            <a:pPr lvl="2" indent="-285750">
              <a:spcBef>
                <a:spcPts val="0"/>
              </a:spcBef>
              <a:spcAft>
                <a:spcPts val="0"/>
              </a:spcAft>
              <a:buFont typeface="Courier New" panose="02070309020205020404" pitchFamily="49" charset="0"/>
              <a:buChar char="o"/>
            </a:pPr>
            <a:r>
              <a:rPr lang="en-US" sz="1200" dirty="0">
                <a:effectLst/>
                <a:ea typeface="Cambria" panose="02040503050406030204" pitchFamily="18" charset="0"/>
              </a:rPr>
              <a:t>Time first responder arrived</a:t>
            </a:r>
          </a:p>
          <a:p>
            <a:pPr lvl="2" indent="-285750">
              <a:spcBef>
                <a:spcPts val="0"/>
              </a:spcBef>
              <a:spcAft>
                <a:spcPts val="0"/>
              </a:spcAft>
              <a:buFont typeface="Courier New" panose="02070309020205020404" pitchFamily="49" charset="0"/>
              <a:buChar char="o"/>
            </a:pPr>
            <a:r>
              <a:rPr lang="en-US" sz="1200" dirty="0">
                <a:effectLst/>
                <a:ea typeface="Cambria" panose="02040503050406030204" pitchFamily="18" charset="0"/>
              </a:rPr>
              <a:t>Time gas was turned off</a:t>
            </a:r>
          </a:p>
          <a:p>
            <a:pPr lvl="2" indent="-285750">
              <a:spcBef>
                <a:spcPts val="0"/>
              </a:spcBef>
              <a:spcAft>
                <a:spcPts val="0"/>
              </a:spcAft>
              <a:buFont typeface="Courier New" panose="02070309020205020404" pitchFamily="49" charset="0"/>
              <a:buChar char="o"/>
            </a:pPr>
            <a:r>
              <a:rPr lang="en-US" sz="1200" dirty="0">
                <a:effectLst/>
                <a:ea typeface="Cambria" panose="02040503050406030204" pitchFamily="18" charset="0"/>
              </a:rPr>
              <a:t>Time of leak survey of immediate area</a:t>
            </a:r>
          </a:p>
          <a:p>
            <a:pPr lvl="2" indent="-285750">
              <a:spcBef>
                <a:spcPts val="0"/>
              </a:spcBef>
              <a:spcAft>
                <a:spcPts val="0"/>
              </a:spcAft>
              <a:buFont typeface="Courier New" panose="02070309020205020404" pitchFamily="49" charset="0"/>
              <a:buChar char="o"/>
            </a:pPr>
            <a:r>
              <a:rPr lang="en-US" sz="1200" dirty="0">
                <a:effectLst/>
                <a:ea typeface="Cambria" panose="02040503050406030204" pitchFamily="18" charset="0"/>
              </a:rPr>
              <a:t>Time of odor level check</a:t>
            </a:r>
          </a:p>
          <a:p>
            <a:pPr lvl="2" indent="-285750">
              <a:spcBef>
                <a:spcPts val="0"/>
              </a:spcBef>
              <a:spcAft>
                <a:spcPts val="0"/>
              </a:spcAft>
              <a:buFont typeface="Courier New" panose="02070309020205020404" pitchFamily="49" charset="0"/>
              <a:buChar char="o"/>
            </a:pPr>
            <a:r>
              <a:rPr lang="en-US" sz="1200" dirty="0">
                <a:effectLst/>
                <a:ea typeface="Cambria" panose="02040503050406030204" pitchFamily="18" charset="0"/>
              </a:rPr>
              <a:t>Time of any other testing that was completed</a:t>
            </a:r>
          </a:p>
          <a:p>
            <a:pPr marL="342900" marR="0" lvl="0" indent="-342900">
              <a:spcBef>
                <a:spcPts val="0"/>
              </a:spcBef>
              <a:spcAft>
                <a:spcPts val="0"/>
              </a:spcAft>
              <a:buFont typeface="Symbol" panose="05050102010706020507" pitchFamily="18" charset="2"/>
              <a:buChar char=""/>
            </a:pPr>
            <a:r>
              <a:rPr lang="en-US" sz="1400" dirty="0">
                <a:effectLst/>
                <a:ea typeface="Cambria" panose="02040503050406030204" pitchFamily="18" charset="0"/>
              </a:rPr>
              <a:t>Records of emergency response activities:</a:t>
            </a:r>
          </a:p>
          <a:p>
            <a:pPr marL="742950" marR="0" lvl="1" indent="-285750">
              <a:spcBef>
                <a:spcPts val="0"/>
              </a:spcBef>
              <a:spcAft>
                <a:spcPts val="0"/>
              </a:spcAft>
              <a:buFont typeface="Courier New" panose="02070309020205020404" pitchFamily="49" charset="0"/>
              <a:buChar char="o"/>
            </a:pPr>
            <a:r>
              <a:rPr lang="en-US" sz="1300" dirty="0">
                <a:effectLst/>
                <a:ea typeface="Cambria" panose="02040503050406030204" pitchFamily="18" charset="0"/>
              </a:rPr>
              <a:t>Leak survey</a:t>
            </a:r>
          </a:p>
          <a:p>
            <a:pPr marL="742950" marR="0" lvl="1" indent="-285750">
              <a:spcBef>
                <a:spcPts val="0"/>
              </a:spcBef>
              <a:spcAft>
                <a:spcPts val="0"/>
              </a:spcAft>
              <a:buFont typeface="Courier New" panose="02070309020205020404" pitchFamily="49" charset="0"/>
              <a:buChar char="o"/>
            </a:pPr>
            <a:r>
              <a:rPr lang="en-US" sz="1300" dirty="0">
                <a:effectLst/>
                <a:ea typeface="Cambria" panose="02040503050406030204" pitchFamily="18" charset="0"/>
              </a:rPr>
              <a:t>Odor level check</a:t>
            </a:r>
          </a:p>
          <a:p>
            <a:pPr marL="742950" marR="0" lvl="1" indent="-285750">
              <a:spcBef>
                <a:spcPts val="0"/>
              </a:spcBef>
              <a:spcAft>
                <a:spcPts val="0"/>
              </a:spcAft>
              <a:buFont typeface="Courier New" panose="02070309020205020404" pitchFamily="49" charset="0"/>
              <a:buChar char="o"/>
            </a:pPr>
            <a:r>
              <a:rPr lang="en-US" sz="1300" dirty="0">
                <a:effectLst/>
                <a:ea typeface="Cambria" panose="02040503050406030204" pitchFamily="18" charset="0"/>
              </a:rPr>
              <a:t>Any pressure testing activity performed</a:t>
            </a:r>
          </a:p>
          <a:p>
            <a:pPr marL="742950" marR="0" lvl="1" indent="-285750">
              <a:spcBef>
                <a:spcPts val="0"/>
              </a:spcBef>
              <a:spcAft>
                <a:spcPts val="0"/>
              </a:spcAft>
              <a:buFont typeface="Courier New" panose="02070309020205020404" pitchFamily="49" charset="0"/>
              <a:buChar char="o"/>
            </a:pPr>
            <a:r>
              <a:rPr lang="en-US" sz="1300" dirty="0">
                <a:effectLst/>
                <a:ea typeface="Cambria" panose="02040503050406030204" pitchFamily="18" charset="0"/>
              </a:rPr>
              <a:t>OUPS tickets for any excavation required for testing or emergency response activities</a:t>
            </a:r>
          </a:p>
          <a:p>
            <a:pPr marL="0" marR="0" indent="0">
              <a:spcBef>
                <a:spcPts val="0"/>
              </a:spcBef>
              <a:spcAft>
                <a:spcPts val="0"/>
              </a:spcAft>
              <a:buNone/>
            </a:pPr>
            <a:endParaRPr lang="en-US" sz="1100" dirty="0">
              <a:effectLst/>
              <a:ea typeface="Cambria" panose="02040503050406030204" pitchFamily="18" charset="0"/>
            </a:endParaRPr>
          </a:p>
        </p:txBody>
      </p:sp>
    </p:spTree>
    <p:extLst>
      <p:ext uri="{BB962C8B-B14F-4D97-AF65-F5344CB8AC3E}">
        <p14:creationId xmlns:p14="http://schemas.microsoft.com/office/powerpoint/2010/main" val="226585956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D0CF52-26D2-452B-BA72-81CDBE5A342E}"/>
              </a:ext>
            </a:extLst>
          </p:cNvPr>
          <p:cNvSpPr>
            <a:spLocks noGrp="1"/>
          </p:cNvSpPr>
          <p:nvPr>
            <p:ph type="title"/>
          </p:nvPr>
        </p:nvSpPr>
        <p:spPr/>
        <p:txBody>
          <a:bodyPr/>
          <a:lstStyle/>
          <a:p>
            <a:r>
              <a:rPr lang="en-US" sz="3200" dirty="0"/>
              <a:t>Other Records to Begin Gathering</a:t>
            </a:r>
          </a:p>
        </p:txBody>
      </p:sp>
      <p:sp>
        <p:nvSpPr>
          <p:cNvPr id="4" name="Rectangle 1">
            <a:extLst>
              <a:ext uri="{FF2B5EF4-FFF2-40B4-BE49-F238E27FC236}">
                <a16:creationId xmlns:a16="http://schemas.microsoft.com/office/drawing/2014/main" id="{76D78303-D911-40EF-A58B-69D4B1983F68}"/>
              </a:ext>
            </a:extLst>
          </p:cNvPr>
          <p:cNvSpPr>
            <a:spLocks noGrp="1" noChangeArrowheads="1"/>
          </p:cNvSpPr>
          <p:nvPr>
            <p:ph idx="1"/>
          </p:nvPr>
        </p:nvSpPr>
        <p:spPr bwMode="auto">
          <a:xfrm>
            <a:off x="838200" y="1604369"/>
            <a:ext cx="7924800" cy="30777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0" rIns="91440" bIns="0" numCol="1" anchor="ctr" anchorCtr="0" compatLnSpc="1">
            <a:prstTxWarp prst="textNoShape">
              <a:avLst/>
            </a:prstTxWarp>
            <a:spAutoFit/>
          </a:bodyPr>
          <a:lstStyle/>
          <a:p>
            <a:pPr defTabSz="914400" latinLnBrk="0">
              <a:lnSpc>
                <a:spcPct val="100000"/>
              </a:lnSpc>
              <a:spcBef>
                <a:spcPts val="0"/>
              </a:spcBef>
              <a:spcAft>
                <a:spcPts val="0"/>
              </a:spcAft>
              <a:buClrTx/>
              <a:buSzTx/>
              <a:buFont typeface="Symbol" panose="05050102010706020507" pitchFamily="18" charset="2"/>
              <a:buChar char=""/>
              <a:tabLst/>
            </a:pPr>
            <a:endParaRPr lang="en-US" altLang="en-US" sz="1400" dirty="0">
              <a:latin typeface="Calibri" panose="020F0502020204030204" pitchFamily="34" charset="0"/>
            </a:endParaRPr>
          </a:p>
          <a:p>
            <a:pPr>
              <a:spcBef>
                <a:spcPts val="0"/>
              </a:spcBef>
              <a:spcAft>
                <a:spcPts val="0"/>
              </a:spcAft>
              <a:buFont typeface="Symbol" panose="05050102010706020507" pitchFamily="18" charset="2"/>
              <a:buChar char=""/>
            </a:pPr>
            <a:r>
              <a:rPr lang="en-US" sz="1400" dirty="0">
                <a:ea typeface="Cambria" panose="02040503050406030204" pitchFamily="18" charset="0"/>
              </a:rPr>
              <a:t>Facilities related records we will request:</a:t>
            </a:r>
          </a:p>
          <a:p>
            <a:pPr lvl="1">
              <a:spcBef>
                <a:spcPts val="0"/>
              </a:spcBef>
              <a:spcAft>
                <a:spcPts val="0"/>
              </a:spcAft>
              <a:buFont typeface="Symbol" panose="05050102010706020507" pitchFamily="18" charset="2"/>
              <a:buChar char=""/>
            </a:pPr>
            <a:r>
              <a:rPr lang="en-US" sz="1400" dirty="0">
                <a:ea typeface="Cambria" panose="02040503050406030204" pitchFamily="18" charset="0"/>
              </a:rPr>
              <a:t>Service line drawing/tap card which should include</a:t>
            </a:r>
          </a:p>
          <a:p>
            <a:pPr lvl="2">
              <a:spcBef>
                <a:spcPts val="0"/>
              </a:spcBef>
              <a:spcAft>
                <a:spcPts val="0"/>
              </a:spcAft>
              <a:buFont typeface="Symbol" panose="05050102010706020507" pitchFamily="18" charset="2"/>
              <a:buChar char=""/>
            </a:pPr>
            <a:r>
              <a:rPr lang="en-US" sz="1400" dirty="0">
                <a:ea typeface="Cambria" panose="02040503050406030204" pitchFamily="18" charset="0"/>
              </a:rPr>
              <a:t>Materials</a:t>
            </a:r>
          </a:p>
          <a:p>
            <a:pPr lvl="2">
              <a:spcBef>
                <a:spcPts val="0"/>
              </a:spcBef>
              <a:spcAft>
                <a:spcPts val="0"/>
              </a:spcAft>
              <a:buFont typeface="Symbol" panose="05050102010706020507" pitchFamily="18" charset="2"/>
              <a:buChar char=""/>
            </a:pPr>
            <a:r>
              <a:rPr lang="en-US" sz="1400" dirty="0">
                <a:ea typeface="Cambria" panose="02040503050406030204" pitchFamily="18" charset="0"/>
              </a:rPr>
              <a:t>Installation date</a:t>
            </a:r>
          </a:p>
          <a:p>
            <a:pPr lvl="2">
              <a:spcBef>
                <a:spcPts val="0"/>
              </a:spcBef>
              <a:spcAft>
                <a:spcPts val="0"/>
              </a:spcAft>
              <a:buFont typeface="Symbol" panose="05050102010706020507" pitchFamily="18" charset="2"/>
              <a:buChar char=""/>
            </a:pPr>
            <a:r>
              <a:rPr lang="en-US" sz="1400" dirty="0">
                <a:ea typeface="Cambria" panose="02040503050406030204" pitchFamily="18" charset="0"/>
              </a:rPr>
              <a:t>Pressure test record</a:t>
            </a:r>
          </a:p>
          <a:p>
            <a:pPr lvl="2">
              <a:spcBef>
                <a:spcPts val="0"/>
              </a:spcBef>
              <a:spcAft>
                <a:spcPts val="0"/>
              </a:spcAft>
              <a:buFont typeface="Symbol" panose="05050102010706020507" pitchFamily="18" charset="2"/>
              <a:buChar char=""/>
            </a:pPr>
            <a:r>
              <a:rPr lang="en-US" sz="1400" dirty="0">
                <a:ea typeface="Cambria" panose="02040503050406030204" pitchFamily="18" charset="0"/>
              </a:rPr>
              <a:t>Meter make and model</a:t>
            </a:r>
          </a:p>
          <a:p>
            <a:pPr lvl="1">
              <a:spcBef>
                <a:spcPts val="0"/>
              </a:spcBef>
              <a:spcAft>
                <a:spcPts val="0"/>
              </a:spcAft>
              <a:buFont typeface="Symbol" panose="05050102010706020507" pitchFamily="18" charset="2"/>
              <a:buChar char=""/>
            </a:pPr>
            <a:r>
              <a:rPr lang="en-US" sz="1400" dirty="0">
                <a:ea typeface="Cambria" panose="02040503050406030204" pitchFamily="18" charset="0"/>
              </a:rPr>
              <a:t>Service call history for address</a:t>
            </a:r>
          </a:p>
          <a:p>
            <a:pPr lvl="1">
              <a:spcBef>
                <a:spcPts val="0"/>
              </a:spcBef>
              <a:spcAft>
                <a:spcPts val="0"/>
              </a:spcAft>
              <a:buFont typeface="Symbol" panose="05050102010706020507" pitchFamily="18" charset="2"/>
              <a:buChar char=""/>
            </a:pPr>
            <a:r>
              <a:rPr lang="en-US" sz="1400" dirty="0">
                <a:ea typeface="Cambria" panose="02040503050406030204" pitchFamily="18" charset="0"/>
              </a:rPr>
              <a:t>MAOP of system</a:t>
            </a:r>
          </a:p>
          <a:p>
            <a:pPr lvl="1">
              <a:spcBef>
                <a:spcPts val="0"/>
              </a:spcBef>
              <a:spcAft>
                <a:spcPts val="0"/>
              </a:spcAft>
              <a:buFont typeface="Symbol" panose="05050102010706020507" pitchFamily="18" charset="2"/>
              <a:buChar char=""/>
            </a:pPr>
            <a:r>
              <a:rPr lang="en-US" sz="1400" dirty="0">
                <a:ea typeface="Cambria" panose="02040503050406030204" pitchFamily="18" charset="0"/>
              </a:rPr>
              <a:t>System operating pressure at time of event</a:t>
            </a:r>
          </a:p>
          <a:p>
            <a:pPr lvl="1">
              <a:spcBef>
                <a:spcPts val="0"/>
              </a:spcBef>
              <a:spcAft>
                <a:spcPts val="0"/>
              </a:spcAft>
              <a:buFont typeface="Symbol" panose="05050102010706020507" pitchFamily="18" charset="2"/>
              <a:buChar char=""/>
            </a:pPr>
            <a:r>
              <a:rPr lang="en-US" sz="1400" dirty="0">
                <a:ea typeface="Cambria" panose="02040503050406030204" pitchFamily="18" charset="0"/>
              </a:rPr>
              <a:t>If applicable</a:t>
            </a:r>
          </a:p>
          <a:p>
            <a:pPr lvl="2">
              <a:spcBef>
                <a:spcPts val="0"/>
              </a:spcBef>
              <a:spcAft>
                <a:spcPts val="0"/>
              </a:spcAft>
              <a:buFont typeface="Symbol" panose="05050102010706020507" pitchFamily="18" charset="2"/>
              <a:buChar char=""/>
            </a:pPr>
            <a:r>
              <a:rPr lang="en-US" sz="1400" dirty="0">
                <a:ea typeface="Cambria" panose="02040503050406030204" pitchFamily="18" charset="0"/>
              </a:rPr>
              <a:t>Data from meter showing usage history leading up to event</a:t>
            </a:r>
          </a:p>
          <a:p>
            <a:pPr lvl="2">
              <a:spcBef>
                <a:spcPts val="0"/>
              </a:spcBef>
              <a:spcAft>
                <a:spcPts val="0"/>
              </a:spcAft>
              <a:buFont typeface="Symbol" panose="05050102010706020507" pitchFamily="18" charset="2"/>
              <a:buChar char=""/>
            </a:pPr>
            <a:r>
              <a:rPr lang="en-US" sz="1400" dirty="0">
                <a:ea typeface="Cambria" panose="02040503050406030204" pitchFamily="18" charset="0"/>
              </a:rPr>
              <a:t>Service regulator make and model</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76152369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D81520-B3DF-B43B-D7E5-92DDC3D0475F}"/>
              </a:ext>
            </a:extLst>
          </p:cNvPr>
          <p:cNvSpPr>
            <a:spLocks noGrp="1"/>
          </p:cNvSpPr>
          <p:nvPr>
            <p:ph type="title"/>
          </p:nvPr>
        </p:nvSpPr>
        <p:spPr>
          <a:xfrm>
            <a:off x="1295400" y="2190750"/>
            <a:ext cx="6553200" cy="857250"/>
          </a:xfrm>
        </p:spPr>
        <p:txBody>
          <a:bodyPr/>
          <a:lstStyle/>
          <a:p>
            <a:r>
              <a:rPr lang="en-US" dirty="0"/>
              <a:t>State Rules Update</a:t>
            </a:r>
          </a:p>
        </p:txBody>
      </p:sp>
    </p:spTree>
    <p:extLst>
      <p:ext uri="{BB962C8B-B14F-4D97-AF65-F5344CB8AC3E}">
        <p14:creationId xmlns:p14="http://schemas.microsoft.com/office/powerpoint/2010/main" val="34918753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8EDBF-295E-4F52-9A4B-B5576129A33A}"/>
              </a:ext>
            </a:extLst>
          </p:cNvPr>
          <p:cNvSpPr>
            <a:spLocks noGrp="1"/>
          </p:cNvSpPr>
          <p:nvPr>
            <p:ph type="title"/>
          </p:nvPr>
        </p:nvSpPr>
        <p:spPr>
          <a:xfrm>
            <a:off x="1295400" y="939981"/>
            <a:ext cx="6553200" cy="857250"/>
          </a:xfrm>
        </p:spPr>
        <p:txBody>
          <a:bodyPr/>
          <a:lstStyle/>
          <a:p>
            <a:r>
              <a:rPr lang="en-US" sz="3200" dirty="0">
                <a:ea typeface="Cambria" panose="02040503050406030204" pitchFamily="18" charset="0"/>
              </a:rPr>
              <a:t>Gas Pipeline Safety Section</a:t>
            </a:r>
          </a:p>
        </p:txBody>
      </p:sp>
      <p:sp>
        <p:nvSpPr>
          <p:cNvPr id="3" name="Content Placeholder 2">
            <a:extLst>
              <a:ext uri="{FF2B5EF4-FFF2-40B4-BE49-F238E27FC236}">
                <a16:creationId xmlns:a16="http://schemas.microsoft.com/office/drawing/2014/main" id="{4427FB33-369B-4F6B-B119-30F92B3B1540}"/>
              </a:ext>
            </a:extLst>
          </p:cNvPr>
          <p:cNvSpPr>
            <a:spLocks noGrp="1"/>
          </p:cNvSpPr>
          <p:nvPr>
            <p:ph idx="1"/>
          </p:nvPr>
        </p:nvSpPr>
        <p:spPr>
          <a:xfrm>
            <a:off x="1295400" y="1809750"/>
            <a:ext cx="6553200" cy="685800"/>
          </a:xfrm>
        </p:spPr>
        <p:txBody>
          <a:bodyPr numCol="1"/>
          <a:lstStyle/>
          <a:p>
            <a:pPr algn="ctr"/>
            <a:r>
              <a:rPr lang="en-US" sz="1800" dirty="0">
                <a:ea typeface="Cambria" panose="02040503050406030204" pitchFamily="18" charset="0"/>
              </a:rPr>
              <a:t>Program Manager - </a:t>
            </a:r>
            <a:r>
              <a:rPr lang="en-US" sz="1400" dirty="0">
                <a:ea typeface="Cambria" panose="02040503050406030204" pitchFamily="18" charset="0"/>
              </a:rPr>
              <a:t>Joe Dragovich, PE</a:t>
            </a:r>
          </a:p>
        </p:txBody>
      </p:sp>
      <p:sp>
        <p:nvSpPr>
          <p:cNvPr id="5" name="Content Placeholder 2">
            <a:extLst>
              <a:ext uri="{FF2B5EF4-FFF2-40B4-BE49-F238E27FC236}">
                <a16:creationId xmlns:a16="http://schemas.microsoft.com/office/drawing/2014/main" id="{95C89948-AA8B-4E86-BBCC-BEF212E23402}"/>
              </a:ext>
            </a:extLst>
          </p:cNvPr>
          <p:cNvSpPr txBox="1">
            <a:spLocks/>
          </p:cNvSpPr>
          <p:nvPr/>
        </p:nvSpPr>
        <p:spPr bwMode="auto">
          <a:xfrm>
            <a:off x="1295400" y="2876550"/>
            <a:ext cx="6553200" cy="1676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2"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Cambria" pitchFamily="18" charset="0"/>
                <a:ea typeface="+mn-ea"/>
                <a:cs typeface="+mn-cs"/>
              </a:defRPr>
            </a:lvl1pPr>
            <a:lvl2pPr marL="742950" indent="-285750" algn="l" rtl="0" eaLnBrk="1" fontAlgn="base" hangingPunct="1">
              <a:spcBef>
                <a:spcPct val="20000"/>
              </a:spcBef>
              <a:spcAft>
                <a:spcPct val="0"/>
              </a:spcAft>
              <a:buChar char="–"/>
              <a:defRPr sz="2800">
                <a:solidFill>
                  <a:schemeClr val="tx1"/>
                </a:solidFill>
                <a:latin typeface="Cambria" pitchFamily="18" charset="0"/>
              </a:defRPr>
            </a:lvl2pPr>
            <a:lvl3pPr marL="1143000" indent="-228600" algn="l" rtl="0" eaLnBrk="1" fontAlgn="base" hangingPunct="1">
              <a:spcBef>
                <a:spcPct val="20000"/>
              </a:spcBef>
              <a:spcAft>
                <a:spcPct val="0"/>
              </a:spcAft>
              <a:buChar char="•"/>
              <a:defRPr sz="2400">
                <a:solidFill>
                  <a:schemeClr val="tx1"/>
                </a:solidFill>
                <a:latin typeface="Cambria" pitchFamily="18" charset="0"/>
              </a:defRPr>
            </a:lvl3pPr>
            <a:lvl4pPr marL="1600200" indent="-228600" algn="l" rtl="0" eaLnBrk="1" fontAlgn="base" hangingPunct="1">
              <a:spcBef>
                <a:spcPct val="20000"/>
              </a:spcBef>
              <a:spcAft>
                <a:spcPct val="0"/>
              </a:spcAft>
              <a:buChar char="–"/>
              <a:defRPr sz="2000">
                <a:solidFill>
                  <a:schemeClr val="tx1"/>
                </a:solidFill>
                <a:latin typeface="Cambria" pitchFamily="18" charset="0"/>
              </a:defRPr>
            </a:lvl4pPr>
            <a:lvl5pPr marL="2057400" indent="-228600" algn="l" rtl="0" eaLnBrk="1" fontAlgn="base" hangingPunct="1">
              <a:spcBef>
                <a:spcPct val="20000"/>
              </a:spcBef>
              <a:spcAft>
                <a:spcPct val="0"/>
              </a:spcAft>
              <a:buChar char="»"/>
              <a:defRPr sz="2000">
                <a:solidFill>
                  <a:schemeClr val="tx1"/>
                </a:solidFill>
                <a:latin typeface="Cambria" pitchFamily="18" charset="0"/>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a:lstStyle>
          <a:p>
            <a:r>
              <a:rPr lang="en-US" sz="1800" kern="0" dirty="0">
                <a:ea typeface="Cambria" panose="02040503050406030204" pitchFamily="18" charset="0"/>
              </a:rPr>
              <a:t>Field Staff</a:t>
            </a:r>
          </a:p>
          <a:p>
            <a:pPr lvl="1"/>
            <a:r>
              <a:rPr lang="en-US" sz="1400" kern="0" dirty="0">
                <a:ea typeface="Cambria" panose="02040503050406030204" pitchFamily="18" charset="0"/>
              </a:rPr>
              <a:t>Dennis Cramer</a:t>
            </a:r>
          </a:p>
          <a:p>
            <a:pPr lvl="1"/>
            <a:r>
              <a:rPr lang="en-US" sz="1400" kern="0" dirty="0">
                <a:ea typeface="Cambria" panose="02040503050406030204" pitchFamily="18" charset="0"/>
              </a:rPr>
              <a:t>Chris Domonkos</a:t>
            </a:r>
          </a:p>
          <a:p>
            <a:pPr lvl="1"/>
            <a:r>
              <a:rPr lang="en-US" sz="1400" kern="0" dirty="0">
                <a:ea typeface="Cambria" panose="02040503050406030204" pitchFamily="18" charset="0"/>
              </a:rPr>
              <a:t>Josh Knox</a:t>
            </a:r>
          </a:p>
          <a:p>
            <a:pPr lvl="1"/>
            <a:r>
              <a:rPr lang="en-US" sz="1400" kern="0" dirty="0">
                <a:ea typeface="Cambria" panose="02040503050406030204" pitchFamily="18" charset="0"/>
              </a:rPr>
              <a:t>Scott Landon, PE</a:t>
            </a:r>
          </a:p>
          <a:p>
            <a:pPr lvl="1"/>
            <a:r>
              <a:rPr lang="en-US" sz="1400" kern="0" dirty="0">
                <a:ea typeface="Cambria" panose="02040503050406030204" pitchFamily="18" charset="0"/>
              </a:rPr>
              <a:t>Mary McKelvey</a:t>
            </a:r>
          </a:p>
          <a:p>
            <a:pPr lvl="1"/>
            <a:endParaRPr lang="en-US" sz="1400" kern="0" dirty="0">
              <a:ea typeface="Cambria" panose="02040503050406030204" pitchFamily="18" charset="0"/>
            </a:endParaRPr>
          </a:p>
          <a:p>
            <a:pPr lvl="1"/>
            <a:r>
              <a:rPr lang="en-US" sz="1400" kern="0" dirty="0">
                <a:ea typeface="Cambria" panose="02040503050406030204" pitchFamily="18" charset="0"/>
              </a:rPr>
              <a:t>Victor Omameh</a:t>
            </a:r>
          </a:p>
          <a:p>
            <a:pPr lvl="1"/>
            <a:r>
              <a:rPr lang="en-US" sz="1400" kern="0" dirty="0">
                <a:ea typeface="Cambria" panose="02040503050406030204" pitchFamily="18" charset="0"/>
              </a:rPr>
              <a:t>Jeff Polka</a:t>
            </a:r>
          </a:p>
          <a:p>
            <a:pPr lvl="1"/>
            <a:r>
              <a:rPr lang="en-US" sz="1400" kern="0" dirty="0">
                <a:ea typeface="Cambria" panose="02040503050406030204" pitchFamily="18" charset="0"/>
              </a:rPr>
              <a:t>Dave Price</a:t>
            </a:r>
          </a:p>
          <a:p>
            <a:pPr lvl="1"/>
            <a:r>
              <a:rPr lang="en-US" sz="1400" kern="0" dirty="0">
                <a:ea typeface="Cambria" panose="02040503050406030204" pitchFamily="18" charset="0"/>
              </a:rPr>
              <a:t>Mike Purcell</a:t>
            </a:r>
          </a:p>
          <a:p>
            <a:pPr lvl="1"/>
            <a:r>
              <a:rPr lang="en-US" sz="1400" kern="0" dirty="0">
                <a:ea typeface="Cambria" panose="02040503050406030204" pitchFamily="18" charset="0"/>
              </a:rPr>
              <a:t>Keith Topovski</a:t>
            </a:r>
          </a:p>
        </p:txBody>
      </p:sp>
      <p:sp>
        <p:nvSpPr>
          <p:cNvPr id="7" name="Content Placeholder 2">
            <a:extLst>
              <a:ext uri="{FF2B5EF4-FFF2-40B4-BE49-F238E27FC236}">
                <a16:creationId xmlns:a16="http://schemas.microsoft.com/office/drawing/2014/main" id="{6B613CB4-93B0-4A47-9239-F34622119E19}"/>
              </a:ext>
            </a:extLst>
          </p:cNvPr>
          <p:cNvSpPr txBox="1">
            <a:spLocks/>
          </p:cNvSpPr>
          <p:nvPr/>
        </p:nvSpPr>
        <p:spPr bwMode="auto">
          <a:xfrm>
            <a:off x="990600" y="2305051"/>
            <a:ext cx="6553200" cy="68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Cambria" pitchFamily="18" charset="0"/>
                <a:ea typeface="+mn-ea"/>
                <a:cs typeface="+mn-cs"/>
              </a:defRPr>
            </a:lvl1pPr>
            <a:lvl2pPr marL="742950" indent="-285750" algn="l" rtl="0" eaLnBrk="1" fontAlgn="base" hangingPunct="1">
              <a:spcBef>
                <a:spcPct val="20000"/>
              </a:spcBef>
              <a:spcAft>
                <a:spcPct val="0"/>
              </a:spcAft>
              <a:buChar char="–"/>
              <a:defRPr sz="2800">
                <a:solidFill>
                  <a:schemeClr val="tx1"/>
                </a:solidFill>
                <a:latin typeface="Cambria" pitchFamily="18" charset="0"/>
              </a:defRPr>
            </a:lvl2pPr>
            <a:lvl3pPr marL="1143000" indent="-228600" algn="l" rtl="0" eaLnBrk="1" fontAlgn="base" hangingPunct="1">
              <a:spcBef>
                <a:spcPct val="20000"/>
              </a:spcBef>
              <a:spcAft>
                <a:spcPct val="0"/>
              </a:spcAft>
              <a:buChar char="•"/>
              <a:defRPr sz="2400">
                <a:solidFill>
                  <a:schemeClr val="tx1"/>
                </a:solidFill>
                <a:latin typeface="Cambria" pitchFamily="18" charset="0"/>
              </a:defRPr>
            </a:lvl3pPr>
            <a:lvl4pPr marL="1600200" indent="-228600" algn="l" rtl="0" eaLnBrk="1" fontAlgn="base" hangingPunct="1">
              <a:spcBef>
                <a:spcPct val="20000"/>
              </a:spcBef>
              <a:spcAft>
                <a:spcPct val="0"/>
              </a:spcAft>
              <a:buChar char="–"/>
              <a:defRPr sz="2000">
                <a:solidFill>
                  <a:schemeClr val="tx1"/>
                </a:solidFill>
                <a:latin typeface="Cambria" pitchFamily="18" charset="0"/>
              </a:defRPr>
            </a:lvl4pPr>
            <a:lvl5pPr marL="2057400" indent="-228600" algn="l" rtl="0" eaLnBrk="1" fontAlgn="base" hangingPunct="1">
              <a:spcBef>
                <a:spcPct val="20000"/>
              </a:spcBef>
              <a:spcAft>
                <a:spcPct val="0"/>
              </a:spcAft>
              <a:buChar char="»"/>
              <a:defRPr sz="2000">
                <a:solidFill>
                  <a:schemeClr val="tx1"/>
                </a:solidFill>
                <a:latin typeface="Cambria" pitchFamily="18" charset="0"/>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a:lstStyle>
          <a:p>
            <a:pPr algn="ctr"/>
            <a:r>
              <a:rPr lang="en-US" sz="1800" kern="0" dirty="0">
                <a:ea typeface="Cambria" panose="02040503050406030204" pitchFamily="18" charset="0"/>
              </a:rPr>
              <a:t>Support Staff - </a:t>
            </a:r>
            <a:r>
              <a:rPr lang="en-US" sz="1400" kern="0" dirty="0">
                <a:ea typeface="Cambria" panose="02040503050406030204" pitchFamily="18" charset="0"/>
              </a:rPr>
              <a:t>Tom Stikeleather</a:t>
            </a:r>
          </a:p>
        </p:txBody>
      </p:sp>
    </p:spTree>
    <p:extLst>
      <p:ext uri="{BB962C8B-B14F-4D97-AF65-F5344CB8AC3E}">
        <p14:creationId xmlns:p14="http://schemas.microsoft.com/office/powerpoint/2010/main" val="25160037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55770C77-F715-46A1-AA11-99B38011EDF4}"/>
              </a:ext>
            </a:extLst>
          </p:cNvPr>
          <p:cNvSpPr/>
          <p:nvPr/>
        </p:nvSpPr>
        <p:spPr>
          <a:xfrm>
            <a:off x="-76200" y="895350"/>
            <a:ext cx="9296400" cy="584775"/>
          </a:xfrm>
          <a:prstGeom prst="rect">
            <a:avLst/>
          </a:prstGeom>
        </p:spPr>
        <p:txBody>
          <a:bodyPr wrap="square">
            <a:spAutoFit/>
          </a:bodyPr>
          <a:lstStyle/>
          <a:p>
            <a:pPr algn="ctr"/>
            <a:r>
              <a:rPr lang="en-US" sz="3200" dirty="0">
                <a:latin typeface="Cambria" pitchFamily="18" charset="0"/>
                <a:ea typeface="+mj-ea"/>
                <a:cs typeface="+mj-cs"/>
              </a:rPr>
              <a:t>2021 State Rule Changes</a:t>
            </a:r>
          </a:p>
        </p:txBody>
      </p:sp>
      <p:sp>
        <p:nvSpPr>
          <p:cNvPr id="3" name="TextBox 2">
            <a:extLst>
              <a:ext uri="{FF2B5EF4-FFF2-40B4-BE49-F238E27FC236}">
                <a16:creationId xmlns:a16="http://schemas.microsoft.com/office/drawing/2014/main" id="{464CD186-32A0-412A-8EA4-AEBC38CC9616}"/>
              </a:ext>
            </a:extLst>
          </p:cNvPr>
          <p:cNvSpPr txBox="1"/>
          <p:nvPr/>
        </p:nvSpPr>
        <p:spPr>
          <a:xfrm>
            <a:off x="381000" y="1729740"/>
            <a:ext cx="8153400" cy="2031325"/>
          </a:xfrm>
          <a:prstGeom prst="rect">
            <a:avLst/>
          </a:prstGeom>
          <a:noFill/>
        </p:spPr>
        <p:txBody>
          <a:bodyPr wrap="square" rtlCol="0">
            <a:spAutoFit/>
          </a:bodyPr>
          <a:lstStyle/>
          <a:p>
            <a:pPr marL="285750" indent="-285750">
              <a:buFont typeface="Arial" panose="020B0604020202020204" pitchFamily="34" charset="0"/>
              <a:buChar char="•"/>
            </a:pPr>
            <a:r>
              <a:rPr lang="en-US" dirty="0">
                <a:latin typeface="Cambria" panose="02040503050406030204" pitchFamily="18" charset="0"/>
                <a:ea typeface="Cambria" panose="02040503050406030204" pitchFamily="18" charset="0"/>
              </a:rPr>
              <a:t>Inactive Service Lines – language on next slide</a:t>
            </a:r>
          </a:p>
          <a:p>
            <a:pPr marL="285750" indent="-285750">
              <a:buFont typeface="Arial" panose="020B0604020202020204" pitchFamily="34" charset="0"/>
              <a:buChar char="•"/>
            </a:pPr>
            <a:r>
              <a:rPr lang="en-US" dirty="0">
                <a:latin typeface="Cambria" panose="02040503050406030204" pitchFamily="18" charset="0"/>
                <a:ea typeface="Cambria" panose="02040503050406030204" pitchFamily="18" charset="0"/>
              </a:rPr>
              <a:t>Construction Reporting – down to 2 reports instead of 3</a:t>
            </a:r>
          </a:p>
          <a:p>
            <a:pPr marL="285750" indent="-285750">
              <a:buFont typeface="Arial" panose="020B0604020202020204" pitchFamily="34" charset="0"/>
              <a:buChar char="•"/>
            </a:pPr>
            <a:r>
              <a:rPr lang="en-US" dirty="0">
                <a:latin typeface="Cambria" panose="02040503050406030204" pitchFamily="18" charset="0"/>
                <a:ea typeface="Cambria" panose="02040503050406030204" pitchFamily="18" charset="0"/>
              </a:rPr>
              <a:t>Eliminated requirements for annual construction report and annual incident and outage report.</a:t>
            </a:r>
          </a:p>
          <a:p>
            <a:pPr marL="285750" indent="-285750">
              <a:buFont typeface="Arial" panose="020B0604020202020204" pitchFamily="34" charset="0"/>
              <a:buChar char="•"/>
            </a:pPr>
            <a:r>
              <a:rPr lang="en-US" dirty="0">
                <a:latin typeface="Cambria" panose="02040503050406030204" pitchFamily="18" charset="0"/>
                <a:ea typeface="Cambria" panose="02040503050406030204" pitchFamily="18" charset="0"/>
              </a:rPr>
              <a:t>Electronic Communications – we may send some things via email instead of mailing a hard copy</a:t>
            </a:r>
          </a:p>
          <a:p>
            <a:pPr marL="285750" indent="-285750">
              <a:buFont typeface="Arial" panose="020B0604020202020204" pitchFamily="34" charset="0"/>
              <a:buChar char="•"/>
            </a:pPr>
            <a:r>
              <a:rPr lang="en-US" dirty="0">
                <a:latin typeface="Cambria" panose="02040503050406030204" pitchFamily="18" charset="0"/>
                <a:ea typeface="Cambria" panose="02040503050406030204" pitchFamily="18" charset="0"/>
              </a:rPr>
              <a:t>Updated code reference</a:t>
            </a:r>
          </a:p>
        </p:txBody>
      </p:sp>
    </p:spTree>
    <p:extLst>
      <p:ext uri="{BB962C8B-B14F-4D97-AF65-F5344CB8AC3E}">
        <p14:creationId xmlns:p14="http://schemas.microsoft.com/office/powerpoint/2010/main" val="270134993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55770C77-F715-46A1-AA11-99B38011EDF4}"/>
              </a:ext>
            </a:extLst>
          </p:cNvPr>
          <p:cNvSpPr/>
          <p:nvPr/>
        </p:nvSpPr>
        <p:spPr>
          <a:xfrm>
            <a:off x="-76200" y="895350"/>
            <a:ext cx="9296400" cy="584775"/>
          </a:xfrm>
          <a:prstGeom prst="rect">
            <a:avLst/>
          </a:prstGeom>
        </p:spPr>
        <p:txBody>
          <a:bodyPr wrap="square">
            <a:spAutoFit/>
          </a:bodyPr>
          <a:lstStyle/>
          <a:p>
            <a:pPr algn="ctr"/>
            <a:r>
              <a:rPr lang="en-US" sz="3200" dirty="0">
                <a:latin typeface="Cambria" pitchFamily="18" charset="0"/>
                <a:ea typeface="+mj-ea"/>
                <a:cs typeface="+mj-cs"/>
              </a:rPr>
              <a:t>Inactive Service Lines</a:t>
            </a:r>
          </a:p>
        </p:txBody>
      </p:sp>
      <p:sp>
        <p:nvSpPr>
          <p:cNvPr id="3" name="TextBox 2">
            <a:extLst>
              <a:ext uri="{FF2B5EF4-FFF2-40B4-BE49-F238E27FC236}">
                <a16:creationId xmlns:a16="http://schemas.microsoft.com/office/drawing/2014/main" id="{464CD186-32A0-412A-8EA4-AEBC38CC9616}"/>
              </a:ext>
            </a:extLst>
          </p:cNvPr>
          <p:cNvSpPr txBox="1"/>
          <p:nvPr/>
        </p:nvSpPr>
        <p:spPr>
          <a:xfrm>
            <a:off x="381000" y="1418570"/>
            <a:ext cx="8153400" cy="3600986"/>
          </a:xfrm>
          <a:prstGeom prst="rect">
            <a:avLst/>
          </a:prstGeom>
          <a:noFill/>
        </p:spPr>
        <p:txBody>
          <a:bodyPr wrap="square" rtlCol="0">
            <a:spAutoFit/>
          </a:bodyPr>
          <a:lstStyle/>
          <a:p>
            <a:r>
              <a:rPr lang="en-US" sz="1200" dirty="0">
                <a:latin typeface="Cambria" panose="02040503050406030204" pitchFamily="18" charset="0"/>
                <a:ea typeface="Cambria" panose="02040503050406030204" pitchFamily="18" charset="0"/>
              </a:rPr>
              <a:t>(J) Beginning 24 months after the effective date of this rule, each operator will have a plan for tracking and abandoning inactive service lines in accordance with 49 CFR 192.727 and will have a copy of its plan available for inspection. The plan will include the following:</a:t>
            </a:r>
          </a:p>
          <a:p>
            <a:endParaRPr lang="en-US" sz="1200" dirty="0">
              <a:latin typeface="Cambria" panose="02040503050406030204" pitchFamily="18" charset="0"/>
              <a:ea typeface="Cambria" panose="02040503050406030204" pitchFamily="18" charset="0"/>
            </a:endParaRPr>
          </a:p>
          <a:p>
            <a:r>
              <a:rPr lang="en-US" sz="1200" dirty="0">
                <a:latin typeface="Cambria" panose="02040503050406030204" pitchFamily="18" charset="0"/>
                <a:ea typeface="Cambria" panose="02040503050406030204" pitchFamily="18" charset="0"/>
              </a:rPr>
              <a:t>(1)	A service line is considered inactive and ready for abandonment when gas has not been billed to any 	customers served by the line for a period of 36 months.</a:t>
            </a:r>
          </a:p>
          <a:p>
            <a:endParaRPr lang="en-US" sz="1200" dirty="0">
              <a:latin typeface="Cambria" panose="02040503050406030204" pitchFamily="18" charset="0"/>
              <a:ea typeface="Cambria" panose="02040503050406030204" pitchFamily="18" charset="0"/>
            </a:endParaRPr>
          </a:p>
          <a:p>
            <a:r>
              <a:rPr lang="en-US" sz="1200" dirty="0">
                <a:latin typeface="Cambria" panose="02040503050406030204" pitchFamily="18" charset="0"/>
                <a:ea typeface="Cambria" panose="02040503050406030204" pitchFamily="18" charset="0"/>
              </a:rPr>
              <a:t>(2)	Beginning 48 months after the effective date of this rule, inactive service lines will be abandoned within 	12 months of becoming inactive as defined in paragraph (J)(1) of this rule unless the operator 	determines there is a reasonable prospect for future use.  </a:t>
            </a:r>
          </a:p>
          <a:p>
            <a:endParaRPr lang="en-US" sz="1200" dirty="0">
              <a:latin typeface="Cambria" panose="02040503050406030204" pitchFamily="18" charset="0"/>
              <a:ea typeface="Cambria" panose="02040503050406030204" pitchFamily="18" charset="0"/>
            </a:endParaRPr>
          </a:p>
          <a:p>
            <a:pPr marL="228600" indent="-228600">
              <a:buAutoNum type="arabicParenBoth" startAt="3"/>
            </a:pPr>
            <a:r>
              <a:rPr lang="en-US" sz="1200" dirty="0">
                <a:latin typeface="Cambria" panose="02040503050406030204" pitchFamily="18" charset="0"/>
                <a:ea typeface="Cambria" panose="02040503050406030204" pitchFamily="18" charset="0"/>
              </a:rPr>
              <a:t> 	Until a service line is abandoned under paragraph (J)(2) of this rule, the service line will be treated as 	active for the purpose of applying the requirements of the pipeline safety code.</a:t>
            </a:r>
          </a:p>
          <a:p>
            <a:endParaRPr lang="en-US" sz="1200" dirty="0">
              <a:latin typeface="Cambria" panose="02040503050406030204" pitchFamily="18" charset="0"/>
              <a:ea typeface="Cambria" panose="02040503050406030204" pitchFamily="18" charset="0"/>
            </a:endParaRPr>
          </a:p>
          <a:p>
            <a:r>
              <a:rPr lang="en-US" sz="1200" dirty="0">
                <a:latin typeface="Cambria" panose="02040503050406030204" pitchFamily="18" charset="0"/>
                <a:ea typeface="Cambria" panose="02040503050406030204" pitchFamily="18" charset="0"/>
              </a:rPr>
              <a:t>(4)	Unrecorded inactive service lines discovered in the course of leakage surveillance, construction, 	maintenance or inspection of facilities will be abandoned as soon as practicable but no later than 12 	months after discovery.  Unrecorded service lines that are not abandoned immediately upon discovery 	will also be fully located and leak surveyed within 10 days of discovery and incorporated into maps of the 	operator’s service area until they are properly abandoned.</a:t>
            </a:r>
          </a:p>
        </p:txBody>
      </p:sp>
    </p:spTree>
    <p:extLst>
      <p:ext uri="{BB962C8B-B14F-4D97-AF65-F5344CB8AC3E}">
        <p14:creationId xmlns:p14="http://schemas.microsoft.com/office/powerpoint/2010/main" val="230901494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59F52E-8D56-7F25-0321-D2E07B875BB7}"/>
              </a:ext>
            </a:extLst>
          </p:cNvPr>
          <p:cNvSpPr>
            <a:spLocks noGrp="1"/>
          </p:cNvSpPr>
          <p:nvPr>
            <p:ph type="title"/>
          </p:nvPr>
        </p:nvSpPr>
        <p:spPr>
          <a:xfrm>
            <a:off x="1295400" y="723900"/>
            <a:ext cx="6553200" cy="857250"/>
          </a:xfrm>
        </p:spPr>
        <p:txBody>
          <a:bodyPr wrap="square" anchor="ctr">
            <a:normAutofit/>
          </a:bodyPr>
          <a:lstStyle/>
          <a:p>
            <a:r>
              <a:rPr lang="en-US" dirty="0"/>
              <a:t>Effective Date</a:t>
            </a:r>
          </a:p>
        </p:txBody>
      </p:sp>
      <p:pic>
        <p:nvPicPr>
          <p:cNvPr id="5" name="Content Placeholder 4">
            <a:extLst>
              <a:ext uri="{FF2B5EF4-FFF2-40B4-BE49-F238E27FC236}">
                <a16:creationId xmlns:a16="http://schemas.microsoft.com/office/drawing/2014/main" id="{C1BBD3FA-6096-248E-E843-E242B2C110B2}"/>
              </a:ext>
            </a:extLst>
          </p:cNvPr>
          <p:cNvPicPr>
            <a:picLocks noGrp="1" noChangeAspect="1"/>
          </p:cNvPicPr>
          <p:nvPr>
            <p:ph idx="1"/>
          </p:nvPr>
        </p:nvPicPr>
        <p:blipFill>
          <a:blip r:embed="rId2"/>
          <a:stretch>
            <a:fillRect/>
          </a:stretch>
        </p:blipFill>
        <p:spPr>
          <a:xfrm>
            <a:off x="1600200" y="1581150"/>
            <a:ext cx="5943600" cy="3298699"/>
          </a:xfrm>
          <a:noFill/>
        </p:spPr>
      </p:pic>
    </p:spTree>
    <p:extLst>
      <p:ext uri="{BB962C8B-B14F-4D97-AF65-F5344CB8AC3E}">
        <p14:creationId xmlns:p14="http://schemas.microsoft.com/office/powerpoint/2010/main" val="121169131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59F52E-8D56-7F25-0321-D2E07B875BB7}"/>
              </a:ext>
            </a:extLst>
          </p:cNvPr>
          <p:cNvSpPr>
            <a:spLocks noGrp="1"/>
          </p:cNvSpPr>
          <p:nvPr>
            <p:ph type="title"/>
          </p:nvPr>
        </p:nvSpPr>
        <p:spPr>
          <a:xfrm>
            <a:off x="1295400" y="723900"/>
            <a:ext cx="6553200" cy="857250"/>
          </a:xfrm>
        </p:spPr>
        <p:txBody>
          <a:bodyPr wrap="square" anchor="ctr">
            <a:normAutofit/>
          </a:bodyPr>
          <a:lstStyle/>
          <a:p>
            <a:r>
              <a:rPr lang="en-US" dirty="0"/>
              <a:t>Effective Date</a:t>
            </a:r>
          </a:p>
        </p:txBody>
      </p:sp>
      <p:pic>
        <p:nvPicPr>
          <p:cNvPr id="5" name="Content Placeholder 4">
            <a:extLst>
              <a:ext uri="{FF2B5EF4-FFF2-40B4-BE49-F238E27FC236}">
                <a16:creationId xmlns:a16="http://schemas.microsoft.com/office/drawing/2014/main" id="{C1BBD3FA-6096-248E-E843-E242B2C110B2}"/>
              </a:ext>
            </a:extLst>
          </p:cNvPr>
          <p:cNvPicPr>
            <a:picLocks noGrp="1" noChangeAspect="1"/>
          </p:cNvPicPr>
          <p:nvPr>
            <p:ph idx="1"/>
          </p:nvPr>
        </p:nvPicPr>
        <p:blipFill>
          <a:blip r:embed="rId2"/>
          <a:stretch>
            <a:fillRect/>
          </a:stretch>
        </p:blipFill>
        <p:spPr>
          <a:xfrm>
            <a:off x="1600200" y="1581150"/>
            <a:ext cx="5943600" cy="3298699"/>
          </a:xfrm>
          <a:noFill/>
        </p:spPr>
      </p:pic>
      <p:sp>
        <p:nvSpPr>
          <p:cNvPr id="6" name="Oval 5">
            <a:extLst>
              <a:ext uri="{FF2B5EF4-FFF2-40B4-BE49-F238E27FC236}">
                <a16:creationId xmlns:a16="http://schemas.microsoft.com/office/drawing/2014/main" id="{138C1DE3-6A4E-D17B-D03E-47AF02103F9E}"/>
              </a:ext>
            </a:extLst>
          </p:cNvPr>
          <p:cNvSpPr/>
          <p:nvPr/>
        </p:nvSpPr>
        <p:spPr>
          <a:xfrm>
            <a:off x="1981200" y="2876550"/>
            <a:ext cx="990600" cy="3810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48028686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59F52E-8D56-7F25-0321-D2E07B875BB7}"/>
              </a:ext>
            </a:extLst>
          </p:cNvPr>
          <p:cNvSpPr>
            <a:spLocks noGrp="1"/>
          </p:cNvSpPr>
          <p:nvPr>
            <p:ph type="title"/>
          </p:nvPr>
        </p:nvSpPr>
        <p:spPr>
          <a:xfrm>
            <a:off x="1295400" y="723900"/>
            <a:ext cx="6553200" cy="857250"/>
          </a:xfrm>
        </p:spPr>
        <p:txBody>
          <a:bodyPr wrap="square" anchor="ctr">
            <a:normAutofit/>
          </a:bodyPr>
          <a:lstStyle/>
          <a:p>
            <a:r>
              <a:rPr lang="en-US" dirty="0"/>
              <a:t>Effective Date</a:t>
            </a:r>
          </a:p>
        </p:txBody>
      </p:sp>
      <p:pic>
        <p:nvPicPr>
          <p:cNvPr id="6" name="Picture 5">
            <a:extLst>
              <a:ext uri="{FF2B5EF4-FFF2-40B4-BE49-F238E27FC236}">
                <a16:creationId xmlns:a16="http://schemas.microsoft.com/office/drawing/2014/main" id="{AB716B9F-43A5-2ACA-DDE9-31226ADC66BB}"/>
              </a:ext>
            </a:extLst>
          </p:cNvPr>
          <p:cNvPicPr>
            <a:picLocks noChangeAspect="1"/>
          </p:cNvPicPr>
          <p:nvPr/>
        </p:nvPicPr>
        <p:blipFill>
          <a:blip r:embed="rId2"/>
          <a:stretch>
            <a:fillRect/>
          </a:stretch>
        </p:blipFill>
        <p:spPr>
          <a:xfrm>
            <a:off x="640527" y="1745450"/>
            <a:ext cx="7862945" cy="1652600"/>
          </a:xfrm>
          <a:prstGeom prst="rect">
            <a:avLst/>
          </a:prstGeom>
        </p:spPr>
      </p:pic>
    </p:spTree>
    <p:extLst>
      <p:ext uri="{BB962C8B-B14F-4D97-AF65-F5344CB8AC3E}">
        <p14:creationId xmlns:p14="http://schemas.microsoft.com/office/powerpoint/2010/main" val="411203479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59F52E-8D56-7F25-0321-D2E07B875BB7}"/>
              </a:ext>
            </a:extLst>
          </p:cNvPr>
          <p:cNvSpPr>
            <a:spLocks noGrp="1"/>
          </p:cNvSpPr>
          <p:nvPr>
            <p:ph type="title"/>
          </p:nvPr>
        </p:nvSpPr>
        <p:spPr>
          <a:xfrm>
            <a:off x="1295400" y="723900"/>
            <a:ext cx="6553200" cy="857250"/>
          </a:xfrm>
        </p:spPr>
        <p:txBody>
          <a:bodyPr wrap="square" anchor="ctr">
            <a:normAutofit/>
          </a:bodyPr>
          <a:lstStyle/>
          <a:p>
            <a:r>
              <a:rPr lang="en-US" dirty="0"/>
              <a:t>Effective Date</a:t>
            </a:r>
          </a:p>
        </p:txBody>
      </p:sp>
      <p:pic>
        <p:nvPicPr>
          <p:cNvPr id="6" name="Picture 5">
            <a:extLst>
              <a:ext uri="{FF2B5EF4-FFF2-40B4-BE49-F238E27FC236}">
                <a16:creationId xmlns:a16="http://schemas.microsoft.com/office/drawing/2014/main" id="{AB716B9F-43A5-2ACA-DDE9-31226ADC66BB}"/>
              </a:ext>
            </a:extLst>
          </p:cNvPr>
          <p:cNvPicPr>
            <a:picLocks noChangeAspect="1"/>
          </p:cNvPicPr>
          <p:nvPr/>
        </p:nvPicPr>
        <p:blipFill>
          <a:blip r:embed="rId2"/>
          <a:stretch>
            <a:fillRect/>
          </a:stretch>
        </p:blipFill>
        <p:spPr>
          <a:xfrm>
            <a:off x="640527" y="1745450"/>
            <a:ext cx="7862945" cy="1652600"/>
          </a:xfrm>
          <a:prstGeom prst="rect">
            <a:avLst/>
          </a:prstGeom>
        </p:spPr>
      </p:pic>
      <p:sp>
        <p:nvSpPr>
          <p:cNvPr id="7" name="Oval 6">
            <a:extLst>
              <a:ext uri="{FF2B5EF4-FFF2-40B4-BE49-F238E27FC236}">
                <a16:creationId xmlns:a16="http://schemas.microsoft.com/office/drawing/2014/main" id="{321B8D63-CA78-509E-028B-86F57EBC3026}"/>
              </a:ext>
            </a:extLst>
          </p:cNvPr>
          <p:cNvSpPr/>
          <p:nvPr/>
        </p:nvSpPr>
        <p:spPr>
          <a:xfrm>
            <a:off x="6172200" y="2800350"/>
            <a:ext cx="457200" cy="304800"/>
          </a:xfrm>
          <a:prstGeom prst="ellipse">
            <a:avLst/>
          </a:prstGeom>
          <a:noFill/>
          <a:ln>
            <a:solidFill>
              <a:srgbClr val="F2001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47665002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59F52E-8D56-7F25-0321-D2E07B875BB7}"/>
              </a:ext>
            </a:extLst>
          </p:cNvPr>
          <p:cNvSpPr>
            <a:spLocks noGrp="1"/>
          </p:cNvSpPr>
          <p:nvPr>
            <p:ph type="title"/>
          </p:nvPr>
        </p:nvSpPr>
        <p:spPr>
          <a:xfrm>
            <a:off x="1295400" y="723900"/>
            <a:ext cx="6553200" cy="857250"/>
          </a:xfrm>
        </p:spPr>
        <p:txBody>
          <a:bodyPr wrap="square" anchor="ctr">
            <a:normAutofit/>
          </a:bodyPr>
          <a:lstStyle/>
          <a:p>
            <a:r>
              <a:rPr lang="en-US" dirty="0"/>
              <a:t>Effective Date</a:t>
            </a:r>
          </a:p>
        </p:txBody>
      </p:sp>
      <p:sp>
        <p:nvSpPr>
          <p:cNvPr id="7" name="TextBox 6">
            <a:extLst>
              <a:ext uri="{FF2B5EF4-FFF2-40B4-BE49-F238E27FC236}">
                <a16:creationId xmlns:a16="http://schemas.microsoft.com/office/drawing/2014/main" id="{F478FCAC-9D2D-8A7F-EB12-562B7B6228AF}"/>
              </a:ext>
            </a:extLst>
          </p:cNvPr>
          <p:cNvSpPr txBox="1"/>
          <p:nvPr/>
        </p:nvSpPr>
        <p:spPr>
          <a:xfrm>
            <a:off x="381000" y="1885950"/>
            <a:ext cx="8153400" cy="2492990"/>
          </a:xfrm>
          <a:prstGeom prst="rect">
            <a:avLst/>
          </a:prstGeom>
          <a:noFill/>
        </p:spPr>
        <p:txBody>
          <a:bodyPr wrap="square" rtlCol="0">
            <a:spAutoFit/>
          </a:bodyPr>
          <a:lstStyle/>
          <a:p>
            <a:pPr marL="342900" indent="-342900">
              <a:buFont typeface="Arial" panose="020B0604020202020204" pitchFamily="34" charset="0"/>
              <a:buChar char="•"/>
            </a:pPr>
            <a:r>
              <a:rPr lang="en-US" sz="2000" dirty="0">
                <a:latin typeface="Cambria" panose="02040503050406030204" pitchFamily="18" charset="0"/>
                <a:ea typeface="Cambria" panose="02040503050406030204" pitchFamily="18" charset="0"/>
              </a:rPr>
              <a:t>The effective date of this rule was August 5, 2021 which means the requirements of (J) go into effect August 5, 2023.</a:t>
            </a:r>
          </a:p>
          <a:p>
            <a:endParaRPr lang="en-US" sz="1200" dirty="0">
              <a:latin typeface="Cambria" panose="02040503050406030204" pitchFamily="18" charset="0"/>
              <a:ea typeface="Cambria" panose="02040503050406030204" pitchFamily="18" charset="0"/>
            </a:endParaRPr>
          </a:p>
          <a:p>
            <a:endParaRPr lang="en-US" sz="1200" dirty="0">
              <a:latin typeface="Cambria" panose="02040503050406030204" pitchFamily="18" charset="0"/>
              <a:ea typeface="Cambria" panose="02040503050406030204" pitchFamily="18" charset="0"/>
            </a:endParaRPr>
          </a:p>
          <a:p>
            <a:endParaRPr lang="en-US" sz="1200" dirty="0">
              <a:latin typeface="Cambria" panose="02040503050406030204" pitchFamily="18" charset="0"/>
              <a:ea typeface="Cambria" panose="02040503050406030204" pitchFamily="18" charset="0"/>
            </a:endParaRPr>
          </a:p>
          <a:p>
            <a:r>
              <a:rPr lang="en-US" sz="1200" dirty="0">
                <a:latin typeface="Cambria" panose="02040503050406030204" pitchFamily="18" charset="0"/>
                <a:ea typeface="Cambria" panose="02040503050406030204" pitchFamily="18" charset="0"/>
              </a:rPr>
              <a:t>(J) Beginning </a:t>
            </a:r>
            <a:r>
              <a:rPr lang="en-US" sz="1200" dirty="0">
                <a:highlight>
                  <a:srgbClr val="FFFF00"/>
                </a:highlight>
                <a:latin typeface="Cambria" panose="02040503050406030204" pitchFamily="18" charset="0"/>
                <a:ea typeface="Cambria" panose="02040503050406030204" pitchFamily="18" charset="0"/>
              </a:rPr>
              <a:t>24 months after the effective date of this rule</a:t>
            </a:r>
            <a:r>
              <a:rPr lang="en-US" sz="1200" dirty="0">
                <a:latin typeface="Cambria" panose="02040503050406030204" pitchFamily="18" charset="0"/>
                <a:ea typeface="Cambria" panose="02040503050406030204" pitchFamily="18" charset="0"/>
              </a:rPr>
              <a:t>, each operator will have a plan for tracking and abandoning inactive service lines in accordance with 49 CFR 192.727 and will have a copy of its plan available for inspection. The plan will include the following:</a:t>
            </a:r>
          </a:p>
          <a:p>
            <a:endParaRPr lang="en-US" sz="1200" dirty="0">
              <a:latin typeface="Cambria" panose="02040503050406030204" pitchFamily="18" charset="0"/>
              <a:ea typeface="Cambria" panose="02040503050406030204" pitchFamily="18" charset="0"/>
            </a:endParaRPr>
          </a:p>
          <a:p>
            <a:endParaRPr lang="en-US" sz="1200" dirty="0">
              <a:latin typeface="Cambria" panose="02040503050406030204" pitchFamily="18" charset="0"/>
              <a:ea typeface="Cambria" panose="02040503050406030204" pitchFamily="18" charset="0"/>
            </a:endParaRPr>
          </a:p>
          <a:p>
            <a:pPr marL="171450" indent="-171450">
              <a:buFont typeface="Arial" panose="020B0604020202020204" pitchFamily="34" charset="0"/>
              <a:buChar char="•"/>
            </a:pPr>
            <a:r>
              <a:rPr lang="en-US" sz="2000" dirty="0">
                <a:latin typeface="Cambria" panose="02040503050406030204" pitchFamily="18" charset="0"/>
                <a:ea typeface="Cambria" panose="02040503050406030204" pitchFamily="18" charset="0"/>
              </a:rPr>
              <a:t>In a future rule update we will revise this to say “As of August 5, 2023…”</a:t>
            </a:r>
          </a:p>
        </p:txBody>
      </p:sp>
    </p:spTree>
    <p:extLst>
      <p:ext uri="{BB962C8B-B14F-4D97-AF65-F5344CB8AC3E}">
        <p14:creationId xmlns:p14="http://schemas.microsoft.com/office/powerpoint/2010/main" val="232921157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59F52E-8D56-7F25-0321-D2E07B875BB7}"/>
              </a:ext>
            </a:extLst>
          </p:cNvPr>
          <p:cNvSpPr>
            <a:spLocks noGrp="1"/>
          </p:cNvSpPr>
          <p:nvPr>
            <p:ph type="title"/>
          </p:nvPr>
        </p:nvSpPr>
        <p:spPr>
          <a:xfrm>
            <a:off x="1295400" y="723900"/>
            <a:ext cx="6553200" cy="857250"/>
          </a:xfrm>
        </p:spPr>
        <p:txBody>
          <a:bodyPr wrap="square" anchor="ctr">
            <a:normAutofit/>
          </a:bodyPr>
          <a:lstStyle/>
          <a:p>
            <a:r>
              <a:rPr lang="en-US" dirty="0"/>
              <a:t>Regulatory Reduction</a:t>
            </a:r>
          </a:p>
        </p:txBody>
      </p:sp>
      <p:sp>
        <p:nvSpPr>
          <p:cNvPr id="7" name="TextBox 6">
            <a:extLst>
              <a:ext uri="{FF2B5EF4-FFF2-40B4-BE49-F238E27FC236}">
                <a16:creationId xmlns:a16="http://schemas.microsoft.com/office/drawing/2014/main" id="{F478FCAC-9D2D-8A7F-EB12-562B7B6228AF}"/>
              </a:ext>
            </a:extLst>
          </p:cNvPr>
          <p:cNvSpPr txBox="1"/>
          <p:nvPr/>
        </p:nvSpPr>
        <p:spPr>
          <a:xfrm>
            <a:off x="381000" y="1885950"/>
            <a:ext cx="8153400" cy="1015663"/>
          </a:xfrm>
          <a:prstGeom prst="rect">
            <a:avLst/>
          </a:prstGeom>
          <a:noFill/>
        </p:spPr>
        <p:txBody>
          <a:bodyPr wrap="square" rtlCol="0">
            <a:spAutoFit/>
          </a:bodyPr>
          <a:lstStyle/>
          <a:p>
            <a:pPr marL="342900" indent="-342900">
              <a:buFont typeface="Arial" panose="020B0604020202020204" pitchFamily="34" charset="0"/>
              <a:buChar char="•"/>
            </a:pPr>
            <a:r>
              <a:rPr lang="en-US" sz="2000" dirty="0">
                <a:latin typeface="Cambria" panose="02040503050406030204" pitchFamily="18" charset="0"/>
                <a:ea typeface="Cambria" panose="02040503050406030204" pitchFamily="18" charset="0"/>
              </a:rPr>
              <a:t>In 2022, Senate Bill 9 required all agencies to reduce regulatory requirements by 30% by June 30, 2025</a:t>
            </a:r>
          </a:p>
          <a:p>
            <a:pPr marL="342900" indent="-342900">
              <a:buFont typeface="Arial" panose="020B0604020202020204" pitchFamily="34" charset="0"/>
              <a:buChar char="•"/>
            </a:pPr>
            <a:r>
              <a:rPr lang="en-US" sz="2000" dirty="0">
                <a:latin typeface="Cambria" panose="02040503050406030204" pitchFamily="18" charset="0"/>
                <a:ea typeface="Cambria" panose="02040503050406030204" pitchFamily="18" charset="0"/>
              </a:rPr>
              <a:t>The PUCO is working through that process</a:t>
            </a:r>
          </a:p>
        </p:txBody>
      </p:sp>
    </p:spTree>
    <p:extLst>
      <p:ext uri="{BB962C8B-B14F-4D97-AF65-F5344CB8AC3E}">
        <p14:creationId xmlns:p14="http://schemas.microsoft.com/office/powerpoint/2010/main" val="102555175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E0FF1C-D9DE-E882-066A-E277BDCB113A}"/>
              </a:ext>
            </a:extLst>
          </p:cNvPr>
          <p:cNvSpPr>
            <a:spLocks noGrp="1"/>
          </p:cNvSpPr>
          <p:nvPr>
            <p:ph type="title"/>
          </p:nvPr>
        </p:nvSpPr>
        <p:spPr/>
        <p:txBody>
          <a:bodyPr/>
          <a:lstStyle/>
          <a:p>
            <a:r>
              <a:rPr lang="en-US" dirty="0"/>
              <a:t>Federal Rule Updates</a:t>
            </a:r>
          </a:p>
        </p:txBody>
      </p:sp>
      <p:sp>
        <p:nvSpPr>
          <p:cNvPr id="3" name="Content Placeholder 2">
            <a:extLst>
              <a:ext uri="{FF2B5EF4-FFF2-40B4-BE49-F238E27FC236}">
                <a16:creationId xmlns:a16="http://schemas.microsoft.com/office/drawing/2014/main" id="{AB89BF3F-5C17-EA38-999E-2F7B160EC1B4}"/>
              </a:ext>
            </a:extLst>
          </p:cNvPr>
          <p:cNvSpPr>
            <a:spLocks noGrp="1"/>
          </p:cNvSpPr>
          <p:nvPr>
            <p:ph idx="1"/>
          </p:nvPr>
        </p:nvSpPr>
        <p:spPr>
          <a:xfrm>
            <a:off x="1295400" y="2114550"/>
            <a:ext cx="6553200" cy="2209800"/>
          </a:xfrm>
        </p:spPr>
        <p:txBody>
          <a:bodyPr numCol="2"/>
          <a:lstStyle/>
          <a:p>
            <a:r>
              <a:rPr lang="en-US" sz="1800" dirty="0"/>
              <a:t>RIN 1</a:t>
            </a:r>
          </a:p>
          <a:p>
            <a:r>
              <a:rPr lang="en-US" sz="1800" dirty="0"/>
              <a:t>RIN 2</a:t>
            </a:r>
          </a:p>
          <a:p>
            <a:r>
              <a:rPr lang="en-US" sz="1800" dirty="0"/>
              <a:t>RIN 3</a:t>
            </a:r>
          </a:p>
          <a:p>
            <a:r>
              <a:rPr lang="en-US" sz="1800" dirty="0"/>
              <a:t>Valve Rule</a:t>
            </a:r>
          </a:p>
          <a:p>
            <a:r>
              <a:rPr lang="en-US" sz="1800" dirty="0"/>
              <a:t>Leak Detection</a:t>
            </a:r>
          </a:p>
          <a:p>
            <a:r>
              <a:rPr lang="en-US" sz="1800" dirty="0"/>
              <a:t>Safety of Gas Distribution Lines</a:t>
            </a:r>
          </a:p>
          <a:p>
            <a:r>
              <a:rPr lang="en-US" sz="1800" dirty="0"/>
              <a:t>Idled Pipelines</a:t>
            </a:r>
          </a:p>
          <a:p>
            <a:r>
              <a:rPr lang="en-US" sz="1800" dirty="0"/>
              <a:t>Class Location Change Requirements</a:t>
            </a:r>
          </a:p>
          <a:p>
            <a:r>
              <a:rPr lang="en-US" sz="1800" dirty="0"/>
              <a:t>LNG Rule</a:t>
            </a:r>
          </a:p>
          <a:p>
            <a:r>
              <a:rPr lang="en-US" sz="1800" dirty="0"/>
              <a:t>CO2 Rule</a:t>
            </a:r>
          </a:p>
          <a:p>
            <a:r>
              <a:rPr lang="en-US" sz="1800" dirty="0"/>
              <a:t>Standards Updates</a:t>
            </a:r>
          </a:p>
          <a:p>
            <a:endParaRPr lang="en-US" sz="1800" dirty="0"/>
          </a:p>
        </p:txBody>
      </p:sp>
    </p:spTree>
    <p:extLst>
      <p:ext uri="{BB962C8B-B14F-4D97-AF65-F5344CB8AC3E}">
        <p14:creationId xmlns:p14="http://schemas.microsoft.com/office/powerpoint/2010/main" val="351558125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2526D0-7EF5-ECA8-9748-BFE9BB0D9948}"/>
              </a:ext>
            </a:extLst>
          </p:cNvPr>
          <p:cNvSpPr>
            <a:spLocks noGrp="1"/>
          </p:cNvSpPr>
          <p:nvPr>
            <p:ph type="title"/>
          </p:nvPr>
        </p:nvSpPr>
        <p:spPr>
          <a:xfrm>
            <a:off x="304800" y="895350"/>
            <a:ext cx="8458200" cy="857250"/>
          </a:xfrm>
        </p:spPr>
        <p:txBody>
          <a:bodyPr/>
          <a:lstStyle/>
          <a:p>
            <a:r>
              <a:rPr lang="en-US" sz="2800" dirty="0"/>
              <a:t>Safety of Gas Transmission Lines</a:t>
            </a:r>
            <a:br>
              <a:rPr lang="en-US" sz="2800" dirty="0"/>
            </a:br>
            <a:r>
              <a:rPr lang="en-US" sz="2800" dirty="0"/>
              <a:t>(RIN-1)</a:t>
            </a:r>
          </a:p>
        </p:txBody>
      </p:sp>
      <p:sp>
        <p:nvSpPr>
          <p:cNvPr id="3" name="Content Placeholder 2">
            <a:extLst>
              <a:ext uri="{FF2B5EF4-FFF2-40B4-BE49-F238E27FC236}">
                <a16:creationId xmlns:a16="http://schemas.microsoft.com/office/drawing/2014/main" id="{3ECFF4E3-954C-4AE0-42EF-EFDEECC1AAD7}"/>
              </a:ext>
            </a:extLst>
          </p:cNvPr>
          <p:cNvSpPr>
            <a:spLocks noGrp="1"/>
          </p:cNvSpPr>
          <p:nvPr>
            <p:ph idx="1"/>
          </p:nvPr>
        </p:nvSpPr>
        <p:spPr>
          <a:xfrm>
            <a:off x="1295400" y="2114550"/>
            <a:ext cx="6553200" cy="2590800"/>
          </a:xfrm>
        </p:spPr>
        <p:txBody>
          <a:bodyPr/>
          <a:lstStyle/>
          <a:p>
            <a:r>
              <a:rPr lang="en-US" sz="1200" dirty="0"/>
              <a:t>Published in Federal Register on October 1, 2019; effective date of July 1, 2020</a:t>
            </a:r>
          </a:p>
          <a:p>
            <a:r>
              <a:rPr lang="en-US" sz="1200" dirty="0"/>
              <a:t>Addresses MAOP Reconfirmation, use of Engineering Critical Assessment as an option, created Moderate Consequence Areas, “grandfathered” pipelines clause eliminated, mitigation methods, etc.</a:t>
            </a:r>
          </a:p>
          <a:p>
            <a:r>
              <a:rPr lang="en-US" sz="1200" dirty="0"/>
              <a:t>Some changes immediate, others have compliance dates several years in the future</a:t>
            </a:r>
          </a:p>
          <a:p>
            <a:r>
              <a:rPr lang="en-US" sz="1200" dirty="0"/>
              <a:t>PHMSA has published a set of Frequently Asked Questions (FAQs), Batch 1 and Batch 2</a:t>
            </a:r>
          </a:p>
          <a:p>
            <a:r>
              <a:rPr lang="en-US" sz="1200" dirty="0"/>
              <a:t>PHMSA is conducting inspections with interstate operators to evaluate how they are and will comply with the new Gas Transmission Rules</a:t>
            </a:r>
          </a:p>
          <a:p>
            <a:r>
              <a:rPr lang="en-US" sz="1200" dirty="0"/>
              <a:t>Operators should be revising procedures to ensure compliance with the current and future rules</a:t>
            </a:r>
          </a:p>
          <a:p>
            <a:r>
              <a:rPr lang="en-US" sz="1200" dirty="0"/>
              <a:t>Workshops and/or training will be scheduled by PHMSA</a:t>
            </a:r>
          </a:p>
          <a:p>
            <a:endParaRPr lang="en-US" sz="1200" dirty="0"/>
          </a:p>
        </p:txBody>
      </p:sp>
    </p:spTree>
    <p:extLst>
      <p:ext uri="{BB962C8B-B14F-4D97-AF65-F5344CB8AC3E}">
        <p14:creationId xmlns:p14="http://schemas.microsoft.com/office/powerpoint/2010/main" val="2049896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002985-F8A0-4660-B79A-8A62A33CCD2F}"/>
              </a:ext>
            </a:extLst>
          </p:cNvPr>
          <p:cNvSpPr>
            <a:spLocks noGrp="1"/>
          </p:cNvSpPr>
          <p:nvPr>
            <p:ph type="title"/>
          </p:nvPr>
        </p:nvSpPr>
        <p:spPr/>
        <p:txBody>
          <a:bodyPr/>
          <a:lstStyle/>
          <a:p>
            <a:r>
              <a:rPr lang="en-US" sz="3200" dirty="0"/>
              <a:t>Topics</a:t>
            </a:r>
          </a:p>
        </p:txBody>
      </p:sp>
      <p:sp>
        <p:nvSpPr>
          <p:cNvPr id="3" name="Content Placeholder 2">
            <a:extLst>
              <a:ext uri="{FF2B5EF4-FFF2-40B4-BE49-F238E27FC236}">
                <a16:creationId xmlns:a16="http://schemas.microsoft.com/office/drawing/2014/main" id="{966C953B-8E5F-49AB-BF5C-3FC5705D2E50}"/>
              </a:ext>
            </a:extLst>
          </p:cNvPr>
          <p:cNvSpPr>
            <a:spLocks noGrp="1"/>
          </p:cNvSpPr>
          <p:nvPr>
            <p:ph idx="1"/>
          </p:nvPr>
        </p:nvSpPr>
        <p:spPr>
          <a:xfrm>
            <a:off x="1790700" y="1752600"/>
            <a:ext cx="5562600" cy="2819400"/>
          </a:xfrm>
        </p:spPr>
        <p:txBody>
          <a:bodyPr numCol="1">
            <a:normAutofit/>
          </a:bodyPr>
          <a:lstStyle/>
          <a:p>
            <a:r>
              <a:rPr lang="en-US" sz="2400" dirty="0"/>
              <a:t>Annual Reports and Throughput </a:t>
            </a:r>
          </a:p>
          <a:p>
            <a:r>
              <a:rPr lang="en-US" sz="2400" dirty="0"/>
              <a:t>2023 Inspections</a:t>
            </a:r>
          </a:p>
          <a:p>
            <a:r>
              <a:rPr lang="en-US" sz="2400" dirty="0"/>
              <a:t>Incident Reporting and Investigations</a:t>
            </a:r>
          </a:p>
          <a:p>
            <a:r>
              <a:rPr lang="en-US" sz="2400" dirty="0"/>
              <a:t>State Rule Changes</a:t>
            </a:r>
          </a:p>
          <a:p>
            <a:r>
              <a:rPr lang="en-US" sz="2400" dirty="0"/>
              <a:t>Federal Rule Updates</a:t>
            </a:r>
          </a:p>
          <a:p>
            <a:r>
              <a:rPr lang="en-US" sz="2400" dirty="0"/>
              <a:t>Advisory Bulletins</a:t>
            </a:r>
          </a:p>
          <a:p>
            <a:pPr lvl="1"/>
            <a:endParaRPr lang="en-US" sz="2400" dirty="0"/>
          </a:p>
          <a:p>
            <a:endParaRPr lang="en-US" sz="2400" dirty="0"/>
          </a:p>
        </p:txBody>
      </p:sp>
    </p:spTree>
    <p:extLst>
      <p:ext uri="{BB962C8B-B14F-4D97-AF65-F5344CB8AC3E}">
        <p14:creationId xmlns:p14="http://schemas.microsoft.com/office/powerpoint/2010/main" val="263000521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C76C63-D3CC-8421-8C7B-7503A3476517}"/>
              </a:ext>
            </a:extLst>
          </p:cNvPr>
          <p:cNvSpPr>
            <a:spLocks noGrp="1"/>
          </p:cNvSpPr>
          <p:nvPr>
            <p:ph type="title"/>
          </p:nvPr>
        </p:nvSpPr>
        <p:spPr/>
        <p:txBody>
          <a:bodyPr/>
          <a:lstStyle/>
          <a:p>
            <a:r>
              <a:rPr lang="en-US" sz="2800" dirty="0"/>
              <a:t>Safety of Gas Transmission Lines </a:t>
            </a:r>
            <a:br>
              <a:rPr lang="en-US" sz="2800" dirty="0"/>
            </a:br>
            <a:r>
              <a:rPr lang="en-US" sz="2800" dirty="0"/>
              <a:t>(RIN-2)</a:t>
            </a:r>
          </a:p>
        </p:txBody>
      </p:sp>
      <p:sp>
        <p:nvSpPr>
          <p:cNvPr id="3" name="Content Placeholder 2">
            <a:extLst>
              <a:ext uri="{FF2B5EF4-FFF2-40B4-BE49-F238E27FC236}">
                <a16:creationId xmlns:a16="http://schemas.microsoft.com/office/drawing/2014/main" id="{0208EBEB-0F37-4089-0CE8-18C24F26ED8F}"/>
              </a:ext>
            </a:extLst>
          </p:cNvPr>
          <p:cNvSpPr>
            <a:spLocks noGrp="1"/>
          </p:cNvSpPr>
          <p:nvPr>
            <p:ph idx="1"/>
          </p:nvPr>
        </p:nvSpPr>
        <p:spPr/>
        <p:txBody>
          <a:bodyPr/>
          <a:lstStyle/>
          <a:p>
            <a:pPr>
              <a:buFont typeface="Wingdings" panose="05000000000000000000" pitchFamily="2" charset="2"/>
              <a:buChar char="§"/>
            </a:pPr>
            <a:r>
              <a:rPr lang="en-US" sz="1400" dirty="0">
                <a:solidFill>
                  <a:schemeClr val="tx1"/>
                </a:solidFill>
                <a:cs typeface="Times New Roman" panose="02020603050405020304" pitchFamily="18" charset="0"/>
              </a:rPr>
              <a:t>NPRM published 4/8/2016</a:t>
            </a:r>
          </a:p>
          <a:p>
            <a:pPr lvl="1">
              <a:buFont typeface="Wingdings" panose="05000000000000000000" pitchFamily="2" charset="2"/>
              <a:buChar char="§"/>
            </a:pPr>
            <a:r>
              <a:rPr lang="en-US" sz="1400" dirty="0">
                <a:solidFill>
                  <a:schemeClr val="tx1"/>
                </a:solidFill>
                <a:cs typeface="Times New Roman" panose="02020603050405020304" pitchFamily="18" charset="0"/>
              </a:rPr>
              <a:t>Comment period closed 7/7/2016</a:t>
            </a:r>
          </a:p>
          <a:p>
            <a:pPr lvl="1">
              <a:buFont typeface="Wingdings" panose="05000000000000000000" pitchFamily="2" charset="2"/>
              <a:buChar char="§"/>
            </a:pPr>
            <a:r>
              <a:rPr lang="en-US" sz="1400" dirty="0">
                <a:solidFill>
                  <a:schemeClr val="tx1"/>
                </a:solidFill>
                <a:cs typeface="Times New Roman" panose="02020603050405020304" pitchFamily="18" charset="0"/>
              </a:rPr>
              <a:t>Split from original Gas Transmission NPRM</a:t>
            </a:r>
          </a:p>
          <a:p>
            <a:pPr>
              <a:buFont typeface="Wingdings" panose="05000000000000000000" pitchFamily="2" charset="2"/>
              <a:buChar char="§"/>
            </a:pPr>
            <a:r>
              <a:rPr lang="en-US" sz="1400" dirty="0">
                <a:solidFill>
                  <a:schemeClr val="tx1"/>
                </a:solidFill>
                <a:cs typeface="Times New Roman" panose="02020603050405020304" pitchFamily="18" charset="0"/>
              </a:rPr>
              <a:t>GPAC meetings held January 2017; June 2017, Dec 2017, March 2018</a:t>
            </a:r>
            <a:r>
              <a:rPr kumimoji="0" lang="en-US" sz="1400" b="0" i="0" u="none" strike="noStrike" kern="1200" cap="none" spc="0" normalizeH="0" baseline="0" noProof="0" dirty="0">
                <a:ln>
                  <a:noFill/>
                </a:ln>
                <a:solidFill>
                  <a:prstClr val="white"/>
                </a:solidFill>
                <a:effectLst/>
                <a:uLnTx/>
                <a:uFillTx/>
                <a:latin typeface="Century Gothic" panose="020B0502020202020204"/>
                <a:ea typeface="+mn-ea"/>
                <a:cs typeface="Times New Roman" panose="02020603050405020304" pitchFamily="18" charset="0"/>
              </a:rPr>
              <a:t>Fina</a:t>
            </a:r>
          </a:p>
          <a:p>
            <a:pPr>
              <a:buFont typeface="Wingdings" panose="05000000000000000000" pitchFamily="2" charset="2"/>
              <a:buChar char="§"/>
            </a:pPr>
            <a:r>
              <a:rPr lang="en-US" sz="1400" dirty="0">
                <a:cs typeface="Times New Roman" panose="02020603050405020304" pitchFamily="18" charset="0"/>
              </a:rPr>
              <a:t>Final rule published 8/24/2022; effective date May 24, 2023</a:t>
            </a:r>
          </a:p>
          <a:p>
            <a:pPr>
              <a:buFont typeface="Wingdings" panose="05000000000000000000" pitchFamily="2" charset="2"/>
              <a:buChar char="§"/>
            </a:pPr>
            <a:r>
              <a:rPr lang="en-US" sz="1400" dirty="0">
                <a:cs typeface="Times New Roman" panose="02020603050405020304" pitchFamily="18" charset="0"/>
              </a:rPr>
              <a:t>Stay of enforcement issued for some parts until February 24, 2024</a:t>
            </a:r>
          </a:p>
          <a:p>
            <a:pPr>
              <a:buFont typeface="Wingdings" panose="05000000000000000000" pitchFamily="2" charset="2"/>
              <a:buChar char="§"/>
            </a:pPr>
            <a:endParaRPr lang="en-US" sz="1400" dirty="0">
              <a:cs typeface="Times New Roman" panose="02020603050405020304" pitchFamily="18" charset="0"/>
            </a:endParaRPr>
          </a:p>
        </p:txBody>
      </p:sp>
    </p:spTree>
    <p:extLst>
      <p:ext uri="{BB962C8B-B14F-4D97-AF65-F5344CB8AC3E}">
        <p14:creationId xmlns:p14="http://schemas.microsoft.com/office/powerpoint/2010/main" val="48779338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C76C63-D3CC-8421-8C7B-7503A3476517}"/>
              </a:ext>
            </a:extLst>
          </p:cNvPr>
          <p:cNvSpPr>
            <a:spLocks noGrp="1"/>
          </p:cNvSpPr>
          <p:nvPr>
            <p:ph type="title"/>
          </p:nvPr>
        </p:nvSpPr>
        <p:spPr/>
        <p:txBody>
          <a:bodyPr/>
          <a:lstStyle/>
          <a:p>
            <a:r>
              <a:rPr lang="en-US" sz="2800" dirty="0"/>
              <a:t>Safety of Gas Transmission Lines </a:t>
            </a:r>
            <a:br>
              <a:rPr lang="en-US" sz="2800" dirty="0"/>
            </a:br>
            <a:r>
              <a:rPr lang="en-US" sz="2800" dirty="0"/>
              <a:t>(RIN-2)</a:t>
            </a:r>
          </a:p>
        </p:txBody>
      </p:sp>
      <p:sp>
        <p:nvSpPr>
          <p:cNvPr id="3" name="Content Placeholder 2">
            <a:extLst>
              <a:ext uri="{FF2B5EF4-FFF2-40B4-BE49-F238E27FC236}">
                <a16:creationId xmlns:a16="http://schemas.microsoft.com/office/drawing/2014/main" id="{0208EBEB-0F37-4089-0CE8-18C24F26ED8F}"/>
              </a:ext>
            </a:extLst>
          </p:cNvPr>
          <p:cNvSpPr>
            <a:spLocks noGrp="1"/>
          </p:cNvSpPr>
          <p:nvPr>
            <p:ph idx="1"/>
          </p:nvPr>
        </p:nvSpPr>
        <p:spPr/>
        <p:txBody>
          <a:bodyPr/>
          <a:lstStyle/>
          <a:p>
            <a:pPr>
              <a:buFont typeface="Wingdings" panose="05000000000000000000" pitchFamily="2" charset="2"/>
              <a:buChar char="§"/>
            </a:pPr>
            <a:r>
              <a:rPr lang="en-US" sz="1100" dirty="0">
                <a:cs typeface="Times New Roman" panose="02020603050405020304" pitchFamily="18" charset="0"/>
              </a:rPr>
              <a:t>“Accordingly, to ensure timely, careful, and complete implementation of the safety- and environment-improving requirements of the Final Rule, PHMSA will exercise its inherent enforcement discretion to refrain from taking enforcement action alleging violations of the Final Rule’s requirements (subject to certain exceptions described below) for nine additional months(i.e., from May 24, 2023, to </a:t>
            </a:r>
            <a:r>
              <a:rPr lang="en-US" sz="1100" dirty="0">
                <a:highlight>
                  <a:srgbClr val="FFFF00"/>
                </a:highlight>
                <a:cs typeface="Times New Roman" panose="02020603050405020304" pitchFamily="18" charset="0"/>
              </a:rPr>
              <a:t>February 24, 2024</a:t>
            </a:r>
            <a:r>
              <a:rPr lang="en-US" sz="1100" dirty="0">
                <a:cs typeface="Times New Roman" panose="02020603050405020304" pitchFamily="18" charset="0"/>
              </a:rPr>
              <a:t>) against operators of existing onshore gas transmission pipelines in-service as of the publication date of the Final Rule on August 24, 2022. During that nine-month period, PHMSA will prepare and issue guidance to aid operators in their compliance with the Final Rule. </a:t>
            </a:r>
            <a:r>
              <a:rPr lang="en-US" sz="1100" dirty="0">
                <a:highlight>
                  <a:srgbClr val="FFFF00"/>
                </a:highlight>
                <a:cs typeface="Times New Roman" panose="02020603050405020304" pitchFamily="18" charset="0"/>
              </a:rPr>
              <a:t>This enforcement discretion will not apply to (1) those provisions of the Final Rule for which the Final Rule prescribed independent compliance timelines (i.e., 49 CFR 192.917(b) and 192.13(d)); and (2) pipelines that are new or replaced after August 24, 2022.</a:t>
            </a:r>
            <a:r>
              <a:rPr lang="en-US" sz="1100" dirty="0">
                <a:cs typeface="Times New Roman" panose="02020603050405020304" pitchFamily="18" charset="0"/>
              </a:rPr>
              <a:t> PHMSA will memorialize this enforcement discretion within implementation material for PHMSA inspectors and recommend that its state partners conform to the contents of this limited enforcement discretion. This enforcement discretion will remain in effect until February 24, 2024.”</a:t>
            </a:r>
          </a:p>
        </p:txBody>
      </p:sp>
    </p:spTree>
    <p:extLst>
      <p:ext uri="{BB962C8B-B14F-4D97-AF65-F5344CB8AC3E}">
        <p14:creationId xmlns:p14="http://schemas.microsoft.com/office/powerpoint/2010/main" val="136911282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C76C63-D3CC-8421-8C7B-7503A3476517}"/>
              </a:ext>
            </a:extLst>
          </p:cNvPr>
          <p:cNvSpPr>
            <a:spLocks noGrp="1"/>
          </p:cNvSpPr>
          <p:nvPr>
            <p:ph type="title"/>
          </p:nvPr>
        </p:nvSpPr>
        <p:spPr/>
        <p:txBody>
          <a:bodyPr/>
          <a:lstStyle/>
          <a:p>
            <a:r>
              <a:rPr lang="en-US" sz="2800" dirty="0"/>
              <a:t>Safety of Gas Transmission Lines </a:t>
            </a:r>
            <a:br>
              <a:rPr lang="en-US" sz="2800" dirty="0"/>
            </a:br>
            <a:r>
              <a:rPr lang="en-US" sz="2800" dirty="0"/>
              <a:t>(RIN-2)</a:t>
            </a:r>
          </a:p>
        </p:txBody>
      </p:sp>
      <p:sp>
        <p:nvSpPr>
          <p:cNvPr id="3" name="Content Placeholder 2">
            <a:extLst>
              <a:ext uri="{FF2B5EF4-FFF2-40B4-BE49-F238E27FC236}">
                <a16:creationId xmlns:a16="http://schemas.microsoft.com/office/drawing/2014/main" id="{0208EBEB-0F37-4089-0CE8-18C24F26ED8F}"/>
              </a:ext>
            </a:extLst>
          </p:cNvPr>
          <p:cNvSpPr>
            <a:spLocks noGrp="1"/>
          </p:cNvSpPr>
          <p:nvPr>
            <p:ph idx="1"/>
          </p:nvPr>
        </p:nvSpPr>
        <p:spPr/>
        <p:txBody>
          <a:bodyPr/>
          <a:lstStyle/>
          <a:p>
            <a:pPr marL="171450" indent="-171450" fontAlgn="auto">
              <a:spcBef>
                <a:spcPts val="0"/>
              </a:spcBef>
              <a:spcAft>
                <a:spcPts val="0"/>
              </a:spcAft>
              <a:buFont typeface="Arial" panose="020B0604020202020204" pitchFamily="34" charset="0"/>
              <a:buChar char="•"/>
              <a:defRPr/>
            </a:pPr>
            <a:r>
              <a:rPr lang="en-US" sz="1400" dirty="0">
                <a:latin typeface="Georgia" panose="02040502050405020303" pitchFamily="18" charset="0"/>
              </a:rPr>
              <a:t>Major Topics Include</a:t>
            </a:r>
          </a:p>
          <a:p>
            <a:pPr marL="571500" lvl="1" indent="-171450" fontAlgn="auto">
              <a:spcBef>
                <a:spcPts val="0"/>
              </a:spcBef>
              <a:spcAft>
                <a:spcPts val="0"/>
              </a:spcAft>
              <a:buFont typeface="Arial" panose="020B0604020202020204" pitchFamily="34" charset="0"/>
              <a:buChar char="•"/>
              <a:defRPr/>
            </a:pPr>
            <a:r>
              <a:rPr lang="en-US" sz="1200" dirty="0">
                <a:latin typeface="Georgia" panose="02040502050405020303" pitchFamily="18" charset="0"/>
              </a:rPr>
              <a:t>Repair criteria for both HCA and non-HCA areas </a:t>
            </a:r>
          </a:p>
          <a:p>
            <a:pPr marL="571500" lvl="1" indent="-171450" fontAlgn="auto">
              <a:spcBef>
                <a:spcPts val="0"/>
              </a:spcBef>
              <a:spcAft>
                <a:spcPts val="0"/>
              </a:spcAft>
              <a:buFont typeface="Arial" panose="020B0604020202020204" pitchFamily="34" charset="0"/>
              <a:buChar char="•"/>
              <a:defRPr/>
            </a:pPr>
            <a:r>
              <a:rPr lang="en-US" sz="1200" dirty="0">
                <a:latin typeface="Georgia" panose="02040502050405020303" pitchFamily="18" charset="0"/>
              </a:rPr>
              <a:t>Extreme weather inspections </a:t>
            </a:r>
          </a:p>
          <a:p>
            <a:pPr marL="571500" lvl="1" indent="-171450" fontAlgn="auto">
              <a:spcBef>
                <a:spcPts val="0"/>
              </a:spcBef>
              <a:spcAft>
                <a:spcPts val="0"/>
              </a:spcAft>
              <a:buFont typeface="Arial" panose="020B0604020202020204" pitchFamily="34" charset="0"/>
              <a:buChar char="•"/>
              <a:defRPr/>
            </a:pPr>
            <a:r>
              <a:rPr lang="en-US" sz="1200" dirty="0">
                <a:latin typeface="Georgia" panose="02040502050405020303" pitchFamily="18" charset="0"/>
              </a:rPr>
              <a:t>Strengthening assessment requirements</a:t>
            </a:r>
          </a:p>
          <a:p>
            <a:pPr marL="571500" lvl="1" indent="-171450" fontAlgn="auto">
              <a:spcBef>
                <a:spcPts val="0"/>
              </a:spcBef>
              <a:spcAft>
                <a:spcPts val="0"/>
              </a:spcAft>
              <a:buFont typeface="Arial" panose="020B0604020202020204" pitchFamily="34" charset="0"/>
              <a:buChar char="•"/>
              <a:defRPr/>
            </a:pPr>
            <a:r>
              <a:rPr lang="en-US" sz="1200" dirty="0">
                <a:latin typeface="Georgia" panose="02040502050405020303" pitchFamily="18" charset="0"/>
              </a:rPr>
              <a:t>Corrosion control  </a:t>
            </a:r>
          </a:p>
          <a:p>
            <a:pPr marL="571500" lvl="1" indent="-171450" fontAlgn="auto">
              <a:spcBef>
                <a:spcPts val="0"/>
              </a:spcBef>
              <a:spcAft>
                <a:spcPts val="0"/>
              </a:spcAft>
              <a:buFont typeface="Arial" panose="020B0604020202020204" pitchFamily="34" charset="0"/>
              <a:buChar char="•"/>
              <a:defRPr/>
            </a:pPr>
            <a:r>
              <a:rPr lang="en-US" sz="1200" dirty="0">
                <a:latin typeface="Georgia" panose="02040502050405020303" pitchFamily="18" charset="0"/>
              </a:rPr>
              <a:t>Management of change</a:t>
            </a:r>
          </a:p>
          <a:p>
            <a:pPr marL="571500" lvl="1" indent="-171450" fontAlgn="auto">
              <a:spcBef>
                <a:spcPts val="0"/>
              </a:spcBef>
              <a:spcAft>
                <a:spcPts val="0"/>
              </a:spcAft>
              <a:buFont typeface="Arial" panose="020B0604020202020204" pitchFamily="34" charset="0"/>
              <a:buChar char="•"/>
              <a:defRPr/>
            </a:pPr>
            <a:r>
              <a:rPr lang="en-US" sz="1200" dirty="0">
                <a:latin typeface="Georgia" panose="02040502050405020303" pitchFamily="18" charset="0"/>
              </a:rPr>
              <a:t>IM clarifications </a:t>
            </a:r>
          </a:p>
          <a:p>
            <a:pPr marL="571500" lvl="1" indent="-171450" fontAlgn="auto">
              <a:spcBef>
                <a:spcPts val="0"/>
              </a:spcBef>
              <a:spcAft>
                <a:spcPts val="0"/>
              </a:spcAft>
              <a:buFont typeface="Arial" panose="020B0604020202020204" pitchFamily="34" charset="0"/>
              <a:buChar char="•"/>
              <a:defRPr/>
            </a:pPr>
            <a:r>
              <a:rPr lang="en-US" sz="1200" dirty="0">
                <a:latin typeface="Georgia" panose="02040502050405020303" pitchFamily="18" charset="0"/>
              </a:rPr>
              <a:t>Definitional changes, including the definition of Transmission line and Distribution center</a:t>
            </a:r>
          </a:p>
          <a:p>
            <a:endParaRPr lang="en-US" sz="1400" dirty="0"/>
          </a:p>
        </p:txBody>
      </p:sp>
    </p:spTree>
    <p:extLst>
      <p:ext uri="{BB962C8B-B14F-4D97-AF65-F5344CB8AC3E}">
        <p14:creationId xmlns:p14="http://schemas.microsoft.com/office/powerpoint/2010/main" val="295294005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C76C63-D3CC-8421-8C7B-7503A3476517}"/>
              </a:ext>
            </a:extLst>
          </p:cNvPr>
          <p:cNvSpPr>
            <a:spLocks noGrp="1"/>
          </p:cNvSpPr>
          <p:nvPr>
            <p:ph type="title"/>
          </p:nvPr>
        </p:nvSpPr>
        <p:spPr/>
        <p:txBody>
          <a:bodyPr/>
          <a:lstStyle/>
          <a:p>
            <a:r>
              <a:rPr lang="en-US" sz="2800" dirty="0"/>
              <a:t>Safety of Gas Transmission Lines </a:t>
            </a:r>
            <a:br>
              <a:rPr lang="en-US" sz="2800" dirty="0"/>
            </a:br>
            <a:r>
              <a:rPr lang="en-US" sz="2800" dirty="0"/>
              <a:t>(RIN-2)</a:t>
            </a:r>
          </a:p>
        </p:txBody>
      </p:sp>
      <p:sp>
        <p:nvSpPr>
          <p:cNvPr id="3" name="Content Placeholder 2">
            <a:extLst>
              <a:ext uri="{FF2B5EF4-FFF2-40B4-BE49-F238E27FC236}">
                <a16:creationId xmlns:a16="http://schemas.microsoft.com/office/drawing/2014/main" id="{0208EBEB-0F37-4089-0CE8-18C24F26ED8F}"/>
              </a:ext>
            </a:extLst>
          </p:cNvPr>
          <p:cNvSpPr>
            <a:spLocks noGrp="1"/>
          </p:cNvSpPr>
          <p:nvPr>
            <p:ph idx="1"/>
          </p:nvPr>
        </p:nvSpPr>
        <p:spPr/>
        <p:txBody>
          <a:bodyPr/>
          <a:lstStyle/>
          <a:p>
            <a:r>
              <a:rPr lang="en-US" sz="1400" dirty="0"/>
              <a:t>Distribution center means the initial point where gas enters piping used primarily to deliver gas to customers who purchase it for consumption, as opposed to customers who purchase it for resale, for example:</a:t>
            </a:r>
          </a:p>
          <a:p>
            <a:pPr lvl="1"/>
            <a:r>
              <a:rPr lang="en-US" sz="1400" dirty="0"/>
              <a:t>(1) At a metering location;</a:t>
            </a:r>
          </a:p>
          <a:p>
            <a:pPr lvl="1"/>
            <a:r>
              <a:rPr lang="en-US" sz="1400" dirty="0"/>
              <a:t>(2) A pressure reduction location; or</a:t>
            </a:r>
          </a:p>
          <a:p>
            <a:pPr lvl="1"/>
            <a:r>
              <a:rPr lang="en-US" sz="1400" dirty="0"/>
              <a:t>(3) Where there is a reduction in the volume of gas, such as a lateral off a transmission line.</a:t>
            </a:r>
          </a:p>
        </p:txBody>
      </p:sp>
    </p:spTree>
    <p:extLst>
      <p:ext uri="{BB962C8B-B14F-4D97-AF65-F5344CB8AC3E}">
        <p14:creationId xmlns:p14="http://schemas.microsoft.com/office/powerpoint/2010/main" val="299462928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C76C63-D3CC-8421-8C7B-7503A3476517}"/>
              </a:ext>
            </a:extLst>
          </p:cNvPr>
          <p:cNvSpPr>
            <a:spLocks noGrp="1"/>
          </p:cNvSpPr>
          <p:nvPr>
            <p:ph type="title"/>
          </p:nvPr>
        </p:nvSpPr>
        <p:spPr/>
        <p:txBody>
          <a:bodyPr/>
          <a:lstStyle/>
          <a:p>
            <a:r>
              <a:rPr lang="en-US" sz="2800" dirty="0"/>
              <a:t>Safety of Gas Transmission Lines </a:t>
            </a:r>
            <a:br>
              <a:rPr lang="en-US" sz="2800" dirty="0"/>
            </a:br>
            <a:r>
              <a:rPr lang="en-US" sz="2800" dirty="0"/>
              <a:t>(RIN-2)</a:t>
            </a:r>
          </a:p>
        </p:txBody>
      </p:sp>
      <p:sp>
        <p:nvSpPr>
          <p:cNvPr id="3" name="Content Placeholder 2">
            <a:extLst>
              <a:ext uri="{FF2B5EF4-FFF2-40B4-BE49-F238E27FC236}">
                <a16:creationId xmlns:a16="http://schemas.microsoft.com/office/drawing/2014/main" id="{0208EBEB-0F37-4089-0CE8-18C24F26ED8F}"/>
              </a:ext>
            </a:extLst>
          </p:cNvPr>
          <p:cNvSpPr>
            <a:spLocks noGrp="1"/>
          </p:cNvSpPr>
          <p:nvPr>
            <p:ph idx="1"/>
          </p:nvPr>
        </p:nvSpPr>
        <p:spPr/>
        <p:txBody>
          <a:bodyPr/>
          <a:lstStyle/>
          <a:p>
            <a:r>
              <a:rPr lang="en-US" sz="1400" dirty="0"/>
              <a:t>Transmission line means a pipeline or connected series of pipelines, other than a gathering line, that:</a:t>
            </a:r>
          </a:p>
          <a:p>
            <a:pPr lvl="1"/>
            <a:r>
              <a:rPr lang="en-US" sz="1400" dirty="0"/>
              <a:t>(1) Transports gas from a gathering pipeline or storage facility to a distribution center, storage facility, or large volume customer that is not down-stream from a distribution center;</a:t>
            </a:r>
            <a:endParaRPr lang="en-US" sz="2400" dirty="0"/>
          </a:p>
          <a:p>
            <a:pPr lvl="1"/>
            <a:r>
              <a:rPr lang="en-US" sz="1400" dirty="0"/>
              <a:t>(2) Has an MAOP of 20 percent or more of SMYS;</a:t>
            </a:r>
            <a:endParaRPr lang="en-US" sz="2400" dirty="0"/>
          </a:p>
          <a:p>
            <a:pPr lvl="1"/>
            <a:r>
              <a:rPr lang="en-US" sz="1400" dirty="0"/>
              <a:t>(3) Transports gas within a storage field; or</a:t>
            </a:r>
            <a:endParaRPr lang="en-US" sz="2400" dirty="0"/>
          </a:p>
          <a:p>
            <a:pPr lvl="1"/>
            <a:r>
              <a:rPr lang="en-US" sz="1400" dirty="0">
                <a:highlight>
                  <a:srgbClr val="FFFF00"/>
                </a:highlight>
              </a:rPr>
              <a:t>(4) Is voluntarily designated by the operator as a transmission pipeline.</a:t>
            </a:r>
          </a:p>
        </p:txBody>
      </p:sp>
    </p:spTree>
    <p:extLst>
      <p:ext uri="{BB962C8B-B14F-4D97-AF65-F5344CB8AC3E}">
        <p14:creationId xmlns:p14="http://schemas.microsoft.com/office/powerpoint/2010/main" val="277692922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DC6E9A-D016-49FB-BA2E-DAFC1AB38EE2}"/>
              </a:ext>
            </a:extLst>
          </p:cNvPr>
          <p:cNvSpPr>
            <a:spLocks noGrp="1"/>
          </p:cNvSpPr>
          <p:nvPr>
            <p:ph type="title"/>
          </p:nvPr>
        </p:nvSpPr>
        <p:spPr>
          <a:xfrm>
            <a:off x="1219200" y="946322"/>
            <a:ext cx="6553200" cy="857250"/>
          </a:xfrm>
        </p:spPr>
        <p:txBody>
          <a:bodyPr/>
          <a:lstStyle/>
          <a:p>
            <a:r>
              <a:rPr lang="en-US" sz="3200" dirty="0"/>
              <a:t>RIN 3: Gathering Line Regulations</a:t>
            </a:r>
          </a:p>
        </p:txBody>
      </p:sp>
      <p:sp>
        <p:nvSpPr>
          <p:cNvPr id="3" name="Content Placeholder 2">
            <a:extLst>
              <a:ext uri="{FF2B5EF4-FFF2-40B4-BE49-F238E27FC236}">
                <a16:creationId xmlns:a16="http://schemas.microsoft.com/office/drawing/2014/main" id="{F4D5195A-5C30-47F7-BB95-2BAF72D9D4AA}"/>
              </a:ext>
            </a:extLst>
          </p:cNvPr>
          <p:cNvSpPr>
            <a:spLocks noGrp="1"/>
          </p:cNvSpPr>
          <p:nvPr>
            <p:ph idx="1"/>
          </p:nvPr>
        </p:nvSpPr>
        <p:spPr>
          <a:xfrm>
            <a:off x="1295400" y="1827151"/>
            <a:ext cx="6553200" cy="2057400"/>
          </a:xfrm>
        </p:spPr>
        <p:txBody>
          <a:bodyPr/>
          <a:lstStyle/>
          <a:p>
            <a:r>
              <a:rPr lang="en-US" sz="2000" dirty="0"/>
              <a:t>Published in Federal Register on November 15, 2021</a:t>
            </a:r>
          </a:p>
          <a:p>
            <a:r>
              <a:rPr lang="en-US" sz="2000" dirty="0"/>
              <a:t>Effective Date is May 16, 2022</a:t>
            </a:r>
          </a:p>
          <a:p>
            <a:r>
              <a:rPr lang="en-US" sz="2000" dirty="0"/>
              <a:t>Major Topics include</a:t>
            </a:r>
          </a:p>
          <a:p>
            <a:pPr lvl="1"/>
            <a:r>
              <a:rPr lang="en-US" sz="1600" dirty="0"/>
              <a:t>Reporting</a:t>
            </a:r>
          </a:p>
          <a:p>
            <a:pPr lvl="1"/>
            <a:r>
              <a:rPr lang="en-US" sz="1600" dirty="0"/>
              <a:t>Definition Changes</a:t>
            </a:r>
          </a:p>
          <a:p>
            <a:pPr lvl="1"/>
            <a:r>
              <a:rPr lang="en-US" sz="1600" dirty="0"/>
              <a:t>Regulation of large diameter HP lines</a:t>
            </a:r>
          </a:p>
        </p:txBody>
      </p:sp>
    </p:spTree>
    <p:extLst>
      <p:ext uri="{BB962C8B-B14F-4D97-AF65-F5344CB8AC3E}">
        <p14:creationId xmlns:p14="http://schemas.microsoft.com/office/powerpoint/2010/main" val="216921443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433D2E-03BA-4491-AB1C-F6986AB93397}"/>
              </a:ext>
            </a:extLst>
          </p:cNvPr>
          <p:cNvSpPr>
            <a:spLocks noGrp="1"/>
          </p:cNvSpPr>
          <p:nvPr>
            <p:ph type="title"/>
          </p:nvPr>
        </p:nvSpPr>
        <p:spPr/>
        <p:txBody>
          <a:bodyPr/>
          <a:lstStyle/>
          <a:p>
            <a:r>
              <a:rPr lang="en-US" sz="3200" dirty="0"/>
              <a:t>Compliance Dates</a:t>
            </a:r>
          </a:p>
        </p:txBody>
      </p:sp>
      <p:sp>
        <p:nvSpPr>
          <p:cNvPr id="3" name="Content Placeholder 2">
            <a:extLst>
              <a:ext uri="{FF2B5EF4-FFF2-40B4-BE49-F238E27FC236}">
                <a16:creationId xmlns:a16="http://schemas.microsoft.com/office/drawing/2014/main" id="{E91193CF-F924-4155-8050-A1185728E327}"/>
              </a:ext>
            </a:extLst>
          </p:cNvPr>
          <p:cNvSpPr>
            <a:spLocks noGrp="1"/>
          </p:cNvSpPr>
          <p:nvPr>
            <p:ph idx="1"/>
          </p:nvPr>
        </p:nvSpPr>
        <p:spPr>
          <a:xfrm>
            <a:off x="1295400" y="1752600"/>
            <a:ext cx="6553200" cy="2419350"/>
          </a:xfrm>
        </p:spPr>
        <p:txBody>
          <a:bodyPr/>
          <a:lstStyle/>
          <a:p>
            <a:r>
              <a:rPr lang="en-US" sz="1600" dirty="0"/>
              <a:t>Publication Date: 11/15/2021</a:t>
            </a:r>
          </a:p>
          <a:p>
            <a:r>
              <a:rPr lang="en-US" sz="1600" dirty="0"/>
              <a:t>Effective Date: May 16, 2022</a:t>
            </a:r>
          </a:p>
          <a:p>
            <a:r>
              <a:rPr lang="en-US" sz="1600" dirty="0"/>
              <a:t> Reporting</a:t>
            </a:r>
          </a:p>
          <a:p>
            <a:pPr lvl="1"/>
            <a:r>
              <a:rPr lang="en-US" sz="1600" dirty="0"/>
              <a:t> Incident Reports: Report events occurring after May 16, 2022</a:t>
            </a:r>
          </a:p>
          <a:p>
            <a:pPr lvl="1"/>
            <a:r>
              <a:rPr lang="en-US" sz="1600" dirty="0"/>
              <a:t>Annual Reports: 2022 reports due March 2023</a:t>
            </a:r>
          </a:p>
          <a:p>
            <a:r>
              <a:rPr lang="en-US" sz="1600" dirty="0"/>
              <a:t>Identify Type C lines: November 16, 2022</a:t>
            </a:r>
          </a:p>
          <a:p>
            <a:r>
              <a:rPr lang="en-US" sz="1600" dirty="0"/>
              <a:t>Section 192.9 compliance: May 16, 2023</a:t>
            </a:r>
          </a:p>
          <a:p>
            <a:r>
              <a:rPr lang="en-US" sz="1600" dirty="0"/>
              <a:t>MAOP lookback: 5-year period ending May 16, 2023</a:t>
            </a:r>
          </a:p>
          <a:p>
            <a:endParaRPr lang="en-US" sz="1600" dirty="0"/>
          </a:p>
        </p:txBody>
      </p:sp>
    </p:spTree>
    <p:extLst>
      <p:ext uri="{BB962C8B-B14F-4D97-AF65-F5344CB8AC3E}">
        <p14:creationId xmlns:p14="http://schemas.microsoft.com/office/powerpoint/2010/main" val="187020438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1850FEA9-5B81-4372-BCAD-C23F055BEC3B}"/>
              </a:ext>
            </a:extLst>
          </p:cNvPr>
          <p:cNvGraphicFramePr>
            <a:graphicFrameLocks noGrp="1"/>
          </p:cNvGraphicFramePr>
          <p:nvPr>
            <p:extLst>
              <p:ext uri="{D42A27DB-BD31-4B8C-83A1-F6EECF244321}">
                <p14:modId xmlns:p14="http://schemas.microsoft.com/office/powerpoint/2010/main" val="3548241752"/>
              </p:ext>
            </p:extLst>
          </p:nvPr>
        </p:nvGraphicFramePr>
        <p:xfrm>
          <a:off x="1348149" y="1962150"/>
          <a:ext cx="6447702" cy="2507744"/>
        </p:xfrm>
        <a:graphic>
          <a:graphicData uri="http://schemas.openxmlformats.org/drawingml/2006/table">
            <a:tbl>
              <a:tblPr/>
              <a:tblGrid>
                <a:gridCol w="580739">
                  <a:extLst>
                    <a:ext uri="{9D8B030D-6E8A-4147-A177-3AD203B41FA5}">
                      <a16:colId xmlns:a16="http://schemas.microsoft.com/office/drawing/2014/main" val="4858920"/>
                    </a:ext>
                  </a:extLst>
                </a:gridCol>
                <a:gridCol w="3717729">
                  <a:extLst>
                    <a:ext uri="{9D8B030D-6E8A-4147-A177-3AD203B41FA5}">
                      <a16:colId xmlns:a16="http://schemas.microsoft.com/office/drawing/2014/main" val="1036205831"/>
                    </a:ext>
                  </a:extLst>
                </a:gridCol>
                <a:gridCol w="2149234">
                  <a:extLst>
                    <a:ext uri="{9D8B030D-6E8A-4147-A177-3AD203B41FA5}">
                      <a16:colId xmlns:a16="http://schemas.microsoft.com/office/drawing/2014/main" val="1001007628"/>
                    </a:ext>
                  </a:extLst>
                </a:gridCol>
              </a:tblGrid>
              <a:tr h="376405">
                <a:tc>
                  <a:txBody>
                    <a:bodyPr/>
                    <a:lstStyle/>
                    <a:p>
                      <a:r>
                        <a:rPr lang="en-US" sz="1000"/>
                        <a:t>Type</a:t>
                      </a:r>
                    </a:p>
                  </a:txBody>
                  <a:tcPr marL="61475" marR="61475" marT="30738" marB="30738" anchor="ctr">
                    <a:lnL w="4763" cap="flat" cmpd="sng" algn="ctr">
                      <a:solidFill>
                        <a:srgbClr val="4F81BD"/>
                      </a:solidFill>
                      <a:prstDash val="solid"/>
                      <a:round/>
                      <a:headEnd type="none" w="med" len="med"/>
                      <a:tailEnd type="none" w="med" len="med"/>
                    </a:lnL>
                    <a:lnR w="4763" cap="flat" cmpd="sng" algn="ctr">
                      <a:solidFill>
                        <a:srgbClr val="4F81BD"/>
                      </a:solidFill>
                      <a:prstDash val="solid"/>
                      <a:round/>
                      <a:headEnd type="none" w="med" len="med"/>
                      <a:tailEnd type="none" w="med" len="med"/>
                    </a:lnR>
                    <a:lnT w="4763" cap="flat" cmpd="sng" algn="ctr">
                      <a:solidFill>
                        <a:srgbClr val="4F81BD"/>
                      </a:solidFill>
                      <a:prstDash val="solid"/>
                      <a:round/>
                      <a:headEnd type="none" w="med" len="med"/>
                      <a:tailEnd type="none" w="med" len="med"/>
                    </a:lnT>
                    <a:lnB w="4763" cap="flat" cmpd="sng" algn="ctr">
                      <a:solidFill>
                        <a:srgbClr val="4F81BD"/>
                      </a:solidFill>
                      <a:prstDash val="solid"/>
                      <a:round/>
                      <a:headEnd type="none" w="med" len="med"/>
                      <a:tailEnd type="none" w="med" len="med"/>
                    </a:lnB>
                  </a:tcPr>
                </a:tc>
                <a:tc>
                  <a:txBody>
                    <a:bodyPr/>
                    <a:lstStyle/>
                    <a:p>
                      <a:r>
                        <a:rPr lang="en-US" sz="1000"/>
                        <a:t>Feature</a:t>
                      </a:r>
                    </a:p>
                  </a:txBody>
                  <a:tcPr marL="61475" marR="61475" marT="30738" marB="30738" anchor="ctr">
                    <a:lnL w="4763" cap="flat" cmpd="sng" algn="ctr">
                      <a:solidFill>
                        <a:srgbClr val="4F81BD"/>
                      </a:solidFill>
                      <a:prstDash val="solid"/>
                      <a:round/>
                      <a:headEnd type="none" w="med" len="med"/>
                      <a:tailEnd type="none" w="med" len="med"/>
                    </a:lnL>
                    <a:lnR w="4763" cap="flat" cmpd="sng" algn="ctr">
                      <a:solidFill>
                        <a:srgbClr val="4F81BD"/>
                      </a:solidFill>
                      <a:prstDash val="solid"/>
                      <a:round/>
                      <a:headEnd type="none" w="med" len="med"/>
                      <a:tailEnd type="none" w="med" len="med"/>
                    </a:lnR>
                    <a:lnT w="4763" cap="flat" cmpd="sng" algn="ctr">
                      <a:solidFill>
                        <a:srgbClr val="4F81BD"/>
                      </a:solidFill>
                      <a:prstDash val="solid"/>
                      <a:round/>
                      <a:headEnd type="none" w="med" len="med"/>
                      <a:tailEnd type="none" w="med" len="med"/>
                    </a:lnT>
                    <a:lnB w="4763" cap="flat" cmpd="sng" algn="ctr">
                      <a:solidFill>
                        <a:srgbClr val="4F81BD"/>
                      </a:solidFill>
                      <a:prstDash val="solid"/>
                      <a:round/>
                      <a:headEnd type="none" w="med" len="med"/>
                      <a:tailEnd type="none" w="med" len="med"/>
                    </a:lnB>
                  </a:tcPr>
                </a:tc>
                <a:tc>
                  <a:txBody>
                    <a:bodyPr/>
                    <a:lstStyle/>
                    <a:p>
                      <a:r>
                        <a:rPr lang="en-US" sz="1000"/>
                        <a:t>Area</a:t>
                      </a:r>
                    </a:p>
                  </a:txBody>
                  <a:tcPr marL="61475" marR="61475" marT="30738" marB="30738" anchor="ctr">
                    <a:lnL w="4763" cap="flat" cmpd="sng" algn="ctr">
                      <a:solidFill>
                        <a:srgbClr val="4F81BD"/>
                      </a:solidFill>
                      <a:prstDash val="solid"/>
                      <a:round/>
                      <a:headEnd type="none" w="med" len="med"/>
                      <a:tailEnd type="none" w="med" len="med"/>
                    </a:lnL>
                    <a:lnR w="4763" cap="flat" cmpd="sng" algn="ctr">
                      <a:solidFill>
                        <a:srgbClr val="4F81BD"/>
                      </a:solidFill>
                      <a:prstDash val="solid"/>
                      <a:round/>
                      <a:headEnd type="none" w="med" len="med"/>
                      <a:tailEnd type="none" w="med" len="med"/>
                    </a:lnR>
                    <a:lnT w="4763" cap="flat" cmpd="sng" algn="ctr">
                      <a:solidFill>
                        <a:srgbClr val="4F81BD"/>
                      </a:solidFill>
                      <a:prstDash val="solid"/>
                      <a:round/>
                      <a:headEnd type="none" w="med" len="med"/>
                      <a:tailEnd type="none" w="med" len="med"/>
                    </a:lnT>
                    <a:lnB w="4763" cap="flat" cmpd="sng" algn="ctr">
                      <a:solidFill>
                        <a:srgbClr val="4F81BD"/>
                      </a:solidFill>
                      <a:prstDash val="solid"/>
                      <a:round/>
                      <a:headEnd type="none" w="med" len="med"/>
                      <a:tailEnd type="none" w="med" len="med"/>
                    </a:lnB>
                  </a:tcPr>
                </a:tc>
                <a:extLst>
                  <a:ext uri="{0D108BD9-81ED-4DB2-BD59-A6C34878D82A}">
                    <a16:rowId xmlns:a16="http://schemas.microsoft.com/office/drawing/2014/main" val="201338739"/>
                  </a:ext>
                </a:extLst>
              </a:tr>
              <a:tr h="1432307">
                <a:tc>
                  <a:txBody>
                    <a:bodyPr/>
                    <a:lstStyle/>
                    <a:p>
                      <a:pPr fontAlgn="t"/>
                      <a:r>
                        <a:rPr lang="en-US" sz="1000">
                          <a:effectLst/>
                          <a:latin typeface="Verdana" panose="020B0604030504040204" pitchFamily="34" charset="0"/>
                        </a:rPr>
                        <a:t>C</a:t>
                      </a:r>
                    </a:p>
                  </a:txBody>
                  <a:tcPr marL="32019" marR="32019" marT="30738" marB="30738">
                    <a:lnL w="4763" cap="flat" cmpd="sng" algn="ctr">
                      <a:solidFill>
                        <a:srgbClr val="4F81BD"/>
                      </a:solidFill>
                      <a:prstDash val="solid"/>
                      <a:round/>
                      <a:headEnd type="none" w="med" len="med"/>
                      <a:tailEnd type="none" w="med" len="med"/>
                    </a:lnL>
                    <a:lnR w="4763" cap="flat" cmpd="sng" algn="ctr">
                      <a:solidFill>
                        <a:srgbClr val="4F81BD"/>
                      </a:solidFill>
                      <a:prstDash val="solid"/>
                      <a:round/>
                      <a:headEnd type="none" w="med" len="med"/>
                      <a:tailEnd type="none" w="med" len="med"/>
                    </a:lnR>
                    <a:lnT w="4763" cap="flat" cmpd="sng" algn="ctr">
                      <a:solidFill>
                        <a:srgbClr val="4F81BD"/>
                      </a:solidFill>
                      <a:prstDash val="solid"/>
                      <a:round/>
                      <a:headEnd type="none" w="med" len="med"/>
                      <a:tailEnd type="none" w="med" len="med"/>
                    </a:lnT>
                    <a:lnB w="4763" cap="flat" cmpd="sng" algn="ctr">
                      <a:solidFill>
                        <a:srgbClr val="4F81BD"/>
                      </a:solidFill>
                      <a:prstDash val="solid"/>
                      <a:round/>
                      <a:headEnd type="none" w="med" len="med"/>
                      <a:tailEnd type="none" w="med" len="med"/>
                    </a:lnB>
                  </a:tcPr>
                </a:tc>
                <a:tc>
                  <a:txBody>
                    <a:bodyPr/>
                    <a:lstStyle/>
                    <a:p>
                      <a:pPr fontAlgn="t"/>
                      <a:r>
                        <a:rPr lang="en-US" sz="1000" dirty="0">
                          <a:effectLst/>
                          <a:latin typeface="Verdana" panose="020B0604030504040204" pitchFamily="34" charset="0"/>
                        </a:rPr>
                        <a:t>Outside diameter greater than or equal to 8.625 inches and any of the following: </a:t>
                      </a:r>
                    </a:p>
                    <a:p>
                      <a:pPr fontAlgn="t"/>
                      <a:r>
                        <a:rPr lang="en-US" sz="1000" dirty="0">
                          <a:effectLst/>
                          <a:latin typeface="Verdana" panose="020B0604030504040204" pitchFamily="34" charset="0"/>
                        </a:rPr>
                        <a:t>—Metallic and the MAOP produces a hoop stress of 20 percent or more of SMYS; </a:t>
                      </a:r>
                    </a:p>
                    <a:p>
                      <a:pPr fontAlgn="t"/>
                      <a:r>
                        <a:rPr lang="en-US" sz="1000" dirty="0">
                          <a:effectLst/>
                          <a:latin typeface="Verdana" panose="020B0604030504040204" pitchFamily="34" charset="0"/>
                        </a:rPr>
                        <a:t>—If the stress level is unknown, segment is metallic and the MAOP is more than 125 psig (862 kPa); or </a:t>
                      </a:r>
                    </a:p>
                    <a:p>
                      <a:pPr fontAlgn="t"/>
                      <a:r>
                        <a:rPr lang="en-US" sz="1000" dirty="0">
                          <a:effectLst/>
                          <a:latin typeface="Verdana" panose="020B0604030504040204" pitchFamily="34" charset="0"/>
                        </a:rPr>
                        <a:t>—Non-metallic and the MAOP is more than 125 psig (862 kPa)</a:t>
                      </a:r>
                    </a:p>
                  </a:txBody>
                  <a:tcPr marL="32019" marR="32019" marT="30738" marB="30738">
                    <a:lnL w="4763" cap="flat" cmpd="sng" algn="ctr">
                      <a:solidFill>
                        <a:srgbClr val="4F81BD"/>
                      </a:solidFill>
                      <a:prstDash val="solid"/>
                      <a:round/>
                      <a:headEnd type="none" w="med" len="med"/>
                      <a:tailEnd type="none" w="med" len="med"/>
                    </a:lnL>
                    <a:lnR w="4763" cap="flat" cmpd="sng" algn="ctr">
                      <a:solidFill>
                        <a:srgbClr val="4F81BD"/>
                      </a:solidFill>
                      <a:prstDash val="solid"/>
                      <a:round/>
                      <a:headEnd type="none" w="med" len="med"/>
                      <a:tailEnd type="none" w="med" len="med"/>
                    </a:lnR>
                    <a:lnT w="4763" cap="flat" cmpd="sng" algn="ctr">
                      <a:solidFill>
                        <a:srgbClr val="4F81BD"/>
                      </a:solidFill>
                      <a:prstDash val="solid"/>
                      <a:round/>
                      <a:headEnd type="none" w="med" len="med"/>
                      <a:tailEnd type="none" w="med" len="med"/>
                    </a:lnT>
                    <a:lnB w="4763" cap="flat" cmpd="sng" algn="ctr">
                      <a:solidFill>
                        <a:srgbClr val="4F81BD"/>
                      </a:solidFill>
                      <a:prstDash val="solid"/>
                      <a:round/>
                      <a:headEnd type="none" w="med" len="med"/>
                      <a:tailEnd type="none" w="med" len="med"/>
                    </a:lnB>
                  </a:tcPr>
                </a:tc>
                <a:tc>
                  <a:txBody>
                    <a:bodyPr/>
                    <a:lstStyle/>
                    <a:p>
                      <a:pPr fontAlgn="t"/>
                      <a:r>
                        <a:rPr lang="en-US" sz="1000">
                          <a:effectLst/>
                          <a:latin typeface="Verdana" panose="020B0604030504040204" pitchFamily="34" charset="0"/>
                        </a:rPr>
                        <a:t>Class 1 location</a:t>
                      </a:r>
                    </a:p>
                  </a:txBody>
                  <a:tcPr marL="32019" marR="32019" marT="30738" marB="30738">
                    <a:lnL w="4763" cap="flat" cmpd="sng" algn="ctr">
                      <a:solidFill>
                        <a:srgbClr val="4F81BD"/>
                      </a:solidFill>
                      <a:prstDash val="solid"/>
                      <a:round/>
                      <a:headEnd type="none" w="med" len="med"/>
                      <a:tailEnd type="none" w="med" len="med"/>
                    </a:lnL>
                    <a:lnR w="4763" cap="flat" cmpd="sng" algn="ctr">
                      <a:solidFill>
                        <a:srgbClr val="4F81BD"/>
                      </a:solidFill>
                      <a:prstDash val="solid"/>
                      <a:round/>
                      <a:headEnd type="none" w="med" len="med"/>
                      <a:tailEnd type="none" w="med" len="med"/>
                    </a:lnR>
                    <a:lnT w="4763" cap="flat" cmpd="sng" algn="ctr">
                      <a:solidFill>
                        <a:srgbClr val="4F81BD"/>
                      </a:solidFill>
                      <a:prstDash val="solid"/>
                      <a:round/>
                      <a:headEnd type="none" w="med" len="med"/>
                      <a:tailEnd type="none" w="med" len="med"/>
                    </a:lnT>
                    <a:lnB w="4763" cap="flat" cmpd="sng" algn="ctr">
                      <a:solidFill>
                        <a:srgbClr val="4F81BD"/>
                      </a:solidFill>
                      <a:prstDash val="solid"/>
                      <a:round/>
                      <a:headEnd type="none" w="med" len="med"/>
                      <a:tailEnd type="none" w="med" len="med"/>
                    </a:lnB>
                  </a:tcPr>
                </a:tc>
                <a:extLst>
                  <a:ext uri="{0D108BD9-81ED-4DB2-BD59-A6C34878D82A}">
                    <a16:rowId xmlns:a16="http://schemas.microsoft.com/office/drawing/2014/main" val="17218582"/>
                  </a:ext>
                </a:extLst>
              </a:tr>
              <a:tr h="699032">
                <a:tc>
                  <a:txBody>
                    <a:bodyPr/>
                    <a:lstStyle/>
                    <a:p>
                      <a:pPr fontAlgn="t"/>
                      <a:r>
                        <a:rPr lang="en-US" sz="1000" dirty="0">
                          <a:effectLst/>
                          <a:latin typeface="Verdana" panose="020B0604030504040204" pitchFamily="34" charset="0"/>
                        </a:rPr>
                        <a:t>R</a:t>
                      </a:r>
                    </a:p>
                  </a:txBody>
                  <a:tcPr marL="32019" marR="32019" marT="30738" marB="30738">
                    <a:lnL w="4763" cap="flat" cmpd="sng" algn="ctr">
                      <a:solidFill>
                        <a:srgbClr val="4F81BD"/>
                      </a:solidFill>
                      <a:prstDash val="solid"/>
                      <a:round/>
                      <a:headEnd type="none" w="med" len="med"/>
                      <a:tailEnd type="none" w="med" len="med"/>
                    </a:lnL>
                    <a:lnR w="4763" cap="flat" cmpd="sng" algn="ctr">
                      <a:solidFill>
                        <a:srgbClr val="4F81BD"/>
                      </a:solidFill>
                      <a:prstDash val="solid"/>
                      <a:round/>
                      <a:headEnd type="none" w="med" len="med"/>
                      <a:tailEnd type="none" w="med" len="med"/>
                    </a:lnR>
                    <a:lnT w="4763" cap="flat" cmpd="sng" algn="ctr">
                      <a:solidFill>
                        <a:srgbClr val="4F81BD"/>
                      </a:solidFill>
                      <a:prstDash val="solid"/>
                      <a:round/>
                      <a:headEnd type="none" w="med" len="med"/>
                      <a:tailEnd type="none" w="med" len="med"/>
                    </a:lnT>
                    <a:lnB w="4763" cap="flat" cmpd="sng" algn="ctr">
                      <a:solidFill>
                        <a:srgbClr val="4F81BD"/>
                      </a:solidFill>
                      <a:prstDash val="solid"/>
                      <a:round/>
                      <a:headEnd type="none" w="med" len="med"/>
                      <a:tailEnd type="none" w="med" len="med"/>
                    </a:lnB>
                  </a:tcPr>
                </a:tc>
                <a:tc>
                  <a:txBody>
                    <a:bodyPr/>
                    <a:lstStyle/>
                    <a:p>
                      <a:pPr fontAlgn="t"/>
                      <a:r>
                        <a:rPr lang="en-US" sz="1000" dirty="0">
                          <a:effectLst/>
                          <a:latin typeface="Verdana" panose="020B0604030504040204" pitchFamily="34" charset="0"/>
                        </a:rPr>
                        <a:t>—All other onshore gathering lines</a:t>
                      </a:r>
                    </a:p>
                  </a:txBody>
                  <a:tcPr marL="32019" marR="32019" marT="30738" marB="30738">
                    <a:lnL w="4763" cap="flat" cmpd="sng" algn="ctr">
                      <a:solidFill>
                        <a:srgbClr val="4F81BD"/>
                      </a:solidFill>
                      <a:prstDash val="solid"/>
                      <a:round/>
                      <a:headEnd type="none" w="med" len="med"/>
                      <a:tailEnd type="none" w="med" len="med"/>
                    </a:lnL>
                    <a:lnR w="4763" cap="flat" cmpd="sng" algn="ctr">
                      <a:solidFill>
                        <a:srgbClr val="4F81BD"/>
                      </a:solidFill>
                      <a:prstDash val="solid"/>
                      <a:round/>
                      <a:headEnd type="none" w="med" len="med"/>
                      <a:tailEnd type="none" w="med" len="med"/>
                    </a:lnR>
                    <a:lnT w="4763" cap="flat" cmpd="sng" algn="ctr">
                      <a:solidFill>
                        <a:srgbClr val="4F81BD"/>
                      </a:solidFill>
                      <a:prstDash val="solid"/>
                      <a:round/>
                      <a:headEnd type="none" w="med" len="med"/>
                      <a:tailEnd type="none" w="med" len="med"/>
                    </a:lnT>
                    <a:lnB w="4763" cap="flat" cmpd="sng" algn="ctr">
                      <a:solidFill>
                        <a:srgbClr val="4F81BD"/>
                      </a:solidFill>
                      <a:prstDash val="solid"/>
                      <a:round/>
                      <a:headEnd type="none" w="med" len="med"/>
                      <a:tailEnd type="none" w="med" len="med"/>
                    </a:lnB>
                  </a:tcPr>
                </a:tc>
                <a:tc>
                  <a:txBody>
                    <a:bodyPr/>
                    <a:lstStyle/>
                    <a:p>
                      <a:pPr fontAlgn="t"/>
                      <a:r>
                        <a:rPr lang="en-US" sz="1000" dirty="0">
                          <a:effectLst/>
                          <a:latin typeface="Verdana" panose="020B0604030504040204" pitchFamily="34" charset="0"/>
                        </a:rPr>
                        <a:t>Class 1 and Class 2 locations</a:t>
                      </a:r>
                    </a:p>
                  </a:txBody>
                  <a:tcPr marL="32019" marR="32019" marT="30738" marB="30738">
                    <a:lnL w="4763" cap="flat" cmpd="sng" algn="ctr">
                      <a:solidFill>
                        <a:srgbClr val="4F81BD"/>
                      </a:solidFill>
                      <a:prstDash val="solid"/>
                      <a:round/>
                      <a:headEnd type="none" w="med" len="med"/>
                      <a:tailEnd type="none" w="med" len="med"/>
                    </a:lnL>
                    <a:lnR w="4763" cap="flat" cmpd="sng" algn="ctr">
                      <a:solidFill>
                        <a:srgbClr val="4F81BD"/>
                      </a:solidFill>
                      <a:prstDash val="solid"/>
                      <a:round/>
                      <a:headEnd type="none" w="med" len="med"/>
                      <a:tailEnd type="none" w="med" len="med"/>
                    </a:lnR>
                    <a:lnT w="4763" cap="flat" cmpd="sng" algn="ctr">
                      <a:solidFill>
                        <a:srgbClr val="4F81BD"/>
                      </a:solidFill>
                      <a:prstDash val="solid"/>
                      <a:round/>
                      <a:headEnd type="none" w="med" len="med"/>
                      <a:tailEnd type="none" w="med" len="med"/>
                    </a:lnT>
                    <a:lnB w="4763" cap="flat" cmpd="sng" algn="ctr">
                      <a:solidFill>
                        <a:srgbClr val="4F81BD"/>
                      </a:solidFill>
                      <a:prstDash val="solid"/>
                      <a:round/>
                      <a:headEnd type="none" w="med" len="med"/>
                      <a:tailEnd type="none" w="med" len="med"/>
                    </a:lnB>
                  </a:tcPr>
                </a:tc>
                <a:extLst>
                  <a:ext uri="{0D108BD9-81ED-4DB2-BD59-A6C34878D82A}">
                    <a16:rowId xmlns:a16="http://schemas.microsoft.com/office/drawing/2014/main" val="359204317"/>
                  </a:ext>
                </a:extLst>
              </a:tr>
            </a:tbl>
          </a:graphicData>
        </a:graphic>
      </p:graphicFrame>
      <p:sp>
        <p:nvSpPr>
          <p:cNvPr id="5" name="Title 1">
            <a:extLst>
              <a:ext uri="{FF2B5EF4-FFF2-40B4-BE49-F238E27FC236}">
                <a16:creationId xmlns:a16="http://schemas.microsoft.com/office/drawing/2014/main" id="{6A3627E6-67C8-4F96-BEFA-02C8507ED382}"/>
              </a:ext>
            </a:extLst>
          </p:cNvPr>
          <p:cNvSpPr>
            <a:spLocks noGrp="1"/>
          </p:cNvSpPr>
          <p:nvPr>
            <p:ph type="title"/>
          </p:nvPr>
        </p:nvSpPr>
        <p:spPr>
          <a:xfrm>
            <a:off x="1219200" y="946322"/>
            <a:ext cx="6553200" cy="857250"/>
          </a:xfrm>
        </p:spPr>
        <p:txBody>
          <a:bodyPr/>
          <a:lstStyle/>
          <a:p>
            <a:r>
              <a:rPr lang="en-US" sz="3200" dirty="0"/>
              <a:t>New Gathering Line Types</a:t>
            </a:r>
          </a:p>
        </p:txBody>
      </p:sp>
    </p:spTree>
    <p:extLst>
      <p:ext uri="{BB962C8B-B14F-4D97-AF65-F5344CB8AC3E}">
        <p14:creationId xmlns:p14="http://schemas.microsoft.com/office/powerpoint/2010/main" val="223186965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5552D2-55E8-4E89-A778-0EC7939970D0}"/>
              </a:ext>
            </a:extLst>
          </p:cNvPr>
          <p:cNvSpPr>
            <a:spLocks noGrp="1"/>
          </p:cNvSpPr>
          <p:nvPr>
            <p:ph type="title"/>
          </p:nvPr>
        </p:nvSpPr>
        <p:spPr/>
        <p:txBody>
          <a:bodyPr/>
          <a:lstStyle/>
          <a:p>
            <a:r>
              <a:rPr lang="en-US" sz="3200" dirty="0"/>
              <a:t>Type C Applicability</a:t>
            </a:r>
          </a:p>
        </p:txBody>
      </p:sp>
      <p:pic>
        <p:nvPicPr>
          <p:cNvPr id="5" name="Picture 4">
            <a:extLst>
              <a:ext uri="{FF2B5EF4-FFF2-40B4-BE49-F238E27FC236}">
                <a16:creationId xmlns:a16="http://schemas.microsoft.com/office/drawing/2014/main" id="{A7CC9DCF-5D85-49DC-AF17-019E22E048B1}"/>
              </a:ext>
            </a:extLst>
          </p:cNvPr>
          <p:cNvPicPr>
            <a:picLocks noChangeAspect="1"/>
          </p:cNvPicPr>
          <p:nvPr/>
        </p:nvPicPr>
        <p:blipFill>
          <a:blip r:embed="rId2"/>
          <a:stretch>
            <a:fillRect/>
          </a:stretch>
        </p:blipFill>
        <p:spPr>
          <a:xfrm>
            <a:off x="2133600" y="1657350"/>
            <a:ext cx="5014523" cy="3145296"/>
          </a:xfrm>
          <a:prstGeom prst="rect">
            <a:avLst/>
          </a:prstGeom>
        </p:spPr>
      </p:pic>
    </p:spTree>
    <p:extLst>
      <p:ext uri="{BB962C8B-B14F-4D97-AF65-F5344CB8AC3E}">
        <p14:creationId xmlns:p14="http://schemas.microsoft.com/office/powerpoint/2010/main" val="51314582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936452-F354-41D5-B18A-930B2E3A8164}"/>
              </a:ext>
            </a:extLst>
          </p:cNvPr>
          <p:cNvSpPr>
            <a:spLocks noGrp="1"/>
          </p:cNvSpPr>
          <p:nvPr>
            <p:ph type="title"/>
          </p:nvPr>
        </p:nvSpPr>
        <p:spPr/>
        <p:txBody>
          <a:bodyPr/>
          <a:lstStyle/>
          <a:p>
            <a:r>
              <a:rPr lang="en-US" sz="3200" dirty="0"/>
              <a:t>Type R Requirements</a:t>
            </a:r>
          </a:p>
        </p:txBody>
      </p:sp>
      <p:sp>
        <p:nvSpPr>
          <p:cNvPr id="3" name="Content Placeholder 2">
            <a:extLst>
              <a:ext uri="{FF2B5EF4-FFF2-40B4-BE49-F238E27FC236}">
                <a16:creationId xmlns:a16="http://schemas.microsoft.com/office/drawing/2014/main" id="{0D98B9A6-CEE4-4719-98F2-515FCE95C18D}"/>
              </a:ext>
            </a:extLst>
          </p:cNvPr>
          <p:cNvSpPr>
            <a:spLocks noGrp="1"/>
          </p:cNvSpPr>
          <p:nvPr>
            <p:ph idx="1"/>
          </p:nvPr>
        </p:nvSpPr>
        <p:spPr/>
        <p:txBody>
          <a:bodyPr/>
          <a:lstStyle/>
          <a:p>
            <a:r>
              <a:rPr lang="en-US" sz="1600" dirty="0">
                <a:ea typeface="Cambria" panose="02040503050406030204" pitchFamily="18" charset="0"/>
              </a:rPr>
              <a:t>192.8 (c) </a:t>
            </a:r>
            <a:r>
              <a:rPr lang="en-US" sz="1600" b="0" i="0" dirty="0">
                <a:solidFill>
                  <a:srgbClr val="000000"/>
                </a:solidFill>
                <a:effectLst/>
                <a:ea typeface="Cambria" panose="02040503050406030204" pitchFamily="18" charset="0"/>
              </a:rPr>
              <a:t>(3) </a:t>
            </a:r>
          </a:p>
          <a:p>
            <a:pPr marL="457200" lvl="1" indent="0">
              <a:buNone/>
            </a:pPr>
            <a:r>
              <a:rPr lang="en-US" sz="1600" b="0" i="0" dirty="0">
                <a:solidFill>
                  <a:srgbClr val="000000"/>
                </a:solidFill>
                <a:effectLst/>
                <a:ea typeface="Cambria" panose="02040503050406030204" pitchFamily="18" charset="0"/>
              </a:rPr>
              <a:t>A Type R gathering line is subject to reporting requirements under part 191 of this chapter but is not a regulated onshore gathering line under this part.</a:t>
            </a:r>
            <a:endParaRPr lang="en-US" sz="1600" dirty="0">
              <a:ea typeface="Cambria" panose="02040503050406030204" pitchFamily="18" charset="0"/>
            </a:endParaRPr>
          </a:p>
        </p:txBody>
      </p:sp>
    </p:spTree>
    <p:extLst>
      <p:ext uri="{BB962C8B-B14F-4D97-AF65-F5344CB8AC3E}">
        <p14:creationId xmlns:p14="http://schemas.microsoft.com/office/powerpoint/2010/main" val="27717410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E9436A-F84D-FF54-E5DE-59ADBA191A53}"/>
              </a:ext>
            </a:extLst>
          </p:cNvPr>
          <p:cNvSpPr>
            <a:spLocks noGrp="1"/>
          </p:cNvSpPr>
          <p:nvPr>
            <p:ph type="title"/>
          </p:nvPr>
        </p:nvSpPr>
        <p:spPr/>
        <p:txBody>
          <a:bodyPr/>
          <a:lstStyle/>
          <a:p>
            <a:r>
              <a:rPr lang="en-US" sz="3200" dirty="0"/>
              <a:t>Annual Reports and Throughput</a:t>
            </a:r>
          </a:p>
        </p:txBody>
      </p:sp>
      <p:sp>
        <p:nvSpPr>
          <p:cNvPr id="3" name="Content Placeholder 2">
            <a:extLst>
              <a:ext uri="{FF2B5EF4-FFF2-40B4-BE49-F238E27FC236}">
                <a16:creationId xmlns:a16="http://schemas.microsoft.com/office/drawing/2014/main" id="{1D3314B7-F89F-157B-280E-0ED9C27EB133}"/>
              </a:ext>
            </a:extLst>
          </p:cNvPr>
          <p:cNvSpPr>
            <a:spLocks noGrp="1"/>
          </p:cNvSpPr>
          <p:nvPr>
            <p:ph idx="1"/>
          </p:nvPr>
        </p:nvSpPr>
        <p:spPr/>
        <p:txBody>
          <a:bodyPr/>
          <a:lstStyle/>
          <a:p>
            <a:r>
              <a:rPr lang="en-US" sz="1400" dirty="0"/>
              <a:t>Case No. 23-002-PL-RPT directs all gas pipeline operators to file a 2022 Gas Pipeline Safety annual report by March 30, 2023.  Pursuant to R.C. 4905.92, all pipeline operators, including natural gas companies, pipeline companies, master-meter system operators, municipal corporations, and cooperative associations, when engaged in supplying or transporting gas by pipeline in the state of Ohio, are required annually to report the prior year’s total throughput of gas, in thousands of cubic feet (</a:t>
            </a:r>
            <a:r>
              <a:rPr lang="en-US" sz="1400" dirty="0" err="1"/>
              <a:t>Mcfs</a:t>
            </a:r>
            <a:r>
              <a:rPr lang="en-US" sz="1400" dirty="0"/>
              <a:t>), supplied or delivered in the state and to pay the gas pipeline safety (GPS) assessment. To file, please use the PUCO's web-based filing system, the PUCO Community to submit the throughput report as well as add the additional required forms. </a:t>
            </a:r>
          </a:p>
          <a:p>
            <a:endParaRPr lang="en-US" dirty="0"/>
          </a:p>
          <a:p>
            <a:endParaRPr lang="en-US" dirty="0"/>
          </a:p>
        </p:txBody>
      </p:sp>
    </p:spTree>
    <p:extLst>
      <p:ext uri="{BB962C8B-B14F-4D97-AF65-F5344CB8AC3E}">
        <p14:creationId xmlns:p14="http://schemas.microsoft.com/office/powerpoint/2010/main" val="92123603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B0AF78-D044-2940-5EED-ED2198C554D7}"/>
              </a:ext>
            </a:extLst>
          </p:cNvPr>
          <p:cNvSpPr>
            <a:spLocks noGrp="1"/>
          </p:cNvSpPr>
          <p:nvPr>
            <p:ph type="title"/>
          </p:nvPr>
        </p:nvSpPr>
        <p:spPr/>
        <p:txBody>
          <a:bodyPr/>
          <a:lstStyle/>
          <a:p>
            <a:r>
              <a:rPr lang="en-US" sz="2800" dirty="0"/>
              <a:t>Valve and Rupture Detection Rule</a:t>
            </a:r>
          </a:p>
        </p:txBody>
      </p:sp>
      <p:sp>
        <p:nvSpPr>
          <p:cNvPr id="3" name="Content Placeholder 2">
            <a:extLst>
              <a:ext uri="{FF2B5EF4-FFF2-40B4-BE49-F238E27FC236}">
                <a16:creationId xmlns:a16="http://schemas.microsoft.com/office/drawing/2014/main" id="{18ECC079-16FA-2816-6A58-292ECF43DF27}"/>
              </a:ext>
            </a:extLst>
          </p:cNvPr>
          <p:cNvSpPr>
            <a:spLocks noGrp="1"/>
          </p:cNvSpPr>
          <p:nvPr>
            <p:ph idx="1"/>
          </p:nvPr>
        </p:nvSpPr>
        <p:spPr/>
        <p:txBody>
          <a:bodyPr/>
          <a:lstStyle/>
          <a:p>
            <a:pPr>
              <a:buFont typeface="Wingdings" panose="05000000000000000000" pitchFamily="2" charset="2"/>
              <a:buChar char="§"/>
            </a:pPr>
            <a:r>
              <a:rPr lang="en-US" sz="1400" dirty="0">
                <a:solidFill>
                  <a:schemeClr val="tx1"/>
                </a:solidFill>
                <a:cs typeface="Times New Roman" panose="02020603050405020304" pitchFamily="18" charset="0"/>
              </a:rPr>
              <a:t>Final Rule published 4/8/2022; effective date 10/5/2022.</a:t>
            </a:r>
          </a:p>
          <a:p>
            <a:pPr>
              <a:buFont typeface="Wingdings" panose="05000000000000000000" pitchFamily="2" charset="2"/>
              <a:buChar char="§"/>
            </a:pPr>
            <a:r>
              <a:rPr lang="en-US" sz="1400" dirty="0">
                <a:solidFill>
                  <a:schemeClr val="tx1"/>
                </a:solidFill>
                <a:cs typeface="Times New Roman" panose="02020603050405020304" pitchFamily="18" charset="0"/>
              </a:rPr>
              <a:t>NPRM published 2/6/20</a:t>
            </a:r>
          </a:p>
          <a:p>
            <a:pPr lvl="1">
              <a:buFont typeface="Wingdings" panose="05000000000000000000" pitchFamily="2" charset="2"/>
              <a:buChar char="§"/>
            </a:pPr>
            <a:r>
              <a:rPr lang="en-US" sz="1400" dirty="0">
                <a:solidFill>
                  <a:schemeClr val="tx1"/>
                </a:solidFill>
                <a:cs typeface="Times New Roman" panose="02020603050405020304" pitchFamily="18" charset="0"/>
              </a:rPr>
              <a:t>Comment period closed 4/6/20</a:t>
            </a:r>
          </a:p>
          <a:p>
            <a:pPr>
              <a:buFont typeface="Wingdings" panose="05000000000000000000" pitchFamily="2" charset="2"/>
              <a:buChar char="§"/>
            </a:pPr>
            <a:r>
              <a:rPr lang="en-US" sz="1400" dirty="0">
                <a:solidFill>
                  <a:schemeClr val="tx1"/>
                </a:solidFill>
                <a:cs typeface="Times New Roman" panose="02020603050405020304" pitchFamily="18" charset="0"/>
              </a:rPr>
              <a:t>PAC Meetings held 7/22/20 to 7/23/20</a:t>
            </a:r>
          </a:p>
          <a:p>
            <a:pPr>
              <a:buFont typeface="Wingdings" panose="05000000000000000000" pitchFamily="2" charset="2"/>
              <a:buChar char="§"/>
            </a:pPr>
            <a:r>
              <a:rPr lang="en-US" sz="1400" dirty="0">
                <a:solidFill>
                  <a:schemeClr val="tx1"/>
                </a:solidFill>
                <a:cs typeface="Times New Roman" panose="02020603050405020304" pitchFamily="18" charset="0"/>
              </a:rPr>
              <a:t>In PHMSA’s 2020 Appropriations (Budget) Bill; Congress directed for this final rule to be completed by June 28, 2021. </a:t>
            </a:r>
          </a:p>
          <a:p>
            <a:endParaRPr lang="en-US" sz="1400" dirty="0"/>
          </a:p>
        </p:txBody>
      </p:sp>
    </p:spTree>
    <p:extLst>
      <p:ext uri="{BB962C8B-B14F-4D97-AF65-F5344CB8AC3E}">
        <p14:creationId xmlns:p14="http://schemas.microsoft.com/office/powerpoint/2010/main" val="370742987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3CA8F9-C839-5BD9-065E-FA443C718895}"/>
              </a:ext>
            </a:extLst>
          </p:cNvPr>
          <p:cNvSpPr>
            <a:spLocks noGrp="1"/>
          </p:cNvSpPr>
          <p:nvPr>
            <p:ph type="title"/>
          </p:nvPr>
        </p:nvSpPr>
        <p:spPr/>
        <p:txBody>
          <a:bodyPr/>
          <a:lstStyle/>
          <a:p>
            <a:r>
              <a:rPr lang="en-US" sz="2800" dirty="0"/>
              <a:t>Valve and Rupture Detection Rule</a:t>
            </a:r>
          </a:p>
        </p:txBody>
      </p:sp>
      <p:sp>
        <p:nvSpPr>
          <p:cNvPr id="3" name="Content Placeholder 2">
            <a:extLst>
              <a:ext uri="{FF2B5EF4-FFF2-40B4-BE49-F238E27FC236}">
                <a16:creationId xmlns:a16="http://schemas.microsoft.com/office/drawing/2014/main" id="{9DCEE166-149F-4038-5F47-D4974C59674A}"/>
              </a:ext>
            </a:extLst>
          </p:cNvPr>
          <p:cNvSpPr>
            <a:spLocks noGrp="1"/>
          </p:cNvSpPr>
          <p:nvPr>
            <p:ph idx="1"/>
          </p:nvPr>
        </p:nvSpPr>
        <p:spPr/>
        <p:txBody>
          <a:bodyPr/>
          <a:lstStyle/>
          <a:p>
            <a:r>
              <a:rPr lang="en-US" sz="1000" dirty="0"/>
              <a:t>Installation of automatic shut-off valves (ASV) or remote controlled valves (RCV) on newly constructed or entirely replaced (2 miles or more) natural gas and hazardous liquid transmission pipelines (with nominal diameters ≥ 6 inches) with the objective of improving overall incident response for new and replaced pipelines</a:t>
            </a:r>
          </a:p>
          <a:p>
            <a:r>
              <a:rPr lang="en-US" sz="1000" dirty="0"/>
              <a:t>If an operator observes or is notified of a release of gas or hazardous liquid (HL) that may be representative of a “notification of potential rupture,” the operator must, as soon as practicable but within 30 minutes: </a:t>
            </a:r>
          </a:p>
          <a:p>
            <a:r>
              <a:rPr lang="en-US" sz="1000" dirty="0"/>
              <a:t>identify the rupture, fully close any rupture-mitigation valves necessary to mitigate the rupture – mainline valves, cross-over valves and laterals.</a:t>
            </a:r>
          </a:p>
          <a:p>
            <a:r>
              <a:rPr lang="en-US" sz="1000" dirty="0"/>
              <a:t>Development of written procedures to identify and confirm whether a “notification of potential rupture” is a rupture.</a:t>
            </a:r>
          </a:p>
          <a:p>
            <a:r>
              <a:rPr lang="en-US" sz="1000" dirty="0"/>
              <a:t>Maintenance and drill requirements for equivalent technology to ensure the valve can close within 30 minutes after identifying a rupture.</a:t>
            </a:r>
          </a:p>
          <a:p>
            <a:r>
              <a:rPr lang="en-US" sz="1000" dirty="0"/>
              <a:t>Operator investigation following a rupture with any lessons learned implemented throughout the pipeline system.</a:t>
            </a:r>
          </a:p>
          <a:p>
            <a:r>
              <a:rPr lang="en-US" sz="1000" dirty="0"/>
              <a:t>Updated 9-1-1 notification requirements (direct notification of appropriate public safety answering point).</a:t>
            </a:r>
          </a:p>
          <a:p>
            <a:endParaRPr lang="en-US" sz="1000" dirty="0"/>
          </a:p>
        </p:txBody>
      </p:sp>
    </p:spTree>
    <p:extLst>
      <p:ext uri="{BB962C8B-B14F-4D97-AF65-F5344CB8AC3E}">
        <p14:creationId xmlns:p14="http://schemas.microsoft.com/office/powerpoint/2010/main" val="23559611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F8D9BB-43BE-49FD-8358-8879F3864CEE}"/>
              </a:ext>
            </a:extLst>
          </p:cNvPr>
          <p:cNvSpPr>
            <a:spLocks noGrp="1"/>
          </p:cNvSpPr>
          <p:nvPr>
            <p:ph type="title"/>
          </p:nvPr>
        </p:nvSpPr>
        <p:spPr>
          <a:xfrm>
            <a:off x="1028700" y="971550"/>
            <a:ext cx="7086600" cy="857250"/>
          </a:xfrm>
        </p:spPr>
        <p:txBody>
          <a:bodyPr/>
          <a:lstStyle/>
          <a:p>
            <a:r>
              <a:rPr lang="en-US" sz="3200" dirty="0"/>
              <a:t>Upcoming Federal Rule Making Activity</a:t>
            </a:r>
          </a:p>
        </p:txBody>
      </p:sp>
      <p:sp>
        <p:nvSpPr>
          <p:cNvPr id="3" name="Content Placeholder 2">
            <a:extLst>
              <a:ext uri="{FF2B5EF4-FFF2-40B4-BE49-F238E27FC236}">
                <a16:creationId xmlns:a16="http://schemas.microsoft.com/office/drawing/2014/main" id="{A24B62A0-8495-414C-9415-2B18D970F40C}"/>
              </a:ext>
            </a:extLst>
          </p:cNvPr>
          <p:cNvSpPr>
            <a:spLocks noGrp="1"/>
          </p:cNvSpPr>
          <p:nvPr>
            <p:ph idx="1"/>
          </p:nvPr>
        </p:nvSpPr>
        <p:spPr>
          <a:xfrm>
            <a:off x="1295400" y="2114550"/>
            <a:ext cx="6553200" cy="2667000"/>
          </a:xfrm>
        </p:spPr>
        <p:txBody>
          <a:bodyPr/>
          <a:lstStyle/>
          <a:p>
            <a:r>
              <a:rPr lang="en-US" sz="1600" dirty="0"/>
              <a:t>Leak Detection (RIN 2137- AF-51)</a:t>
            </a:r>
          </a:p>
          <a:p>
            <a:r>
              <a:rPr lang="en-US" sz="1600" dirty="0"/>
              <a:t>Safety of Gas Distribution Pipelines (RIN: 2137-AF53)</a:t>
            </a:r>
          </a:p>
          <a:p>
            <a:r>
              <a:rPr lang="en-US" sz="1600" dirty="0"/>
              <a:t>Pipeline Operational Status (Idled Pipelines) (RIN: 2137-AF52)</a:t>
            </a:r>
          </a:p>
          <a:p>
            <a:r>
              <a:rPr lang="en-US" sz="1600" dirty="0"/>
              <a:t>Class Location change Requirements</a:t>
            </a:r>
          </a:p>
          <a:p>
            <a:r>
              <a:rPr lang="en-US" sz="1600" dirty="0"/>
              <a:t>LNG Rule</a:t>
            </a:r>
          </a:p>
          <a:p>
            <a:r>
              <a:rPr lang="en-US" sz="1600" dirty="0"/>
              <a:t>CO2 Rule</a:t>
            </a:r>
          </a:p>
          <a:p>
            <a:r>
              <a:rPr lang="en-US" sz="1600" dirty="0"/>
              <a:t>Standards Updates I and II</a:t>
            </a:r>
          </a:p>
        </p:txBody>
      </p:sp>
    </p:spTree>
    <p:extLst>
      <p:ext uri="{BB962C8B-B14F-4D97-AF65-F5344CB8AC3E}">
        <p14:creationId xmlns:p14="http://schemas.microsoft.com/office/powerpoint/2010/main" val="383145181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BAE0CA-4D10-4D77-832A-648711609399}"/>
              </a:ext>
            </a:extLst>
          </p:cNvPr>
          <p:cNvSpPr>
            <a:spLocks noGrp="1"/>
          </p:cNvSpPr>
          <p:nvPr>
            <p:ph type="title"/>
          </p:nvPr>
        </p:nvSpPr>
        <p:spPr/>
        <p:txBody>
          <a:bodyPr/>
          <a:lstStyle/>
          <a:p>
            <a:r>
              <a:rPr lang="en-US" sz="3200" dirty="0"/>
              <a:t>Leak Detection (RIN 2137- AF-51)</a:t>
            </a:r>
          </a:p>
        </p:txBody>
      </p:sp>
      <p:sp>
        <p:nvSpPr>
          <p:cNvPr id="3" name="Content Placeholder 2">
            <a:extLst>
              <a:ext uri="{FF2B5EF4-FFF2-40B4-BE49-F238E27FC236}">
                <a16:creationId xmlns:a16="http://schemas.microsoft.com/office/drawing/2014/main" id="{DA59059C-0A24-47E9-98A6-64AD94129F16}"/>
              </a:ext>
            </a:extLst>
          </p:cNvPr>
          <p:cNvSpPr>
            <a:spLocks noGrp="1"/>
          </p:cNvSpPr>
          <p:nvPr>
            <p:ph idx="1"/>
          </p:nvPr>
        </p:nvSpPr>
        <p:spPr>
          <a:xfrm>
            <a:off x="1295400" y="1752600"/>
            <a:ext cx="6553200" cy="3390900"/>
          </a:xfrm>
        </p:spPr>
        <p:txBody>
          <a:bodyPr>
            <a:normAutofit/>
          </a:bodyPr>
          <a:lstStyle/>
          <a:p>
            <a:pPr marL="0" indent="0" defTabSz="685800" fontAlgn="auto">
              <a:spcAft>
                <a:spcPts val="0"/>
              </a:spcAft>
              <a:buNone/>
              <a:defRPr/>
            </a:pPr>
            <a:r>
              <a:rPr lang="en-US" sz="1600" kern="1200" dirty="0">
                <a:solidFill>
                  <a:prstClr val="black"/>
                </a:solidFill>
                <a:ea typeface="Cambria" panose="02040503050406030204" pitchFamily="18" charset="0"/>
                <a:cs typeface="Times New Roman" panose="02020603050405020304" pitchFamily="18" charset="0"/>
              </a:rPr>
              <a:t>NPRM stage (Two efforts required by the PIPES 2020 Act)</a:t>
            </a:r>
          </a:p>
          <a:p>
            <a:pPr marL="257175" indent="-257175" defTabSz="685800" fontAlgn="auto">
              <a:spcAft>
                <a:spcPts val="0"/>
              </a:spcAft>
              <a:buFont typeface="Wingdings" panose="05000000000000000000" pitchFamily="2" charset="2"/>
              <a:buChar char="§"/>
              <a:defRPr/>
            </a:pPr>
            <a:r>
              <a:rPr lang="en-US" sz="1600" kern="1200" dirty="0">
                <a:solidFill>
                  <a:prstClr val="black"/>
                </a:solidFill>
                <a:ea typeface="Cambria" panose="02040503050406030204" pitchFamily="18" charset="0"/>
                <a:cs typeface="Times New Roman" panose="02020603050405020304" pitchFamily="18" charset="0"/>
              </a:rPr>
              <a:t>Rulemaking to address </a:t>
            </a:r>
            <a:r>
              <a:rPr lang="en-US" sz="1600" b="1" kern="1200" dirty="0">
                <a:solidFill>
                  <a:prstClr val="black"/>
                </a:solidFill>
                <a:ea typeface="Cambria" panose="02040503050406030204" pitchFamily="18" charset="0"/>
                <a:cs typeface="Times New Roman" panose="02020603050405020304" pitchFamily="18" charset="0"/>
              </a:rPr>
              <a:t>Section 113 </a:t>
            </a:r>
            <a:r>
              <a:rPr lang="en-US" sz="1600" kern="1200" dirty="0">
                <a:solidFill>
                  <a:prstClr val="black"/>
                </a:solidFill>
                <a:ea typeface="Cambria" panose="02040503050406030204" pitchFamily="18" charset="0"/>
                <a:cs typeface="Times New Roman" panose="02020603050405020304" pitchFamily="18" charset="0"/>
              </a:rPr>
              <a:t>– Leak Detection and Repair </a:t>
            </a:r>
          </a:p>
          <a:p>
            <a:pPr marL="257175" indent="-257175" defTabSz="685800" fontAlgn="auto">
              <a:spcAft>
                <a:spcPts val="0"/>
              </a:spcAft>
              <a:buFont typeface="Wingdings" panose="05000000000000000000" pitchFamily="2" charset="2"/>
              <a:buChar char="§"/>
              <a:defRPr/>
            </a:pPr>
            <a:r>
              <a:rPr lang="en-US" sz="1600" kern="1200" dirty="0">
                <a:solidFill>
                  <a:prstClr val="black"/>
                </a:solidFill>
                <a:ea typeface="Cambria" panose="02040503050406030204" pitchFamily="18" charset="0"/>
                <a:cs typeface="Times New Roman" panose="02020603050405020304" pitchFamily="18" charset="0"/>
              </a:rPr>
              <a:t>Rulemaking will be considered based on the results of the studies and reports required by </a:t>
            </a:r>
            <a:r>
              <a:rPr lang="en-US" sz="1600" b="1" kern="1200" dirty="0">
                <a:solidFill>
                  <a:prstClr val="black"/>
                </a:solidFill>
                <a:ea typeface="Cambria" panose="02040503050406030204" pitchFamily="18" charset="0"/>
                <a:cs typeface="Times New Roman" panose="02020603050405020304" pitchFamily="18" charset="0"/>
              </a:rPr>
              <a:t>Section 114 </a:t>
            </a:r>
            <a:r>
              <a:rPr lang="en-US" sz="1600" kern="1200" dirty="0">
                <a:solidFill>
                  <a:prstClr val="black"/>
                </a:solidFill>
                <a:ea typeface="Cambria" panose="02040503050406030204" pitchFamily="18" charset="0"/>
                <a:cs typeface="Times New Roman" panose="02020603050405020304" pitchFamily="18" charset="0"/>
              </a:rPr>
              <a:t>( Study based on Inspection and Maintenance Plan Oversight </a:t>
            </a:r>
            <a:r>
              <a:rPr lang="en-US" sz="1600" u="sng" kern="1200" dirty="0">
                <a:solidFill>
                  <a:prstClr val="black"/>
                </a:solidFill>
                <a:ea typeface="Cambria" panose="02040503050406030204" pitchFamily="18" charset="0"/>
                <a:cs typeface="Times New Roman" panose="02020603050405020304" pitchFamily="18" charset="0"/>
              </a:rPr>
              <a:t>and </a:t>
            </a:r>
            <a:r>
              <a:rPr lang="en-US" sz="1600" kern="1200" dirty="0">
                <a:solidFill>
                  <a:prstClr val="black"/>
                </a:solidFill>
                <a:ea typeface="Cambria" panose="02040503050406030204" pitchFamily="18" charset="0"/>
                <a:cs typeface="Times New Roman" panose="02020603050405020304" pitchFamily="18" charset="0"/>
              </a:rPr>
              <a:t>Best Technology/Practices Report to minimize NG releases)</a:t>
            </a:r>
          </a:p>
          <a:p>
            <a:pPr marL="257175" indent="-257175" defTabSz="685800" fontAlgn="auto">
              <a:spcAft>
                <a:spcPts val="0"/>
              </a:spcAft>
              <a:buFont typeface="Wingdings" panose="05000000000000000000" pitchFamily="2" charset="2"/>
              <a:buChar char="§"/>
              <a:defRPr/>
            </a:pPr>
            <a:r>
              <a:rPr lang="en-US" sz="1600" kern="1200" dirty="0">
                <a:solidFill>
                  <a:prstClr val="black"/>
                </a:solidFill>
                <a:ea typeface="Cambria" panose="02040503050406030204" pitchFamily="18" charset="0"/>
                <a:cs typeface="Times New Roman"/>
              </a:rPr>
              <a:t>Major topics under consideration include leak survey frequency, repairs of leaks, use of advanced technology, etc.</a:t>
            </a:r>
          </a:p>
          <a:p>
            <a:pPr marL="257175" indent="-257175" defTabSz="685800" fontAlgn="auto">
              <a:spcAft>
                <a:spcPts val="0"/>
              </a:spcAft>
              <a:buFont typeface="Wingdings" panose="05000000000000000000" pitchFamily="2" charset="2"/>
              <a:buChar char="§"/>
              <a:defRPr/>
            </a:pPr>
            <a:r>
              <a:rPr lang="en-US" sz="1600" kern="1200" dirty="0">
                <a:solidFill>
                  <a:prstClr val="black"/>
                </a:solidFill>
                <a:ea typeface="Cambria" panose="02040503050406030204" pitchFamily="18" charset="0"/>
                <a:cs typeface="Times New Roman"/>
              </a:rPr>
              <a:t>Section 114 is “Self Executing” and required changes to operator O&amp;M Plans</a:t>
            </a:r>
          </a:p>
          <a:p>
            <a:pPr marL="257175" indent="-257175" defTabSz="685800" fontAlgn="auto">
              <a:spcAft>
                <a:spcPts val="0"/>
              </a:spcAft>
              <a:buFont typeface="Wingdings" panose="05000000000000000000" pitchFamily="2" charset="2"/>
              <a:buChar char="§"/>
              <a:defRPr/>
            </a:pPr>
            <a:r>
              <a:rPr lang="en-US" sz="1600" kern="1200" dirty="0">
                <a:solidFill>
                  <a:prstClr val="black"/>
                </a:solidFill>
                <a:ea typeface="Cambria" panose="02040503050406030204" pitchFamily="18" charset="0"/>
                <a:cs typeface="Times New Roman" panose="02020603050405020304" pitchFamily="18" charset="0"/>
              </a:rPr>
              <a:t>Next action: 2023 NPRM </a:t>
            </a:r>
            <a:endParaRPr lang="en-US" sz="1600" kern="1200" dirty="0">
              <a:solidFill>
                <a:prstClr val="black"/>
              </a:solidFill>
              <a:ea typeface="Cambria" panose="02040503050406030204" pitchFamily="18" charset="0"/>
              <a:cs typeface="Times New Roman"/>
            </a:endParaRPr>
          </a:p>
          <a:p>
            <a:endParaRPr lang="en-US" sz="1400" dirty="0">
              <a:ea typeface="Cambria" panose="02040503050406030204" pitchFamily="18" charset="0"/>
            </a:endParaRPr>
          </a:p>
        </p:txBody>
      </p:sp>
    </p:spTree>
    <p:extLst>
      <p:ext uri="{BB962C8B-B14F-4D97-AF65-F5344CB8AC3E}">
        <p14:creationId xmlns:p14="http://schemas.microsoft.com/office/powerpoint/2010/main" val="166342076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669A82-B421-49EC-BD3F-0E7349B43FCC}"/>
              </a:ext>
            </a:extLst>
          </p:cNvPr>
          <p:cNvSpPr>
            <a:spLocks noGrp="1"/>
          </p:cNvSpPr>
          <p:nvPr>
            <p:ph type="title"/>
          </p:nvPr>
        </p:nvSpPr>
        <p:spPr>
          <a:xfrm>
            <a:off x="457200" y="1104900"/>
            <a:ext cx="8229600" cy="857250"/>
          </a:xfrm>
        </p:spPr>
        <p:txBody>
          <a:bodyPr>
            <a:noAutofit/>
          </a:bodyPr>
          <a:lstStyle/>
          <a:p>
            <a:r>
              <a:rPr lang="en-US" sz="3200" dirty="0"/>
              <a:t>Safety of Gas Distribution Pipelines</a:t>
            </a:r>
            <a:br>
              <a:rPr lang="en-US" sz="3200" dirty="0"/>
            </a:br>
            <a:r>
              <a:rPr lang="en-US" sz="3200" dirty="0"/>
              <a:t>(RIN: 2137-AF53)</a:t>
            </a:r>
            <a:br>
              <a:rPr lang="en-US" sz="3200" dirty="0"/>
            </a:br>
            <a:endParaRPr lang="en-US" sz="3200" dirty="0"/>
          </a:p>
        </p:txBody>
      </p:sp>
      <p:sp>
        <p:nvSpPr>
          <p:cNvPr id="3" name="Content Placeholder 2">
            <a:extLst>
              <a:ext uri="{FF2B5EF4-FFF2-40B4-BE49-F238E27FC236}">
                <a16:creationId xmlns:a16="http://schemas.microsoft.com/office/drawing/2014/main" id="{7767E8CD-3BDE-49CD-A03C-F95E82B8A1A1}"/>
              </a:ext>
            </a:extLst>
          </p:cNvPr>
          <p:cNvSpPr>
            <a:spLocks noGrp="1"/>
          </p:cNvSpPr>
          <p:nvPr>
            <p:ph idx="1"/>
          </p:nvPr>
        </p:nvSpPr>
        <p:spPr>
          <a:xfrm>
            <a:off x="1295400" y="1932976"/>
            <a:ext cx="6553200" cy="2362200"/>
          </a:xfrm>
        </p:spPr>
        <p:txBody>
          <a:bodyPr/>
          <a:lstStyle/>
          <a:p>
            <a:pPr>
              <a:buFont typeface="Wingdings,Sans-Serif"/>
              <a:buChar char="§"/>
            </a:pPr>
            <a:r>
              <a:rPr lang="en-US" sz="1800" dirty="0">
                <a:latin typeface="Times New Roman"/>
                <a:cs typeface="Times New Roman"/>
              </a:rPr>
              <a:t>NPRM Stage</a:t>
            </a:r>
          </a:p>
          <a:p>
            <a:pPr>
              <a:buFont typeface="Wingdings,Sans-Serif"/>
              <a:buChar char="§"/>
            </a:pPr>
            <a:r>
              <a:rPr lang="en-US" sz="1800" dirty="0">
                <a:latin typeface="Times New Roman"/>
                <a:cs typeface="Times New Roman"/>
              </a:rPr>
              <a:t>Addresses Leonel </a:t>
            </a:r>
            <a:r>
              <a:rPr lang="en-US" sz="1800" dirty="0" err="1">
                <a:latin typeface="Times New Roman"/>
                <a:cs typeface="Times New Roman"/>
              </a:rPr>
              <a:t>Rondon</a:t>
            </a:r>
            <a:r>
              <a:rPr lang="en-US" sz="1800" dirty="0">
                <a:latin typeface="Times New Roman"/>
                <a:cs typeface="Times New Roman"/>
              </a:rPr>
              <a:t> Act within the PIPES Act of 2020 </a:t>
            </a:r>
          </a:p>
          <a:p>
            <a:pPr>
              <a:buFont typeface="Wingdings,Sans-Serif"/>
              <a:buChar char="§"/>
            </a:pPr>
            <a:r>
              <a:rPr lang="en-US" sz="1800" dirty="0">
                <a:latin typeface="Times New Roman"/>
                <a:cs typeface="Times New Roman"/>
              </a:rPr>
              <a:t>Major topics under consideration</a:t>
            </a:r>
          </a:p>
          <a:p>
            <a:pPr lvl="1">
              <a:buFont typeface="Wingdings,Sans-Serif"/>
              <a:buChar char="§"/>
            </a:pPr>
            <a:r>
              <a:rPr lang="en-US" sz="1800" dirty="0">
                <a:latin typeface="Times New Roman"/>
                <a:cs typeface="Times New Roman"/>
              </a:rPr>
              <a:t>Sections 202; 203; 204 and 206 – DIMP Plans, Emergency Response Plans, Records, presence of qualified employees, safety of district regulator stations, etc.</a:t>
            </a:r>
          </a:p>
          <a:p>
            <a:pPr lvl="1">
              <a:buFont typeface="Wingdings,Sans-Serif"/>
              <a:buChar char="§"/>
            </a:pPr>
            <a:r>
              <a:rPr lang="en-US" sz="1800" dirty="0">
                <a:latin typeface="Times New Roman"/>
                <a:cs typeface="Times New Roman"/>
              </a:rPr>
              <a:t>Low pressure system focus</a:t>
            </a:r>
          </a:p>
          <a:p>
            <a:pPr>
              <a:buFont typeface="Wingdings" panose="05000000000000000000" pitchFamily="2" charset="2"/>
              <a:buChar char="§"/>
            </a:pPr>
            <a:r>
              <a:rPr lang="en-US" sz="1800" dirty="0">
                <a:latin typeface="Times New Roman" panose="02020603050405020304" pitchFamily="18" charset="0"/>
                <a:cs typeface="Times New Roman" panose="02020603050405020304" pitchFamily="18" charset="0"/>
              </a:rPr>
              <a:t>Next action: 2023 NPRM </a:t>
            </a:r>
          </a:p>
          <a:p>
            <a:endParaRPr lang="en-US" sz="1800" dirty="0"/>
          </a:p>
        </p:txBody>
      </p:sp>
    </p:spTree>
    <p:extLst>
      <p:ext uri="{BB962C8B-B14F-4D97-AF65-F5344CB8AC3E}">
        <p14:creationId xmlns:p14="http://schemas.microsoft.com/office/powerpoint/2010/main" val="256501724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1CA1D8-58D6-45AF-949F-BE11B4B92AEB}"/>
              </a:ext>
            </a:extLst>
          </p:cNvPr>
          <p:cNvSpPr>
            <a:spLocks noGrp="1"/>
          </p:cNvSpPr>
          <p:nvPr>
            <p:ph type="title"/>
          </p:nvPr>
        </p:nvSpPr>
        <p:spPr>
          <a:xfrm>
            <a:off x="152400" y="914666"/>
            <a:ext cx="8839200" cy="1219200"/>
          </a:xfrm>
        </p:spPr>
        <p:txBody>
          <a:bodyPr>
            <a:noAutofit/>
          </a:bodyPr>
          <a:lstStyle/>
          <a:p>
            <a:r>
              <a:rPr lang="en-US" sz="3200" dirty="0"/>
              <a:t>Pipeline Operational Status (Idled Pipelines) </a:t>
            </a:r>
            <a:br>
              <a:rPr lang="en-US" sz="3200" dirty="0"/>
            </a:br>
            <a:r>
              <a:rPr lang="en-US" sz="3200" dirty="0"/>
              <a:t>(RIN: 2137-AF52)</a:t>
            </a:r>
            <a:br>
              <a:rPr lang="en-US" sz="3200" dirty="0"/>
            </a:br>
            <a:endParaRPr lang="en-US" sz="3200" dirty="0"/>
          </a:p>
        </p:txBody>
      </p:sp>
      <p:sp>
        <p:nvSpPr>
          <p:cNvPr id="3" name="Content Placeholder 2">
            <a:extLst>
              <a:ext uri="{FF2B5EF4-FFF2-40B4-BE49-F238E27FC236}">
                <a16:creationId xmlns:a16="http://schemas.microsoft.com/office/drawing/2014/main" id="{1AE3F0EE-8172-40A4-9566-5E63381B4F34}"/>
              </a:ext>
            </a:extLst>
          </p:cNvPr>
          <p:cNvSpPr>
            <a:spLocks noGrp="1"/>
          </p:cNvSpPr>
          <p:nvPr>
            <p:ph idx="1"/>
          </p:nvPr>
        </p:nvSpPr>
        <p:spPr/>
        <p:txBody>
          <a:bodyPr/>
          <a:lstStyle/>
          <a:p>
            <a:pPr>
              <a:buFont typeface="Wingdings" panose="05000000000000000000" pitchFamily="2" charset="2"/>
              <a:buChar char="§"/>
            </a:pPr>
            <a:r>
              <a:rPr lang="en-US" sz="2100" dirty="0">
                <a:latin typeface="Times New Roman" panose="02020603050405020304" pitchFamily="18" charset="0"/>
                <a:cs typeface="Times New Roman" panose="02020603050405020304" pitchFamily="18" charset="0"/>
              </a:rPr>
              <a:t>NPRM Stage</a:t>
            </a:r>
          </a:p>
          <a:p>
            <a:pPr>
              <a:buFont typeface="Wingdings" panose="05000000000000000000" pitchFamily="2" charset="2"/>
              <a:buChar char="§"/>
            </a:pPr>
            <a:r>
              <a:rPr lang="en-US" sz="2100" dirty="0">
                <a:latin typeface="Times New Roman" panose="02020603050405020304" pitchFamily="18" charset="0"/>
                <a:cs typeface="Times New Roman" panose="02020603050405020304" pitchFamily="18" charset="0"/>
              </a:rPr>
              <a:t>PIPES Act of 2020 defines an “idled pipeline”</a:t>
            </a:r>
          </a:p>
          <a:p>
            <a:pPr lvl="1">
              <a:buFont typeface="Wingdings" panose="05000000000000000000" pitchFamily="2" charset="2"/>
              <a:buChar char="§"/>
            </a:pPr>
            <a:r>
              <a:rPr lang="en-US" sz="1800" dirty="0">
                <a:latin typeface="Times New Roman" panose="02020603050405020304" pitchFamily="18" charset="0"/>
                <a:cs typeface="Times New Roman" panose="02020603050405020304" pitchFamily="18" charset="0"/>
              </a:rPr>
              <a:t>Will not resume service in 180 days</a:t>
            </a:r>
          </a:p>
          <a:p>
            <a:pPr lvl="1">
              <a:buFont typeface="Wingdings" panose="05000000000000000000" pitchFamily="2" charset="2"/>
              <a:buChar char="§"/>
            </a:pPr>
            <a:r>
              <a:rPr lang="en-US" sz="1800" dirty="0">
                <a:latin typeface="Times New Roman" panose="02020603050405020304" pitchFamily="18" charset="0"/>
                <a:cs typeface="Times New Roman" panose="02020603050405020304" pitchFamily="18" charset="0"/>
              </a:rPr>
              <a:t>Has been isolated from all sources of hazardous liquid, natural gas has been purged.</a:t>
            </a:r>
          </a:p>
          <a:p>
            <a:pPr>
              <a:buFont typeface="Wingdings" panose="05000000000000000000" pitchFamily="2" charset="2"/>
              <a:buChar char="§"/>
            </a:pPr>
            <a:r>
              <a:rPr lang="en-US" sz="2100" dirty="0">
                <a:latin typeface="Times New Roman" panose="02020603050405020304" pitchFamily="18" charset="0"/>
                <a:cs typeface="Times New Roman" panose="02020603050405020304" pitchFamily="18" charset="0"/>
              </a:rPr>
              <a:t>API RP 1181; addresses idled pipelines </a:t>
            </a:r>
          </a:p>
          <a:p>
            <a:pPr>
              <a:buFont typeface="Wingdings" panose="05000000000000000000" pitchFamily="2" charset="2"/>
              <a:buChar char="§"/>
            </a:pPr>
            <a:r>
              <a:rPr lang="en-US" sz="2100" dirty="0">
                <a:latin typeface="Times New Roman" panose="02020603050405020304" pitchFamily="18" charset="0"/>
                <a:cs typeface="Times New Roman" panose="02020603050405020304" pitchFamily="18" charset="0"/>
              </a:rPr>
              <a:t>Next action: 2023 NPRM </a:t>
            </a:r>
          </a:p>
          <a:p>
            <a:endParaRPr lang="en-US" dirty="0"/>
          </a:p>
        </p:txBody>
      </p:sp>
    </p:spTree>
    <p:extLst>
      <p:ext uri="{BB962C8B-B14F-4D97-AF65-F5344CB8AC3E}">
        <p14:creationId xmlns:p14="http://schemas.microsoft.com/office/powerpoint/2010/main" val="108870300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DE8D4B-3A51-4CDD-92AC-87C0A35BCBC4}"/>
              </a:ext>
            </a:extLst>
          </p:cNvPr>
          <p:cNvSpPr>
            <a:spLocks noGrp="1"/>
          </p:cNvSpPr>
          <p:nvPr>
            <p:ph type="title"/>
          </p:nvPr>
        </p:nvSpPr>
        <p:spPr>
          <a:xfrm>
            <a:off x="1028700" y="927855"/>
            <a:ext cx="7086600" cy="857250"/>
          </a:xfrm>
        </p:spPr>
        <p:txBody>
          <a:bodyPr/>
          <a:lstStyle/>
          <a:p>
            <a:r>
              <a:rPr lang="en-US" sz="3200" dirty="0"/>
              <a:t>Class Location Change Requirements</a:t>
            </a:r>
          </a:p>
        </p:txBody>
      </p:sp>
      <p:sp>
        <p:nvSpPr>
          <p:cNvPr id="3" name="Content Placeholder 2">
            <a:extLst>
              <a:ext uri="{FF2B5EF4-FFF2-40B4-BE49-F238E27FC236}">
                <a16:creationId xmlns:a16="http://schemas.microsoft.com/office/drawing/2014/main" id="{A3F73F01-CABA-40A5-8E9A-E788ACBAE3B9}"/>
              </a:ext>
            </a:extLst>
          </p:cNvPr>
          <p:cNvSpPr>
            <a:spLocks noGrp="1"/>
          </p:cNvSpPr>
          <p:nvPr>
            <p:ph idx="1"/>
          </p:nvPr>
        </p:nvSpPr>
        <p:spPr>
          <a:xfrm>
            <a:off x="1295400" y="1785105"/>
            <a:ext cx="6553200" cy="2895600"/>
          </a:xfrm>
        </p:spPr>
        <p:txBody>
          <a:bodyPr>
            <a:normAutofit fontScale="70000" lnSpcReduction="20000"/>
          </a:bodyPr>
          <a:lstStyle/>
          <a:p>
            <a:pPr>
              <a:buFont typeface="Wingdings" panose="05000000000000000000" pitchFamily="2" charset="2"/>
              <a:buChar char="§"/>
            </a:pPr>
            <a:r>
              <a:rPr lang="en-US" sz="2100" dirty="0">
                <a:cs typeface="Times New Roman" panose="02020603050405020304" pitchFamily="18" charset="0"/>
              </a:rPr>
              <a:t>NPRM stage</a:t>
            </a:r>
          </a:p>
          <a:p>
            <a:pPr>
              <a:buFont typeface="Wingdings" panose="05000000000000000000" pitchFamily="2" charset="2"/>
              <a:buChar char="§"/>
            </a:pPr>
            <a:r>
              <a:rPr lang="en-US" sz="2100" dirty="0">
                <a:cs typeface="Times New Roman" panose="02020603050405020304" pitchFamily="18" charset="0"/>
              </a:rPr>
              <a:t>NPRM published 10/14/20</a:t>
            </a:r>
          </a:p>
          <a:p>
            <a:pPr lvl="1">
              <a:buFont typeface="Wingdings" panose="05000000000000000000" pitchFamily="2" charset="2"/>
              <a:buChar char="§"/>
            </a:pPr>
            <a:r>
              <a:rPr lang="en-US" sz="1800" dirty="0">
                <a:cs typeface="Times New Roman" panose="02020603050405020304" pitchFamily="18" charset="0"/>
              </a:rPr>
              <a:t>Comment period ended 12/14/20</a:t>
            </a:r>
          </a:p>
          <a:p>
            <a:pPr>
              <a:buFont typeface="Wingdings" panose="05000000000000000000" pitchFamily="2" charset="2"/>
              <a:buChar char="§"/>
            </a:pPr>
            <a:r>
              <a:rPr lang="en-US" sz="2100" dirty="0">
                <a:cs typeface="Times New Roman" panose="02020603050405020304" pitchFamily="18" charset="0"/>
              </a:rPr>
              <a:t>Current Requirements when class locations change:</a:t>
            </a:r>
          </a:p>
          <a:p>
            <a:pPr lvl="1">
              <a:buFont typeface="Wingdings" panose="05000000000000000000" pitchFamily="2" charset="2"/>
              <a:buChar char="§"/>
            </a:pPr>
            <a:r>
              <a:rPr lang="en-US" sz="1700" dirty="0">
                <a:cs typeface="Times New Roman" panose="02020603050405020304" pitchFamily="18" charset="0"/>
              </a:rPr>
              <a:t>Reduce operating pressure</a:t>
            </a:r>
          </a:p>
          <a:p>
            <a:pPr lvl="1">
              <a:buFont typeface="Wingdings" panose="05000000000000000000" pitchFamily="2" charset="2"/>
              <a:buChar char="§"/>
            </a:pPr>
            <a:r>
              <a:rPr lang="en-US" sz="1700" dirty="0">
                <a:cs typeface="Times New Roman" panose="02020603050405020304" pitchFamily="18" charset="0"/>
              </a:rPr>
              <a:t>Confirm new MAOP with pressure test</a:t>
            </a:r>
          </a:p>
          <a:p>
            <a:pPr lvl="1">
              <a:buFont typeface="Wingdings" panose="05000000000000000000" pitchFamily="2" charset="2"/>
              <a:buChar char="§"/>
            </a:pPr>
            <a:r>
              <a:rPr lang="en-US" sz="1700" dirty="0">
                <a:cs typeface="Times New Roman" panose="02020603050405020304" pitchFamily="18" charset="0"/>
              </a:rPr>
              <a:t>Replace pipe with thicker wall pipe</a:t>
            </a:r>
          </a:p>
          <a:p>
            <a:pPr lvl="1">
              <a:buFont typeface="Wingdings" panose="05000000000000000000" pitchFamily="2" charset="2"/>
              <a:buChar char="§"/>
            </a:pPr>
            <a:r>
              <a:rPr lang="en-US" sz="1700" dirty="0">
                <a:cs typeface="Times New Roman" panose="02020603050405020304" pitchFamily="18" charset="0"/>
              </a:rPr>
              <a:t>Special permits to operate segments at previous MAOP while performing certain measures to mitigate risk and ensure safety</a:t>
            </a:r>
          </a:p>
          <a:p>
            <a:pPr>
              <a:buFont typeface="Wingdings" panose="05000000000000000000" pitchFamily="2" charset="2"/>
              <a:buChar char="§"/>
            </a:pPr>
            <a:r>
              <a:rPr lang="en-US" sz="2100" dirty="0">
                <a:cs typeface="Times New Roman" panose="02020603050405020304" pitchFamily="18" charset="0"/>
              </a:rPr>
              <a:t>Major Topics under consideration include option of management type approach vs pipe replacement, examination of additional options, etc.</a:t>
            </a:r>
          </a:p>
          <a:p>
            <a:pPr>
              <a:buFont typeface="Wingdings" panose="05000000000000000000" pitchFamily="2" charset="2"/>
              <a:buChar char="§"/>
            </a:pPr>
            <a:r>
              <a:rPr lang="en-US" sz="2100" dirty="0">
                <a:cs typeface="Times New Roman" panose="02020603050405020304" pitchFamily="18" charset="0"/>
              </a:rPr>
              <a:t>PIPES Act 2020 mandate to have a GPAC meeting</a:t>
            </a:r>
          </a:p>
          <a:p>
            <a:pPr>
              <a:buFont typeface="Wingdings" panose="05000000000000000000" pitchFamily="2" charset="2"/>
              <a:buChar char="§"/>
            </a:pPr>
            <a:r>
              <a:rPr lang="en-US" sz="2100" dirty="0">
                <a:cs typeface="Times New Roman" panose="02020603050405020304" pitchFamily="18" charset="0"/>
              </a:rPr>
              <a:t>Anticipate 2023 Final Rule</a:t>
            </a:r>
          </a:p>
          <a:p>
            <a:endParaRPr lang="en-US" dirty="0"/>
          </a:p>
        </p:txBody>
      </p:sp>
    </p:spTree>
    <p:extLst>
      <p:ext uri="{BB962C8B-B14F-4D97-AF65-F5344CB8AC3E}">
        <p14:creationId xmlns:p14="http://schemas.microsoft.com/office/powerpoint/2010/main" val="119954977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DE8D4B-3A51-4CDD-92AC-87C0A35BCBC4}"/>
              </a:ext>
            </a:extLst>
          </p:cNvPr>
          <p:cNvSpPr>
            <a:spLocks noGrp="1"/>
          </p:cNvSpPr>
          <p:nvPr>
            <p:ph type="title"/>
          </p:nvPr>
        </p:nvSpPr>
        <p:spPr>
          <a:xfrm>
            <a:off x="1028700" y="927855"/>
            <a:ext cx="7086600" cy="857250"/>
          </a:xfrm>
        </p:spPr>
        <p:txBody>
          <a:bodyPr/>
          <a:lstStyle/>
          <a:p>
            <a:r>
              <a:rPr lang="en-US" sz="3200" dirty="0"/>
              <a:t>Liquified Natural Gas (LNG) Rule</a:t>
            </a:r>
          </a:p>
        </p:txBody>
      </p:sp>
      <p:sp>
        <p:nvSpPr>
          <p:cNvPr id="3" name="Content Placeholder 2">
            <a:extLst>
              <a:ext uri="{FF2B5EF4-FFF2-40B4-BE49-F238E27FC236}">
                <a16:creationId xmlns:a16="http://schemas.microsoft.com/office/drawing/2014/main" id="{A3F73F01-CABA-40A5-8E9A-E788ACBAE3B9}"/>
              </a:ext>
            </a:extLst>
          </p:cNvPr>
          <p:cNvSpPr>
            <a:spLocks noGrp="1"/>
          </p:cNvSpPr>
          <p:nvPr>
            <p:ph idx="1"/>
          </p:nvPr>
        </p:nvSpPr>
        <p:spPr>
          <a:xfrm>
            <a:off x="1295400" y="1785105"/>
            <a:ext cx="6553200" cy="2895600"/>
          </a:xfrm>
        </p:spPr>
        <p:txBody>
          <a:bodyPr>
            <a:normAutofit/>
          </a:bodyPr>
          <a:lstStyle/>
          <a:p>
            <a:pPr>
              <a:buFont typeface="Wingdings" panose="05000000000000000000" pitchFamily="2" charset="2"/>
              <a:buChar char="§"/>
            </a:pPr>
            <a:r>
              <a:rPr lang="en-US" sz="2100" dirty="0">
                <a:cs typeface="Times New Roman" panose="02020603050405020304" pitchFamily="18" charset="0"/>
              </a:rPr>
              <a:t>NPRM Stage</a:t>
            </a:r>
          </a:p>
          <a:p>
            <a:pPr>
              <a:buFont typeface="Wingdings" panose="05000000000000000000" pitchFamily="2" charset="2"/>
              <a:buChar char="§"/>
            </a:pPr>
            <a:r>
              <a:rPr lang="en-US" sz="2100" dirty="0">
                <a:cs typeface="Times New Roman" panose="02020603050405020304" pitchFamily="18" charset="0"/>
              </a:rPr>
              <a:t>PIPES Act 2020 (Section 110; PSM) requires review of the LNG regulations and for making improvements where necessary and for using risk-based approaches</a:t>
            </a:r>
          </a:p>
          <a:p>
            <a:pPr>
              <a:buFont typeface="Wingdings" panose="05000000000000000000" pitchFamily="2" charset="2"/>
              <a:buChar char="§"/>
            </a:pPr>
            <a:r>
              <a:rPr lang="en-US" sz="2100" dirty="0">
                <a:cs typeface="Times New Roman" panose="02020603050405020304" pitchFamily="18" charset="0"/>
              </a:rPr>
              <a:t>Proposal due in 2023</a:t>
            </a:r>
            <a:endParaRPr lang="en-US" dirty="0"/>
          </a:p>
        </p:txBody>
      </p:sp>
    </p:spTree>
    <p:extLst>
      <p:ext uri="{BB962C8B-B14F-4D97-AF65-F5344CB8AC3E}">
        <p14:creationId xmlns:p14="http://schemas.microsoft.com/office/powerpoint/2010/main" val="91342145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DE8D4B-3A51-4CDD-92AC-87C0A35BCBC4}"/>
              </a:ext>
            </a:extLst>
          </p:cNvPr>
          <p:cNvSpPr>
            <a:spLocks noGrp="1"/>
          </p:cNvSpPr>
          <p:nvPr>
            <p:ph type="title"/>
          </p:nvPr>
        </p:nvSpPr>
        <p:spPr>
          <a:xfrm>
            <a:off x="1028700" y="927855"/>
            <a:ext cx="7086600" cy="857250"/>
          </a:xfrm>
        </p:spPr>
        <p:txBody>
          <a:bodyPr/>
          <a:lstStyle/>
          <a:p>
            <a:r>
              <a:rPr lang="en-US" sz="3200" dirty="0"/>
              <a:t>Liquified Natural Gas (LNG) Rule</a:t>
            </a:r>
          </a:p>
        </p:txBody>
      </p:sp>
      <p:sp>
        <p:nvSpPr>
          <p:cNvPr id="3" name="Content Placeholder 2">
            <a:extLst>
              <a:ext uri="{FF2B5EF4-FFF2-40B4-BE49-F238E27FC236}">
                <a16:creationId xmlns:a16="http://schemas.microsoft.com/office/drawing/2014/main" id="{A3F73F01-CABA-40A5-8E9A-E788ACBAE3B9}"/>
              </a:ext>
            </a:extLst>
          </p:cNvPr>
          <p:cNvSpPr>
            <a:spLocks noGrp="1"/>
          </p:cNvSpPr>
          <p:nvPr>
            <p:ph idx="1"/>
          </p:nvPr>
        </p:nvSpPr>
        <p:spPr>
          <a:xfrm>
            <a:off x="1295400" y="1785105"/>
            <a:ext cx="6553200" cy="2895600"/>
          </a:xfrm>
        </p:spPr>
        <p:txBody>
          <a:bodyPr>
            <a:normAutofit/>
          </a:bodyPr>
          <a:lstStyle/>
          <a:p>
            <a:pPr>
              <a:buFont typeface="Wingdings" panose="05000000000000000000" pitchFamily="2" charset="2"/>
              <a:buChar char="§"/>
            </a:pPr>
            <a:r>
              <a:rPr lang="en-US" sz="2100" dirty="0">
                <a:cs typeface="Times New Roman" panose="02020603050405020304" pitchFamily="18" charset="0"/>
              </a:rPr>
              <a:t>Major topics under consideration:</a:t>
            </a:r>
          </a:p>
          <a:p>
            <a:pPr lvl="1">
              <a:buFont typeface="Wingdings" panose="05000000000000000000" pitchFamily="2" charset="2"/>
              <a:buChar char="§"/>
            </a:pPr>
            <a:r>
              <a:rPr lang="en-US" sz="1700" dirty="0">
                <a:cs typeface="Times New Roman" panose="02020603050405020304" pitchFamily="18" charset="0"/>
              </a:rPr>
              <a:t>Revise 49 CFR Part 193 to incorporate current industry developed standards (via NFPA 59A-2019)</a:t>
            </a:r>
          </a:p>
          <a:p>
            <a:pPr lvl="1">
              <a:buFont typeface="Wingdings" panose="05000000000000000000" pitchFamily="2" charset="2"/>
              <a:buChar char="§"/>
            </a:pPr>
            <a:r>
              <a:rPr lang="en-US" sz="1700" dirty="0">
                <a:cs typeface="Times New Roman" panose="02020603050405020304" pitchFamily="18" charset="0"/>
              </a:rPr>
              <a:t>Address LNG Export Facilities</a:t>
            </a:r>
          </a:p>
          <a:p>
            <a:pPr lvl="1">
              <a:buFont typeface="Wingdings" panose="05000000000000000000" pitchFamily="2" charset="2"/>
              <a:buChar char="§"/>
            </a:pPr>
            <a:r>
              <a:rPr lang="en-US" sz="1700" dirty="0">
                <a:cs typeface="Times New Roman" panose="02020603050405020304" pitchFamily="18" charset="0"/>
              </a:rPr>
              <a:t>Address Small Scale LNG Facilities</a:t>
            </a:r>
          </a:p>
          <a:p>
            <a:pPr lvl="1">
              <a:buFont typeface="Wingdings" panose="05000000000000000000" pitchFamily="2" charset="2"/>
              <a:buChar char="§"/>
            </a:pPr>
            <a:r>
              <a:rPr lang="en-US" sz="1700" dirty="0">
                <a:cs typeface="Times New Roman" panose="02020603050405020304" pitchFamily="18" charset="0"/>
              </a:rPr>
              <a:t>Incorporate other provisions as necessary</a:t>
            </a:r>
          </a:p>
          <a:p>
            <a:pPr lvl="1">
              <a:buFont typeface="Wingdings" panose="05000000000000000000" pitchFamily="2" charset="2"/>
              <a:buChar char="§"/>
            </a:pPr>
            <a:r>
              <a:rPr lang="en-US" sz="1700" dirty="0">
                <a:cs typeface="Times New Roman" panose="02020603050405020304" pitchFamily="18" charset="0"/>
              </a:rPr>
              <a:t>PIPES Act 2020 (Section 110; PSM) - TBD</a:t>
            </a:r>
          </a:p>
        </p:txBody>
      </p:sp>
    </p:spTree>
    <p:extLst>
      <p:ext uri="{BB962C8B-B14F-4D97-AF65-F5344CB8AC3E}">
        <p14:creationId xmlns:p14="http://schemas.microsoft.com/office/powerpoint/2010/main" val="2968400569"/>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DE8D4B-3A51-4CDD-92AC-87C0A35BCBC4}"/>
              </a:ext>
            </a:extLst>
          </p:cNvPr>
          <p:cNvSpPr>
            <a:spLocks noGrp="1"/>
          </p:cNvSpPr>
          <p:nvPr>
            <p:ph type="title"/>
          </p:nvPr>
        </p:nvSpPr>
        <p:spPr>
          <a:xfrm>
            <a:off x="1028700" y="927855"/>
            <a:ext cx="7086600" cy="857250"/>
          </a:xfrm>
        </p:spPr>
        <p:txBody>
          <a:bodyPr/>
          <a:lstStyle/>
          <a:p>
            <a:r>
              <a:rPr lang="en-US" sz="3200" dirty="0"/>
              <a:t>Carbon Dioxide (CO2) Rule</a:t>
            </a:r>
          </a:p>
        </p:txBody>
      </p:sp>
      <p:sp>
        <p:nvSpPr>
          <p:cNvPr id="3" name="Content Placeholder 2">
            <a:extLst>
              <a:ext uri="{FF2B5EF4-FFF2-40B4-BE49-F238E27FC236}">
                <a16:creationId xmlns:a16="http://schemas.microsoft.com/office/drawing/2014/main" id="{A3F73F01-CABA-40A5-8E9A-E788ACBAE3B9}"/>
              </a:ext>
            </a:extLst>
          </p:cNvPr>
          <p:cNvSpPr>
            <a:spLocks noGrp="1"/>
          </p:cNvSpPr>
          <p:nvPr>
            <p:ph idx="1"/>
          </p:nvPr>
        </p:nvSpPr>
        <p:spPr>
          <a:xfrm>
            <a:off x="1295400" y="1785105"/>
            <a:ext cx="6553200" cy="2895600"/>
          </a:xfrm>
        </p:spPr>
        <p:txBody>
          <a:bodyPr>
            <a:normAutofit/>
          </a:bodyPr>
          <a:lstStyle/>
          <a:p>
            <a:pPr>
              <a:buFont typeface="Wingdings" panose="05000000000000000000" pitchFamily="2" charset="2"/>
              <a:buChar char="§"/>
            </a:pPr>
            <a:r>
              <a:rPr lang="en-US" sz="2100" dirty="0">
                <a:cs typeface="Times New Roman" panose="02020603050405020304" pitchFamily="18" charset="0"/>
              </a:rPr>
              <a:t>NPRM Stage</a:t>
            </a:r>
          </a:p>
          <a:p>
            <a:pPr>
              <a:buFont typeface="Wingdings" panose="05000000000000000000" pitchFamily="2" charset="2"/>
              <a:buChar char="§"/>
            </a:pPr>
            <a:r>
              <a:rPr lang="en-US" sz="2100" dirty="0">
                <a:cs typeface="Times New Roman" panose="02020603050405020304" pitchFamily="18" charset="0"/>
              </a:rPr>
              <a:t>Major Topics under consideration include</a:t>
            </a:r>
          </a:p>
          <a:p>
            <a:pPr lvl="1">
              <a:buFont typeface="Wingdings" panose="05000000000000000000" pitchFamily="2" charset="2"/>
              <a:buChar char="§"/>
            </a:pPr>
            <a:r>
              <a:rPr lang="en-US" sz="1700" dirty="0">
                <a:cs typeface="Times New Roman" panose="02020603050405020304" pitchFamily="18" charset="0"/>
              </a:rPr>
              <a:t>Regulating gaseous form of Co2</a:t>
            </a:r>
          </a:p>
          <a:p>
            <a:pPr lvl="1">
              <a:buFont typeface="Wingdings" panose="05000000000000000000" pitchFamily="2" charset="2"/>
              <a:buChar char="§"/>
            </a:pPr>
            <a:r>
              <a:rPr lang="en-US" sz="1700" dirty="0">
                <a:cs typeface="Times New Roman" panose="02020603050405020304" pitchFamily="18" charset="0"/>
              </a:rPr>
              <a:t>Conversion of service</a:t>
            </a:r>
          </a:p>
          <a:p>
            <a:pPr lvl="1">
              <a:buFont typeface="Wingdings" panose="05000000000000000000" pitchFamily="2" charset="2"/>
              <a:buChar char="§"/>
            </a:pPr>
            <a:r>
              <a:rPr lang="en-US" sz="1700" dirty="0">
                <a:cs typeface="Times New Roman" panose="02020603050405020304" pitchFamily="18" charset="0"/>
              </a:rPr>
              <a:t>Reporting requirements</a:t>
            </a:r>
          </a:p>
          <a:p>
            <a:pPr lvl="1">
              <a:buFont typeface="Wingdings" panose="05000000000000000000" pitchFamily="2" charset="2"/>
              <a:buChar char="§"/>
            </a:pPr>
            <a:r>
              <a:rPr lang="en-US" sz="1700" dirty="0">
                <a:cs typeface="Times New Roman" panose="02020603050405020304" pitchFamily="18" charset="0"/>
              </a:rPr>
              <a:t>Odorization</a:t>
            </a:r>
          </a:p>
          <a:p>
            <a:pPr>
              <a:buFont typeface="Wingdings" panose="05000000000000000000" pitchFamily="2" charset="2"/>
              <a:buChar char="§"/>
            </a:pPr>
            <a:r>
              <a:rPr lang="en-US" sz="2100" dirty="0">
                <a:cs typeface="Times New Roman" panose="02020603050405020304" pitchFamily="18" charset="0"/>
              </a:rPr>
              <a:t>Major incident in </a:t>
            </a:r>
            <a:r>
              <a:rPr lang="en-US" sz="2100" dirty="0" err="1">
                <a:cs typeface="Times New Roman" panose="02020603050405020304" pitchFamily="18" charset="0"/>
              </a:rPr>
              <a:t>Satartia</a:t>
            </a:r>
            <a:r>
              <a:rPr lang="en-US" sz="2100" dirty="0">
                <a:cs typeface="Times New Roman" panose="02020603050405020304" pitchFamily="18" charset="0"/>
              </a:rPr>
              <a:t> MS in 2020.</a:t>
            </a:r>
          </a:p>
          <a:p>
            <a:pPr>
              <a:buFont typeface="Wingdings" panose="05000000000000000000" pitchFamily="2" charset="2"/>
              <a:buChar char="§"/>
            </a:pPr>
            <a:r>
              <a:rPr lang="en-US" sz="2100" dirty="0">
                <a:cs typeface="Times New Roman" panose="02020603050405020304" pitchFamily="18" charset="0"/>
              </a:rPr>
              <a:t>Proposal due in 2023</a:t>
            </a:r>
          </a:p>
        </p:txBody>
      </p:sp>
    </p:spTree>
    <p:extLst>
      <p:ext uri="{BB962C8B-B14F-4D97-AF65-F5344CB8AC3E}">
        <p14:creationId xmlns:p14="http://schemas.microsoft.com/office/powerpoint/2010/main" val="12096586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111213-5F54-4731-B74E-49ED5EAC89C3}"/>
              </a:ext>
            </a:extLst>
          </p:cNvPr>
          <p:cNvSpPr>
            <a:spLocks noGrp="1"/>
          </p:cNvSpPr>
          <p:nvPr>
            <p:ph type="title"/>
          </p:nvPr>
        </p:nvSpPr>
        <p:spPr/>
        <p:txBody>
          <a:bodyPr/>
          <a:lstStyle/>
          <a:p>
            <a:r>
              <a:rPr lang="en-US" sz="3200" dirty="0"/>
              <a:t>2023 Inspections</a:t>
            </a:r>
          </a:p>
        </p:txBody>
      </p:sp>
      <p:sp>
        <p:nvSpPr>
          <p:cNvPr id="3" name="Content Placeholder 2">
            <a:extLst>
              <a:ext uri="{FF2B5EF4-FFF2-40B4-BE49-F238E27FC236}">
                <a16:creationId xmlns:a16="http://schemas.microsoft.com/office/drawing/2014/main" id="{F3DD33F2-63EB-456A-9008-46483689F6E2}"/>
              </a:ext>
            </a:extLst>
          </p:cNvPr>
          <p:cNvSpPr>
            <a:spLocks noGrp="1"/>
          </p:cNvSpPr>
          <p:nvPr>
            <p:ph idx="1"/>
          </p:nvPr>
        </p:nvSpPr>
        <p:spPr>
          <a:xfrm>
            <a:off x="1098721" y="1809750"/>
            <a:ext cx="6946557" cy="2057400"/>
          </a:xfrm>
        </p:spPr>
        <p:txBody>
          <a:bodyPr/>
          <a:lstStyle/>
          <a:p>
            <a:r>
              <a:rPr lang="en-US" sz="1800" dirty="0"/>
              <a:t>Separated Standard Records Inspections into two forms last year</a:t>
            </a:r>
          </a:p>
          <a:p>
            <a:pPr lvl="1"/>
            <a:r>
              <a:rPr lang="en-US" sz="1600" dirty="0"/>
              <a:t>One form covers questions that apply company-wide</a:t>
            </a:r>
          </a:p>
          <a:p>
            <a:pPr lvl="2"/>
            <a:r>
              <a:rPr lang="en-US" sz="1200" dirty="0"/>
              <a:t>This will be filled out once for every operator</a:t>
            </a:r>
          </a:p>
          <a:p>
            <a:pPr lvl="2"/>
            <a:r>
              <a:rPr lang="en-US" sz="1200" dirty="0"/>
              <a:t>Includes damage prevention questions</a:t>
            </a:r>
          </a:p>
          <a:p>
            <a:pPr lvl="1"/>
            <a:r>
              <a:rPr lang="en-US" sz="1600" dirty="0"/>
              <a:t>Second form used for shop specific records questions and field observations</a:t>
            </a:r>
          </a:p>
          <a:p>
            <a:pPr lvl="2"/>
            <a:r>
              <a:rPr lang="en-US" sz="1200" dirty="0"/>
              <a:t>This will include our normal records and field related questions and space for field observations</a:t>
            </a:r>
          </a:p>
          <a:p>
            <a:pPr lvl="2"/>
            <a:r>
              <a:rPr lang="en-US" sz="1200" dirty="0"/>
              <a:t>This will be filled out for each shop/operating area</a:t>
            </a:r>
          </a:p>
          <a:p>
            <a:pPr lvl="2"/>
            <a:r>
              <a:rPr lang="en-US" sz="1200" dirty="0"/>
              <a:t>For smaller operators this will only be filled out once</a:t>
            </a:r>
          </a:p>
          <a:p>
            <a:pPr lvl="2"/>
            <a:r>
              <a:rPr lang="en-US" sz="1200" dirty="0"/>
              <a:t>For larger operators with multiple inspection units this will be filled out for each unit</a:t>
            </a:r>
          </a:p>
          <a:p>
            <a:pPr lvl="1"/>
            <a:endParaRPr lang="en-US" sz="1600" dirty="0"/>
          </a:p>
        </p:txBody>
      </p:sp>
    </p:spTree>
    <p:extLst>
      <p:ext uri="{BB962C8B-B14F-4D97-AF65-F5344CB8AC3E}">
        <p14:creationId xmlns:p14="http://schemas.microsoft.com/office/powerpoint/2010/main" val="200493335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9E1F7F-ACC7-4295-A9B1-57159AE7CD3F}"/>
              </a:ext>
            </a:extLst>
          </p:cNvPr>
          <p:cNvSpPr>
            <a:spLocks noGrp="1"/>
          </p:cNvSpPr>
          <p:nvPr>
            <p:ph type="title"/>
          </p:nvPr>
        </p:nvSpPr>
        <p:spPr/>
        <p:txBody>
          <a:bodyPr/>
          <a:lstStyle/>
          <a:p>
            <a:r>
              <a:rPr lang="en-US" sz="3200" dirty="0"/>
              <a:t>Standards update I and II</a:t>
            </a:r>
            <a:endParaRPr lang="en-US" dirty="0"/>
          </a:p>
        </p:txBody>
      </p:sp>
      <p:sp>
        <p:nvSpPr>
          <p:cNvPr id="3" name="Content Placeholder 2">
            <a:extLst>
              <a:ext uri="{FF2B5EF4-FFF2-40B4-BE49-F238E27FC236}">
                <a16:creationId xmlns:a16="http://schemas.microsoft.com/office/drawing/2014/main" id="{40081321-DC17-40FF-B950-636BFE524A36}"/>
              </a:ext>
            </a:extLst>
          </p:cNvPr>
          <p:cNvSpPr>
            <a:spLocks noGrp="1"/>
          </p:cNvSpPr>
          <p:nvPr>
            <p:ph idx="1"/>
          </p:nvPr>
        </p:nvSpPr>
        <p:spPr>
          <a:xfrm>
            <a:off x="609600" y="1885950"/>
            <a:ext cx="7391400" cy="2895600"/>
          </a:xfrm>
        </p:spPr>
        <p:txBody>
          <a:bodyPr numCol="2">
            <a:normAutofit/>
          </a:bodyPr>
          <a:lstStyle/>
          <a:p>
            <a:pPr>
              <a:buFont typeface="Wingdings" panose="05000000000000000000" pitchFamily="2" charset="2"/>
              <a:buChar char="§"/>
            </a:pPr>
            <a:r>
              <a:rPr lang="en-US" sz="1800" dirty="0">
                <a:cs typeface="Times New Roman" panose="02020603050405020304" pitchFamily="18" charset="0"/>
              </a:rPr>
              <a:t>Standards Update I</a:t>
            </a:r>
          </a:p>
          <a:p>
            <a:pPr lvl="1">
              <a:buFont typeface="Wingdings" panose="05000000000000000000" pitchFamily="2" charset="2"/>
              <a:buChar char="§"/>
            </a:pPr>
            <a:r>
              <a:rPr lang="en-US" sz="1400" dirty="0">
                <a:cs typeface="Times New Roman" panose="02020603050405020304" pitchFamily="18" charset="0"/>
              </a:rPr>
              <a:t>NPRM Stage</a:t>
            </a:r>
          </a:p>
          <a:p>
            <a:pPr lvl="1">
              <a:buFont typeface="Wingdings" panose="05000000000000000000" pitchFamily="2" charset="2"/>
              <a:buChar char="§"/>
            </a:pPr>
            <a:r>
              <a:rPr lang="en-US" sz="1400" dirty="0">
                <a:cs typeface="Times New Roman" panose="02020603050405020304" pitchFamily="18" charset="0"/>
              </a:rPr>
              <a:t>NPRM published 1/15/2021</a:t>
            </a:r>
          </a:p>
          <a:p>
            <a:pPr lvl="1">
              <a:buFont typeface="Wingdings" panose="05000000000000000000" pitchFamily="2" charset="2"/>
              <a:buChar char="§"/>
            </a:pPr>
            <a:r>
              <a:rPr lang="en-US" sz="1400" dirty="0">
                <a:cs typeface="Times New Roman" panose="02020603050405020304" pitchFamily="18" charset="0"/>
              </a:rPr>
              <a:t>Comment period ended 3/16/2021</a:t>
            </a:r>
          </a:p>
          <a:p>
            <a:pPr lvl="1">
              <a:buFont typeface="Wingdings" panose="05000000000000000000" pitchFamily="2" charset="2"/>
              <a:buChar char="§"/>
            </a:pPr>
            <a:r>
              <a:rPr lang="en-US" sz="1400" dirty="0">
                <a:cs typeface="Times New Roman" panose="02020603050405020304" pitchFamily="18" charset="0"/>
              </a:rPr>
              <a:t>Updates to standards including</a:t>
            </a:r>
          </a:p>
          <a:p>
            <a:pPr lvl="2">
              <a:buFont typeface="Wingdings" panose="05000000000000000000" pitchFamily="2" charset="2"/>
              <a:buChar char="§"/>
            </a:pPr>
            <a:r>
              <a:rPr lang="en-US" sz="1300" dirty="0">
                <a:cs typeface="Times New Roman" panose="02020603050405020304" pitchFamily="18" charset="0"/>
              </a:rPr>
              <a:t>API 5 L   - 46th edition</a:t>
            </a:r>
          </a:p>
          <a:p>
            <a:pPr lvl="2">
              <a:buFont typeface="Wingdings" panose="05000000000000000000" pitchFamily="2" charset="2"/>
              <a:buChar char="§"/>
            </a:pPr>
            <a:r>
              <a:rPr lang="en-US" sz="1300" dirty="0">
                <a:cs typeface="Times New Roman" panose="02020603050405020304" pitchFamily="18" charset="0"/>
              </a:rPr>
              <a:t>API 1104 – 21st edition</a:t>
            </a:r>
          </a:p>
          <a:p>
            <a:pPr lvl="2">
              <a:buFont typeface="Wingdings" panose="05000000000000000000" pitchFamily="2" charset="2"/>
              <a:buChar char="§"/>
            </a:pPr>
            <a:r>
              <a:rPr lang="en-US" sz="1300" dirty="0">
                <a:cs typeface="Times New Roman" panose="02020603050405020304" pitchFamily="18" charset="0"/>
              </a:rPr>
              <a:t>B31.8 – Nov 2018</a:t>
            </a:r>
          </a:p>
          <a:p>
            <a:pPr lvl="2">
              <a:buFont typeface="Wingdings" panose="05000000000000000000" pitchFamily="2" charset="2"/>
              <a:buChar char="§"/>
            </a:pPr>
            <a:r>
              <a:rPr lang="en-US" sz="1300" dirty="0">
                <a:cs typeface="Times New Roman" panose="02020603050405020304" pitchFamily="18" charset="0"/>
              </a:rPr>
              <a:t>B31.8S  - 2016 edition; asks for comments on 2018 edition</a:t>
            </a:r>
          </a:p>
          <a:p>
            <a:pPr lvl="2">
              <a:buFont typeface="Wingdings" panose="05000000000000000000" pitchFamily="2" charset="2"/>
              <a:buChar char="§"/>
            </a:pPr>
            <a:r>
              <a:rPr lang="en-US" sz="1300" dirty="0">
                <a:cs typeface="Times New Roman" panose="02020603050405020304" pitchFamily="18" charset="0"/>
              </a:rPr>
              <a:t>NFPA 58 – 2020 edition</a:t>
            </a:r>
          </a:p>
          <a:p>
            <a:pPr>
              <a:buFont typeface="Wingdings" panose="05000000000000000000" pitchFamily="2" charset="2"/>
              <a:buChar char="§"/>
            </a:pPr>
            <a:r>
              <a:rPr lang="en-US" sz="1800" dirty="0">
                <a:cs typeface="Times New Roman" panose="02020603050405020304" pitchFamily="18" charset="0"/>
              </a:rPr>
              <a:t>Standards Update II</a:t>
            </a:r>
          </a:p>
          <a:p>
            <a:pPr lvl="1">
              <a:buFont typeface="Wingdings" panose="05000000000000000000" pitchFamily="2" charset="2"/>
              <a:buChar char="§"/>
            </a:pPr>
            <a:r>
              <a:rPr lang="en-US" sz="1400" dirty="0">
                <a:cs typeface="Times New Roman" panose="02020603050405020304" pitchFamily="18" charset="0"/>
              </a:rPr>
              <a:t>NPRM Stage</a:t>
            </a:r>
          </a:p>
          <a:p>
            <a:pPr lvl="1">
              <a:buFont typeface="Wingdings" panose="05000000000000000000" pitchFamily="2" charset="2"/>
              <a:buChar char="§"/>
            </a:pPr>
            <a:r>
              <a:rPr lang="en-US" sz="1400" dirty="0">
                <a:cs typeface="Times New Roman" panose="02020603050405020304" pitchFamily="18" charset="0"/>
              </a:rPr>
              <a:t>NPRM published 8/29/22; </a:t>
            </a:r>
          </a:p>
          <a:p>
            <a:pPr lvl="1">
              <a:buFont typeface="Wingdings" panose="05000000000000000000" pitchFamily="2" charset="2"/>
              <a:buChar char="§"/>
            </a:pPr>
            <a:r>
              <a:rPr lang="en-US" sz="1400" dirty="0">
                <a:cs typeface="Times New Roman" panose="02020603050405020304" pitchFamily="18" charset="0"/>
              </a:rPr>
              <a:t>Comment period ended10/28/2022</a:t>
            </a:r>
          </a:p>
          <a:p>
            <a:pPr lvl="1">
              <a:buFont typeface="Wingdings" panose="05000000000000000000" pitchFamily="2" charset="2"/>
              <a:buChar char="§"/>
            </a:pPr>
            <a:r>
              <a:rPr lang="en-US" sz="1400" dirty="0">
                <a:cs typeface="Times New Roman" panose="02020603050405020304" pitchFamily="18" charset="0"/>
              </a:rPr>
              <a:t>Updates to standards including</a:t>
            </a:r>
          </a:p>
          <a:p>
            <a:pPr lvl="2">
              <a:buFont typeface="Wingdings" panose="05000000000000000000" pitchFamily="2" charset="2"/>
              <a:buChar char="§"/>
            </a:pPr>
            <a:r>
              <a:rPr lang="fr-FR" sz="1300" dirty="0">
                <a:cs typeface="Times New Roman" panose="02020603050405020304" pitchFamily="18" charset="0"/>
              </a:rPr>
              <a:t>API 652</a:t>
            </a:r>
          </a:p>
          <a:p>
            <a:pPr lvl="2">
              <a:buFont typeface="Wingdings" panose="05000000000000000000" pitchFamily="2" charset="2"/>
              <a:buChar char="§"/>
            </a:pPr>
            <a:r>
              <a:rPr lang="fr-FR" sz="1300" dirty="0">
                <a:cs typeface="Times New Roman" panose="02020603050405020304" pitchFamily="18" charset="0"/>
              </a:rPr>
              <a:t>API RP 2003</a:t>
            </a:r>
          </a:p>
          <a:p>
            <a:pPr lvl="2">
              <a:buFont typeface="Wingdings" panose="05000000000000000000" pitchFamily="2" charset="2"/>
              <a:buChar char="§"/>
            </a:pPr>
            <a:r>
              <a:rPr lang="fr-FR" sz="1300" dirty="0">
                <a:cs typeface="Times New Roman" panose="02020603050405020304" pitchFamily="18" charset="0"/>
              </a:rPr>
              <a:t>NACE SP0102</a:t>
            </a:r>
          </a:p>
          <a:p>
            <a:pPr lvl="2">
              <a:buFont typeface="Wingdings" panose="05000000000000000000" pitchFamily="2" charset="2"/>
              <a:buChar char="§"/>
            </a:pPr>
            <a:r>
              <a:rPr lang="fr-FR" sz="1300" dirty="0">
                <a:cs typeface="Times New Roman" panose="02020603050405020304" pitchFamily="18" charset="0"/>
              </a:rPr>
              <a:t>NACE 0502</a:t>
            </a:r>
          </a:p>
          <a:p>
            <a:pPr lvl="2">
              <a:buFont typeface="Wingdings" panose="05000000000000000000" pitchFamily="2" charset="2"/>
              <a:buChar char="§"/>
            </a:pPr>
            <a:endParaRPr lang="en-US" sz="1300" dirty="0">
              <a:cs typeface="Times New Roman" panose="02020603050405020304" pitchFamily="18" charset="0"/>
            </a:endParaRPr>
          </a:p>
          <a:p>
            <a:pPr>
              <a:buFont typeface="Wingdings" panose="05000000000000000000" pitchFamily="2" charset="2"/>
              <a:buChar char="§"/>
            </a:pPr>
            <a:endParaRPr lang="en-US" sz="2100" dirty="0">
              <a:cs typeface="Times New Roman" panose="02020603050405020304" pitchFamily="18" charset="0"/>
            </a:endParaRPr>
          </a:p>
        </p:txBody>
      </p:sp>
    </p:spTree>
    <p:extLst>
      <p:ext uri="{BB962C8B-B14F-4D97-AF65-F5344CB8AC3E}">
        <p14:creationId xmlns:p14="http://schemas.microsoft.com/office/powerpoint/2010/main" val="2421751630"/>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3FD775-481E-59A4-1586-67E30CF7E429}"/>
              </a:ext>
            </a:extLst>
          </p:cNvPr>
          <p:cNvSpPr>
            <a:spLocks noGrp="1"/>
          </p:cNvSpPr>
          <p:nvPr>
            <p:ph type="title"/>
          </p:nvPr>
        </p:nvSpPr>
        <p:spPr/>
        <p:txBody>
          <a:bodyPr/>
          <a:lstStyle/>
          <a:p>
            <a:r>
              <a:rPr lang="en-US" sz="2800" dirty="0"/>
              <a:t>PHMSA Advisory Bulletins</a:t>
            </a:r>
          </a:p>
        </p:txBody>
      </p:sp>
      <p:sp>
        <p:nvSpPr>
          <p:cNvPr id="3" name="Content Placeholder 2">
            <a:extLst>
              <a:ext uri="{FF2B5EF4-FFF2-40B4-BE49-F238E27FC236}">
                <a16:creationId xmlns:a16="http://schemas.microsoft.com/office/drawing/2014/main" id="{FB4CB985-69C3-34C0-7477-6B33B96939F1}"/>
              </a:ext>
            </a:extLst>
          </p:cNvPr>
          <p:cNvSpPr>
            <a:spLocks noGrp="1"/>
          </p:cNvSpPr>
          <p:nvPr>
            <p:ph idx="1"/>
          </p:nvPr>
        </p:nvSpPr>
        <p:spPr/>
        <p:txBody>
          <a:bodyPr/>
          <a:lstStyle/>
          <a:p>
            <a:r>
              <a:rPr lang="en-US" sz="1400" dirty="0"/>
              <a:t>Found on PHMSA’s website – search does not work well</a:t>
            </a:r>
          </a:p>
          <a:p>
            <a:r>
              <a:rPr lang="en-US" sz="1400" dirty="0"/>
              <a:t>Advisory Bulletins are also accessible in </a:t>
            </a:r>
            <a:r>
              <a:rPr lang="en-US" sz="1400" dirty="0" err="1"/>
              <a:t>WinDOT</a:t>
            </a:r>
            <a:endParaRPr lang="en-US" sz="1400" dirty="0"/>
          </a:p>
          <a:p>
            <a:r>
              <a:rPr lang="en-US" sz="1400" dirty="0"/>
              <a:t>Not enforceable but explain how PHMSA understands and intends to enforce the regulations</a:t>
            </a:r>
          </a:p>
          <a:p>
            <a:r>
              <a:rPr lang="en-US" sz="1400" dirty="0"/>
              <a:t>Helps your organization learn from other operator experiences and best practices</a:t>
            </a:r>
          </a:p>
        </p:txBody>
      </p:sp>
    </p:spTree>
    <p:extLst>
      <p:ext uri="{BB962C8B-B14F-4D97-AF65-F5344CB8AC3E}">
        <p14:creationId xmlns:p14="http://schemas.microsoft.com/office/powerpoint/2010/main" val="963448285"/>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3FD775-481E-59A4-1586-67E30CF7E429}"/>
              </a:ext>
            </a:extLst>
          </p:cNvPr>
          <p:cNvSpPr>
            <a:spLocks noGrp="1"/>
          </p:cNvSpPr>
          <p:nvPr>
            <p:ph type="title"/>
          </p:nvPr>
        </p:nvSpPr>
        <p:spPr/>
        <p:txBody>
          <a:bodyPr/>
          <a:lstStyle/>
          <a:p>
            <a:r>
              <a:rPr lang="en-US" sz="1800" dirty="0"/>
              <a:t>Potential for damage to pipeline facilities caused by earth movement and other geological hazards – Advisory Bulletin 2022-01 – 6/2/2022</a:t>
            </a:r>
          </a:p>
        </p:txBody>
      </p:sp>
      <p:sp>
        <p:nvSpPr>
          <p:cNvPr id="3" name="Content Placeholder 2">
            <a:extLst>
              <a:ext uri="{FF2B5EF4-FFF2-40B4-BE49-F238E27FC236}">
                <a16:creationId xmlns:a16="http://schemas.microsoft.com/office/drawing/2014/main" id="{FB4CB985-69C3-34C0-7477-6B33B96939F1}"/>
              </a:ext>
            </a:extLst>
          </p:cNvPr>
          <p:cNvSpPr>
            <a:spLocks noGrp="1"/>
          </p:cNvSpPr>
          <p:nvPr>
            <p:ph idx="1"/>
          </p:nvPr>
        </p:nvSpPr>
        <p:spPr/>
        <p:txBody>
          <a:bodyPr/>
          <a:lstStyle/>
          <a:p>
            <a:r>
              <a:rPr lang="en-US" sz="1050" dirty="0">
                <a:solidFill>
                  <a:schemeClr val="tx1"/>
                </a:solidFill>
              </a:rPr>
              <a:t>This is an updated version of </a:t>
            </a:r>
            <a:r>
              <a:rPr lang="en-US" sz="1050" dirty="0"/>
              <a:t>ADB -2019-0087 – 5/2/2019</a:t>
            </a:r>
            <a:endParaRPr lang="en-US" sz="1050" dirty="0">
              <a:solidFill>
                <a:schemeClr val="tx1"/>
              </a:solidFill>
            </a:endParaRPr>
          </a:p>
          <a:p>
            <a:r>
              <a:rPr lang="en-US" sz="1050" dirty="0">
                <a:solidFill>
                  <a:schemeClr val="tx1"/>
                </a:solidFill>
              </a:rPr>
              <a:t>Advisory issued due to potential for damage from earth movement as illustrated in 17 examples (gas and HL) outlined in the Advisory Bulletin</a:t>
            </a:r>
          </a:p>
          <a:p>
            <a:r>
              <a:rPr lang="en-US" sz="1050" dirty="0">
                <a:solidFill>
                  <a:schemeClr val="tx1"/>
                </a:solidFill>
              </a:rPr>
              <a:t>PHMSA reminded operators of the potential for damage to pipeline facilities that could happen especially in areas of steep terrain where pipeline movement or soil subsidence could occur</a:t>
            </a:r>
          </a:p>
          <a:p>
            <a:r>
              <a:rPr lang="en-US" sz="1050" dirty="0">
                <a:solidFill>
                  <a:schemeClr val="tx1"/>
                </a:solidFill>
              </a:rPr>
              <a:t>Operators must use their IMP and DIMP plans to assess the risk of pipeline movement and failure under these conditions and to mitigate such risks</a:t>
            </a:r>
          </a:p>
          <a:p>
            <a:r>
              <a:rPr lang="en-US" sz="1050" dirty="0">
                <a:solidFill>
                  <a:schemeClr val="tx1"/>
                </a:solidFill>
              </a:rPr>
              <a:t>A number of examples of methods, processes, and techniques were related in the Bulletin that can be used to help mitigate risks from earth movement including lowering pressure, moving the pipeline, installing retaining walls, bringing pipelines above ground, installing monitoring equipment, etc.</a:t>
            </a:r>
          </a:p>
        </p:txBody>
      </p:sp>
    </p:spTree>
    <p:extLst>
      <p:ext uri="{BB962C8B-B14F-4D97-AF65-F5344CB8AC3E}">
        <p14:creationId xmlns:p14="http://schemas.microsoft.com/office/powerpoint/2010/main" val="473678729"/>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01ED03-2841-F271-DF9C-E978D6657992}"/>
              </a:ext>
            </a:extLst>
          </p:cNvPr>
          <p:cNvSpPr>
            <a:spLocks noGrp="1"/>
          </p:cNvSpPr>
          <p:nvPr>
            <p:ph type="title"/>
          </p:nvPr>
        </p:nvSpPr>
        <p:spPr/>
        <p:txBody>
          <a:bodyPr/>
          <a:lstStyle/>
          <a:p>
            <a:r>
              <a:rPr lang="en-US" sz="2800" dirty="0"/>
              <a:t>Section 114 Advisory Bulletin &amp; Beyond</a:t>
            </a:r>
          </a:p>
        </p:txBody>
      </p:sp>
      <p:sp>
        <p:nvSpPr>
          <p:cNvPr id="3" name="Content Placeholder 2">
            <a:extLst>
              <a:ext uri="{FF2B5EF4-FFF2-40B4-BE49-F238E27FC236}">
                <a16:creationId xmlns:a16="http://schemas.microsoft.com/office/drawing/2014/main" id="{8C848ABD-E145-6743-2560-7533CDE52C31}"/>
              </a:ext>
            </a:extLst>
          </p:cNvPr>
          <p:cNvSpPr>
            <a:spLocks noGrp="1"/>
          </p:cNvSpPr>
          <p:nvPr>
            <p:ph idx="1"/>
          </p:nvPr>
        </p:nvSpPr>
        <p:spPr/>
        <p:txBody>
          <a:bodyPr/>
          <a:lstStyle/>
          <a:p>
            <a:r>
              <a:rPr lang="en-US" sz="1200" dirty="0"/>
              <a:t>Issued in Federal Register on June 10, 2021, Docket No. PHMSA–2021–0050</a:t>
            </a:r>
          </a:p>
          <a:p>
            <a:r>
              <a:rPr lang="en-US" sz="1200" dirty="0"/>
              <a:t>Reminds operators that the Congressional mandate from the 2020 PIPES Act, Section 114 is “self-executing” and does not require a regulation to have effect</a:t>
            </a:r>
          </a:p>
          <a:p>
            <a:r>
              <a:rPr lang="en-US" sz="1200" dirty="0"/>
              <a:t>Operators must update their inspection and maintenance plans to address eliminating hazardous leaks and minimizing releases of natural gas (including intentional venting during normal operations) from their pipeline facilities</a:t>
            </a:r>
          </a:p>
          <a:p>
            <a:r>
              <a:rPr lang="en-US" sz="1200" dirty="0"/>
              <a:t>Operators must also revise their plans to address the replacement or remediation of pipeline facilities that are known to leak based on their material, design, or past operating and maintenance history. </a:t>
            </a:r>
          </a:p>
          <a:p>
            <a:r>
              <a:rPr lang="en-US" sz="1200" dirty="0"/>
              <a:t>The statute requires pipeline operators to complete these updates by December 27, 2021.</a:t>
            </a:r>
          </a:p>
          <a:p>
            <a:r>
              <a:rPr lang="en-US" sz="1200" dirty="0"/>
              <a:t>Operators should review the Advisory Bulletin and Section 114 to ensure these items are addressed in their O&amp;M Plans</a:t>
            </a:r>
          </a:p>
          <a:p>
            <a:endParaRPr lang="en-US" sz="1200" dirty="0"/>
          </a:p>
        </p:txBody>
      </p:sp>
    </p:spTree>
    <p:extLst>
      <p:ext uri="{BB962C8B-B14F-4D97-AF65-F5344CB8AC3E}">
        <p14:creationId xmlns:p14="http://schemas.microsoft.com/office/powerpoint/2010/main" val="2598548270"/>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01ED03-2841-F271-DF9C-E978D6657992}"/>
              </a:ext>
            </a:extLst>
          </p:cNvPr>
          <p:cNvSpPr>
            <a:spLocks noGrp="1"/>
          </p:cNvSpPr>
          <p:nvPr>
            <p:ph type="title"/>
          </p:nvPr>
        </p:nvSpPr>
        <p:spPr/>
        <p:txBody>
          <a:bodyPr/>
          <a:lstStyle/>
          <a:p>
            <a:r>
              <a:rPr lang="en-US" sz="2000" dirty="0"/>
              <a:t>Overpressure protection on low pressure natural gas systems – Advisory Bulletin 2020-0025 – 9/29/2020</a:t>
            </a:r>
          </a:p>
        </p:txBody>
      </p:sp>
      <p:sp>
        <p:nvSpPr>
          <p:cNvPr id="3" name="Content Placeholder 2">
            <a:extLst>
              <a:ext uri="{FF2B5EF4-FFF2-40B4-BE49-F238E27FC236}">
                <a16:creationId xmlns:a16="http://schemas.microsoft.com/office/drawing/2014/main" id="{8C848ABD-E145-6743-2560-7533CDE52C31}"/>
              </a:ext>
            </a:extLst>
          </p:cNvPr>
          <p:cNvSpPr>
            <a:spLocks noGrp="1"/>
          </p:cNvSpPr>
          <p:nvPr>
            <p:ph idx="1"/>
          </p:nvPr>
        </p:nvSpPr>
        <p:spPr/>
        <p:txBody>
          <a:bodyPr/>
          <a:lstStyle/>
          <a:p>
            <a:r>
              <a:rPr lang="en-US" sz="1200" dirty="0">
                <a:solidFill>
                  <a:schemeClr val="tx1"/>
                </a:solidFill>
              </a:rPr>
              <a:t>Advisory issued due to deficiencies found surrounding the Merrimack Valley, MA overpressure condition that resulted in multiple explosions, fires, and a fatality</a:t>
            </a:r>
          </a:p>
          <a:p>
            <a:r>
              <a:rPr lang="en-US" sz="1200" dirty="0">
                <a:solidFill>
                  <a:schemeClr val="tx1"/>
                </a:solidFill>
              </a:rPr>
              <a:t>One person died, 131 structures damaged, and 133 persons transported to the hospital</a:t>
            </a:r>
          </a:p>
          <a:p>
            <a:r>
              <a:rPr lang="en-US" sz="1200" dirty="0">
                <a:solidFill>
                  <a:schemeClr val="tx1"/>
                </a:solidFill>
              </a:rPr>
              <a:t>Replacement/repair work was being done on a cast iron, low pressure, gas system</a:t>
            </a:r>
          </a:p>
          <a:p>
            <a:r>
              <a:rPr lang="en-US" sz="1200" dirty="0">
                <a:solidFill>
                  <a:schemeClr val="tx1"/>
                </a:solidFill>
              </a:rPr>
              <a:t>Sense lines for a district regulator station were not connected and thus the system failed open, over pressurizing the entire system</a:t>
            </a:r>
          </a:p>
          <a:p>
            <a:r>
              <a:rPr lang="en-US" sz="1200" dirty="0">
                <a:solidFill>
                  <a:schemeClr val="tx1"/>
                </a:solidFill>
              </a:rPr>
              <a:t>PHMSA made initial recommendations related to IMP/DIMP and knowledge of system and the risks of overpressures, having oversight by qualified personnel, procedures to mitigate potential overpressure conditions, properly identifying potential risks and using integrity management principles to mitigate risk</a:t>
            </a:r>
          </a:p>
          <a:p>
            <a:r>
              <a:rPr lang="en-US" sz="1200" dirty="0">
                <a:solidFill>
                  <a:schemeClr val="tx1"/>
                </a:solidFill>
              </a:rPr>
              <a:t>NTSB report issued later reflects the causes and similar recommendations and 2020 Reauthorization also addresses similar issues in mandates to PHMSA</a:t>
            </a:r>
          </a:p>
        </p:txBody>
      </p:sp>
    </p:spTree>
    <p:extLst>
      <p:ext uri="{BB962C8B-B14F-4D97-AF65-F5344CB8AC3E}">
        <p14:creationId xmlns:p14="http://schemas.microsoft.com/office/powerpoint/2010/main" val="138278177"/>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01ED03-2841-F271-DF9C-E978D6657992}"/>
              </a:ext>
            </a:extLst>
          </p:cNvPr>
          <p:cNvSpPr>
            <a:spLocks noGrp="1"/>
          </p:cNvSpPr>
          <p:nvPr>
            <p:ph type="title"/>
          </p:nvPr>
        </p:nvSpPr>
        <p:spPr/>
        <p:txBody>
          <a:bodyPr/>
          <a:lstStyle/>
          <a:p>
            <a:r>
              <a:rPr lang="en-US" sz="2400" dirty="0"/>
              <a:t>Inside Meters and Regulators – Advisory Bulletin </a:t>
            </a:r>
            <a:br>
              <a:rPr lang="en-US" sz="2400" dirty="0"/>
            </a:br>
            <a:r>
              <a:rPr lang="en-US" sz="2400" dirty="0"/>
              <a:t>2020-0115 – 9/29/2020</a:t>
            </a:r>
          </a:p>
        </p:txBody>
      </p:sp>
      <p:sp>
        <p:nvSpPr>
          <p:cNvPr id="3" name="Content Placeholder 2">
            <a:extLst>
              <a:ext uri="{FF2B5EF4-FFF2-40B4-BE49-F238E27FC236}">
                <a16:creationId xmlns:a16="http://schemas.microsoft.com/office/drawing/2014/main" id="{8C848ABD-E145-6743-2560-7533CDE52C31}"/>
              </a:ext>
            </a:extLst>
          </p:cNvPr>
          <p:cNvSpPr>
            <a:spLocks noGrp="1"/>
          </p:cNvSpPr>
          <p:nvPr>
            <p:ph idx="1"/>
          </p:nvPr>
        </p:nvSpPr>
        <p:spPr/>
        <p:txBody>
          <a:bodyPr/>
          <a:lstStyle/>
          <a:p>
            <a:r>
              <a:rPr lang="en-US" sz="1400" dirty="0">
                <a:solidFill>
                  <a:schemeClr val="tx1"/>
                </a:solidFill>
              </a:rPr>
              <a:t>Advisory Bulletin issued to remind operators of the consequences of failures that could occur with inside meter sets</a:t>
            </a:r>
          </a:p>
          <a:p>
            <a:r>
              <a:rPr lang="en-US" sz="1400" dirty="0">
                <a:solidFill>
                  <a:schemeClr val="tx1"/>
                </a:solidFill>
              </a:rPr>
              <a:t>Prompted by the Silver Spring, MD incident which resulted in 7 fatalities and 65 persons transported to the hospital</a:t>
            </a:r>
          </a:p>
          <a:p>
            <a:r>
              <a:rPr lang="en-US" sz="1400" dirty="0">
                <a:solidFill>
                  <a:schemeClr val="tx1"/>
                </a:solidFill>
              </a:rPr>
              <a:t>The probable cause was a disconnected vent line on an inside meter set pressure regulator in the basement that leaked gas, collected and found a source of ignition</a:t>
            </a:r>
          </a:p>
          <a:p>
            <a:r>
              <a:rPr lang="en-US" sz="1400" dirty="0">
                <a:solidFill>
                  <a:schemeClr val="tx1"/>
                </a:solidFill>
              </a:rPr>
              <a:t>PHMSA reminded operators to review DIMP Plans for potential risks related to inside meter sets</a:t>
            </a:r>
          </a:p>
          <a:p>
            <a:r>
              <a:rPr lang="en-US" sz="1400" dirty="0">
                <a:solidFill>
                  <a:schemeClr val="tx1"/>
                </a:solidFill>
              </a:rPr>
              <a:t>PHMSA also recommends reviewing meter set locations and setting them outside if possible and/or making sure vent lines are vented to an outside location</a:t>
            </a:r>
          </a:p>
        </p:txBody>
      </p:sp>
    </p:spTree>
    <p:extLst>
      <p:ext uri="{BB962C8B-B14F-4D97-AF65-F5344CB8AC3E}">
        <p14:creationId xmlns:p14="http://schemas.microsoft.com/office/powerpoint/2010/main" val="236350827"/>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E5003C-C02F-4DD1-919B-965999575555}"/>
              </a:ext>
            </a:extLst>
          </p:cNvPr>
          <p:cNvSpPr>
            <a:spLocks noGrp="1"/>
          </p:cNvSpPr>
          <p:nvPr>
            <p:ph type="title"/>
          </p:nvPr>
        </p:nvSpPr>
        <p:spPr/>
        <p:txBody>
          <a:bodyPr/>
          <a:lstStyle/>
          <a:p>
            <a:r>
              <a:rPr lang="en-US" sz="3200" dirty="0"/>
              <a:t>Questions?</a:t>
            </a:r>
          </a:p>
        </p:txBody>
      </p:sp>
      <p:sp>
        <p:nvSpPr>
          <p:cNvPr id="3" name="Content Placeholder 2">
            <a:extLst>
              <a:ext uri="{FF2B5EF4-FFF2-40B4-BE49-F238E27FC236}">
                <a16:creationId xmlns:a16="http://schemas.microsoft.com/office/drawing/2014/main" id="{37C4FA69-6825-426F-8768-D14B16AA59DE}"/>
              </a:ext>
            </a:extLst>
          </p:cNvPr>
          <p:cNvSpPr>
            <a:spLocks noGrp="1"/>
          </p:cNvSpPr>
          <p:nvPr>
            <p:ph idx="1"/>
          </p:nvPr>
        </p:nvSpPr>
        <p:spPr>
          <a:xfrm>
            <a:off x="1299663" y="1885950"/>
            <a:ext cx="6553200" cy="2514600"/>
          </a:xfrm>
        </p:spPr>
        <p:txBody>
          <a:bodyPr/>
          <a:lstStyle/>
          <a:p>
            <a:pPr marL="0" indent="0" algn="ctr">
              <a:buNone/>
            </a:pPr>
            <a:r>
              <a:rPr lang="en-US" sz="1800" dirty="0">
                <a:latin typeface="+mn-lt"/>
              </a:rPr>
              <a:t>Contact Info:</a:t>
            </a:r>
          </a:p>
          <a:p>
            <a:pPr marL="0" indent="0" algn="ctr">
              <a:buNone/>
            </a:pPr>
            <a:r>
              <a:rPr lang="en-US" sz="1800" dirty="0">
                <a:latin typeface="+mn-lt"/>
              </a:rPr>
              <a:t>Joe Dragovich, PE</a:t>
            </a:r>
          </a:p>
          <a:p>
            <a:pPr marL="0" indent="0" algn="ctr">
              <a:buNone/>
            </a:pPr>
            <a:r>
              <a:rPr lang="en-US" sz="1800" dirty="0">
                <a:latin typeface="+mn-lt"/>
              </a:rPr>
              <a:t>Public Utilities Commission of Ohio</a:t>
            </a:r>
          </a:p>
          <a:p>
            <a:pPr marL="0" indent="0" algn="ctr">
              <a:buNone/>
            </a:pPr>
            <a:r>
              <a:rPr lang="en-US" sz="1800" dirty="0">
                <a:latin typeface="+mn-lt"/>
              </a:rPr>
              <a:t>Service Monitoring and Enforcement</a:t>
            </a:r>
          </a:p>
          <a:p>
            <a:pPr marL="0" indent="0" algn="ctr">
              <a:buNone/>
            </a:pPr>
            <a:r>
              <a:rPr lang="en-US" sz="1800" dirty="0">
                <a:latin typeface="+mn-lt"/>
              </a:rPr>
              <a:t>Program Manager – Gas Pipeline Safety</a:t>
            </a:r>
          </a:p>
          <a:p>
            <a:pPr marL="0" indent="0" algn="ctr">
              <a:buNone/>
            </a:pPr>
            <a:r>
              <a:rPr lang="en-US" sz="1800" dirty="0">
                <a:latin typeface="+mn-lt"/>
              </a:rPr>
              <a:t>(614) 361-0464</a:t>
            </a:r>
          </a:p>
          <a:p>
            <a:pPr marL="0" indent="0" algn="ctr">
              <a:buNone/>
            </a:pPr>
            <a:r>
              <a:rPr lang="en-US" sz="1800" dirty="0">
                <a:latin typeface="+mn-lt"/>
              </a:rPr>
              <a:t> www.PUCO.ohio.gov</a:t>
            </a:r>
          </a:p>
          <a:p>
            <a:pPr marL="0" indent="0">
              <a:buNone/>
            </a:pPr>
            <a:endParaRPr lang="en-US" sz="1800" dirty="0">
              <a:latin typeface="+mn-lt"/>
            </a:endParaRPr>
          </a:p>
        </p:txBody>
      </p:sp>
    </p:spTree>
    <p:extLst>
      <p:ext uri="{BB962C8B-B14F-4D97-AF65-F5344CB8AC3E}">
        <p14:creationId xmlns:p14="http://schemas.microsoft.com/office/powerpoint/2010/main" val="29812155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CC4A95-0195-4DEF-8409-9EA4B0B5B8CF}"/>
              </a:ext>
            </a:extLst>
          </p:cNvPr>
          <p:cNvSpPr>
            <a:spLocks noGrp="1"/>
          </p:cNvSpPr>
          <p:nvPr>
            <p:ph type="title"/>
          </p:nvPr>
        </p:nvSpPr>
        <p:spPr>
          <a:xfrm>
            <a:off x="762000" y="921608"/>
            <a:ext cx="7620000" cy="857250"/>
          </a:xfrm>
        </p:spPr>
        <p:txBody>
          <a:bodyPr/>
          <a:lstStyle/>
          <a:p>
            <a:r>
              <a:rPr lang="en-US" sz="3200" dirty="0"/>
              <a:t>PIPES Act of 2020 - Section 114 Inspection</a:t>
            </a:r>
          </a:p>
        </p:txBody>
      </p:sp>
      <p:sp>
        <p:nvSpPr>
          <p:cNvPr id="3" name="Content Placeholder 2">
            <a:extLst>
              <a:ext uri="{FF2B5EF4-FFF2-40B4-BE49-F238E27FC236}">
                <a16:creationId xmlns:a16="http://schemas.microsoft.com/office/drawing/2014/main" id="{1B00D0A9-1843-411D-9A0F-CC0657E4F8E7}"/>
              </a:ext>
            </a:extLst>
          </p:cNvPr>
          <p:cNvSpPr>
            <a:spLocks noGrp="1"/>
          </p:cNvSpPr>
          <p:nvPr>
            <p:ph idx="1"/>
          </p:nvPr>
        </p:nvSpPr>
        <p:spPr>
          <a:xfrm>
            <a:off x="1295400" y="1778858"/>
            <a:ext cx="6553200" cy="2057400"/>
          </a:xfrm>
        </p:spPr>
        <p:txBody>
          <a:bodyPr/>
          <a:lstStyle/>
          <a:p>
            <a:r>
              <a:rPr lang="en-US" sz="1800" dirty="0"/>
              <a:t>All operators completed in 2022</a:t>
            </a:r>
          </a:p>
          <a:p>
            <a:r>
              <a:rPr lang="en-US" sz="1800" dirty="0"/>
              <a:t>PHMSA did not collect our reports but did ask us to report completion dates for each operator and whether we had any enforcement or compliance issues</a:t>
            </a:r>
          </a:p>
          <a:p>
            <a:r>
              <a:rPr lang="en-US" sz="1800" dirty="0"/>
              <a:t>These will be required again in 5 years </a:t>
            </a:r>
          </a:p>
          <a:p>
            <a:pPr marL="0" indent="0">
              <a:buNone/>
            </a:pPr>
            <a:endParaRPr lang="en-US" sz="1200" dirty="0"/>
          </a:p>
        </p:txBody>
      </p:sp>
    </p:spTree>
    <p:extLst>
      <p:ext uri="{BB962C8B-B14F-4D97-AF65-F5344CB8AC3E}">
        <p14:creationId xmlns:p14="http://schemas.microsoft.com/office/powerpoint/2010/main" val="21443636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131D73-A5A5-86AA-B804-C17357C94DBA}"/>
              </a:ext>
            </a:extLst>
          </p:cNvPr>
          <p:cNvSpPr>
            <a:spLocks noGrp="1"/>
          </p:cNvSpPr>
          <p:nvPr>
            <p:ph type="title"/>
          </p:nvPr>
        </p:nvSpPr>
        <p:spPr/>
        <p:txBody>
          <a:bodyPr/>
          <a:lstStyle/>
          <a:p>
            <a:r>
              <a:rPr lang="en-US" sz="3600" dirty="0"/>
              <a:t>Future Plans</a:t>
            </a:r>
          </a:p>
        </p:txBody>
      </p:sp>
      <p:sp>
        <p:nvSpPr>
          <p:cNvPr id="3" name="Content Placeholder 2">
            <a:extLst>
              <a:ext uri="{FF2B5EF4-FFF2-40B4-BE49-F238E27FC236}">
                <a16:creationId xmlns:a16="http://schemas.microsoft.com/office/drawing/2014/main" id="{17B94EE3-9CDC-B18A-E1A1-433C60B6C2FC}"/>
              </a:ext>
            </a:extLst>
          </p:cNvPr>
          <p:cNvSpPr>
            <a:spLocks noGrp="1"/>
          </p:cNvSpPr>
          <p:nvPr>
            <p:ph idx="1"/>
          </p:nvPr>
        </p:nvSpPr>
        <p:spPr/>
        <p:txBody>
          <a:bodyPr/>
          <a:lstStyle/>
          <a:p>
            <a:r>
              <a:rPr lang="en-US" sz="2400" dirty="0"/>
              <a:t>Split transmission form and gathering form into separate forms</a:t>
            </a:r>
          </a:p>
          <a:p>
            <a:r>
              <a:rPr lang="en-US" sz="2400" dirty="0"/>
              <a:t>May develop stand alone MAOP reconfirmation form</a:t>
            </a:r>
          </a:p>
        </p:txBody>
      </p:sp>
    </p:spTree>
    <p:extLst>
      <p:ext uri="{BB962C8B-B14F-4D97-AF65-F5344CB8AC3E}">
        <p14:creationId xmlns:p14="http://schemas.microsoft.com/office/powerpoint/2010/main" val="21760265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DC13EF-6B21-1DB2-4E2C-F5263AD49CC0}"/>
              </a:ext>
            </a:extLst>
          </p:cNvPr>
          <p:cNvSpPr>
            <a:spLocks noGrp="1"/>
          </p:cNvSpPr>
          <p:nvPr>
            <p:ph type="title"/>
          </p:nvPr>
        </p:nvSpPr>
        <p:spPr>
          <a:xfrm>
            <a:off x="1295400" y="1809750"/>
            <a:ext cx="6553200" cy="857250"/>
          </a:xfrm>
        </p:spPr>
        <p:txBody>
          <a:bodyPr/>
          <a:lstStyle/>
          <a:p>
            <a:r>
              <a:rPr lang="en-US" dirty="0"/>
              <a:t>Incident Reporting and Investigations</a:t>
            </a:r>
          </a:p>
        </p:txBody>
      </p:sp>
    </p:spTree>
    <p:extLst>
      <p:ext uri="{BB962C8B-B14F-4D97-AF65-F5344CB8AC3E}">
        <p14:creationId xmlns:p14="http://schemas.microsoft.com/office/powerpoint/2010/main" val="22804228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55770C77-F715-46A1-AA11-99B38011EDF4}"/>
              </a:ext>
            </a:extLst>
          </p:cNvPr>
          <p:cNvSpPr/>
          <p:nvPr/>
        </p:nvSpPr>
        <p:spPr>
          <a:xfrm>
            <a:off x="-76200" y="895350"/>
            <a:ext cx="9296400" cy="584775"/>
          </a:xfrm>
          <a:prstGeom prst="rect">
            <a:avLst/>
          </a:prstGeom>
        </p:spPr>
        <p:txBody>
          <a:bodyPr wrap="square">
            <a:spAutoFit/>
          </a:bodyPr>
          <a:lstStyle/>
          <a:p>
            <a:pPr algn="ctr">
              <a:spcBef>
                <a:spcPct val="20000"/>
              </a:spcBef>
            </a:pPr>
            <a:r>
              <a:rPr lang="en-US" sz="3200" dirty="0">
                <a:latin typeface="Cambria" pitchFamily="18" charset="0"/>
                <a:ea typeface="+mj-ea"/>
                <a:cs typeface="+mj-cs"/>
              </a:rPr>
              <a:t>Incident</a:t>
            </a:r>
            <a:r>
              <a:rPr lang="en-US" sz="2800" b="1" dirty="0">
                <a:cs typeface="Arial" panose="020B0604020202020204" pitchFamily="34" charset="0"/>
              </a:rPr>
              <a:t> </a:t>
            </a:r>
            <a:r>
              <a:rPr lang="en-US" sz="3200" dirty="0">
                <a:latin typeface="Cambria" pitchFamily="18" charset="0"/>
                <a:ea typeface="+mj-ea"/>
                <a:cs typeface="+mj-cs"/>
              </a:rPr>
              <a:t>Reporting</a:t>
            </a:r>
          </a:p>
        </p:txBody>
      </p:sp>
      <p:sp>
        <p:nvSpPr>
          <p:cNvPr id="6" name="TextBox 5">
            <a:extLst>
              <a:ext uri="{FF2B5EF4-FFF2-40B4-BE49-F238E27FC236}">
                <a16:creationId xmlns:a16="http://schemas.microsoft.com/office/drawing/2014/main" id="{FCE1A966-84A1-4C7C-92D1-9A863496C748}"/>
              </a:ext>
            </a:extLst>
          </p:cNvPr>
          <p:cNvSpPr txBox="1"/>
          <p:nvPr/>
        </p:nvSpPr>
        <p:spPr>
          <a:xfrm>
            <a:off x="1219200" y="1504950"/>
            <a:ext cx="6705600" cy="3416320"/>
          </a:xfrm>
          <a:prstGeom prst="rect">
            <a:avLst/>
          </a:prstGeom>
          <a:noFill/>
        </p:spPr>
        <p:txBody>
          <a:bodyPr wrap="square" rtlCol="0">
            <a:spAutoFit/>
          </a:bodyPr>
          <a:lstStyle/>
          <a:p>
            <a:pPr marL="285750" indent="-285750">
              <a:buFont typeface="Arial" panose="020B0604020202020204" pitchFamily="34" charset="0"/>
              <a:buChar char="•"/>
            </a:pPr>
            <a:r>
              <a:rPr lang="en-US" dirty="0">
                <a:latin typeface="Cambria" panose="02040503050406030204" pitchFamily="18" charset="0"/>
                <a:ea typeface="Cambria" panose="02040503050406030204" pitchFamily="18" charset="0"/>
              </a:rPr>
              <a:t>Incident Criteria</a:t>
            </a:r>
          </a:p>
          <a:p>
            <a:pPr marL="742950" lvl="1" indent="-285750">
              <a:buFont typeface="Arial" panose="020B0604020202020204" pitchFamily="34" charset="0"/>
              <a:buChar char="•"/>
            </a:pPr>
            <a:r>
              <a:rPr lang="en-US" dirty="0">
                <a:latin typeface="Cambria" panose="02040503050406030204" pitchFamily="18" charset="0"/>
                <a:ea typeface="Cambria" panose="02040503050406030204" pitchFamily="18" charset="0"/>
              </a:rPr>
              <a:t>191.3 – definition </a:t>
            </a:r>
          </a:p>
          <a:p>
            <a:pPr marL="742950" lvl="1" indent="-285750">
              <a:buFont typeface="Arial" panose="020B0604020202020204" pitchFamily="34" charset="0"/>
              <a:buChar char="•"/>
            </a:pPr>
            <a:r>
              <a:rPr lang="en-US" dirty="0">
                <a:latin typeface="Cambria" panose="02040503050406030204" pitchFamily="18" charset="0"/>
                <a:ea typeface="Cambria" panose="02040503050406030204" pitchFamily="18" charset="0"/>
              </a:rPr>
              <a:t>191.5 – reporting requirements</a:t>
            </a:r>
          </a:p>
          <a:p>
            <a:pPr marL="285750" indent="-285750">
              <a:buFont typeface="Arial" panose="020B0604020202020204" pitchFamily="34" charset="0"/>
              <a:buChar char="•"/>
            </a:pPr>
            <a:r>
              <a:rPr lang="en-US" dirty="0">
                <a:latin typeface="Cambria" panose="02040503050406030204" pitchFamily="18" charset="0"/>
                <a:ea typeface="Cambria" panose="02040503050406030204" pitchFamily="18" charset="0"/>
              </a:rPr>
              <a:t>Who to call</a:t>
            </a:r>
          </a:p>
          <a:p>
            <a:pPr marL="742950" lvl="1" indent="-285750">
              <a:buFont typeface="Arial" panose="020B0604020202020204" pitchFamily="34" charset="0"/>
              <a:buChar char="•"/>
            </a:pPr>
            <a:r>
              <a:rPr lang="en-US" dirty="0">
                <a:latin typeface="Cambria" panose="02040503050406030204" pitchFamily="18" charset="0"/>
                <a:ea typeface="Cambria" panose="02040503050406030204" pitchFamily="18" charset="0"/>
              </a:rPr>
              <a:t>NRC – (1-800-424-8802)</a:t>
            </a:r>
          </a:p>
          <a:p>
            <a:pPr marL="742950" lvl="1" indent="-285750">
              <a:buFont typeface="Arial" panose="020B0604020202020204" pitchFamily="34" charset="0"/>
              <a:buChar char="•"/>
            </a:pPr>
            <a:r>
              <a:rPr lang="en-US" dirty="0">
                <a:latin typeface="Cambria" panose="02040503050406030204" pitchFamily="18" charset="0"/>
                <a:ea typeface="Cambria" panose="02040503050406030204" pitchFamily="18" charset="0"/>
              </a:rPr>
              <a:t>OHCall1 -  (1-844-642-2551) </a:t>
            </a:r>
          </a:p>
          <a:p>
            <a:pPr marL="742950" lvl="1" indent="-285750">
              <a:buFont typeface="Arial" panose="020B0604020202020204" pitchFamily="34" charset="0"/>
              <a:buChar char="•"/>
            </a:pPr>
            <a:r>
              <a:rPr lang="en-US" dirty="0">
                <a:latin typeface="Cambria" panose="02040503050406030204" pitchFamily="18" charset="0"/>
                <a:ea typeface="Cambria" panose="02040503050406030204" pitchFamily="18" charset="0"/>
              </a:rPr>
              <a:t>Program Manager – (614-361-0464)</a:t>
            </a:r>
          </a:p>
          <a:p>
            <a:pPr marL="1200150" lvl="2" indent="-285750">
              <a:buFont typeface="Arial" panose="020B0604020202020204" pitchFamily="34" charset="0"/>
              <a:buChar char="•"/>
            </a:pPr>
            <a:r>
              <a:rPr lang="en-US" dirty="0">
                <a:latin typeface="Cambria" panose="02040503050406030204" pitchFamily="18" charset="0"/>
                <a:ea typeface="Cambria" panose="02040503050406030204" pitchFamily="18" charset="0"/>
              </a:rPr>
              <a:t>If you can’t reach me – call Pete Chace (614-561-6880)</a:t>
            </a:r>
          </a:p>
          <a:p>
            <a:pPr marL="285750" indent="-285750">
              <a:buFont typeface="Arial" panose="020B0604020202020204" pitchFamily="34" charset="0"/>
              <a:buChar char="•"/>
            </a:pPr>
            <a:r>
              <a:rPr lang="en-US" dirty="0">
                <a:latin typeface="Cambria" panose="02040503050406030204" pitchFamily="18" charset="0"/>
                <a:ea typeface="Cambria" panose="02040503050406030204" pitchFamily="18" charset="0"/>
              </a:rPr>
              <a:t>Other reasons to call us</a:t>
            </a:r>
          </a:p>
          <a:p>
            <a:pPr marL="742950" lvl="1" indent="-285750">
              <a:buFont typeface="Arial" panose="020B0604020202020204" pitchFamily="34" charset="0"/>
              <a:buChar char="•"/>
            </a:pPr>
            <a:r>
              <a:rPr lang="en-US" dirty="0">
                <a:latin typeface="Cambria" panose="02040503050406030204" pitchFamily="18" charset="0"/>
                <a:ea typeface="Cambria" panose="02040503050406030204" pitchFamily="18" charset="0"/>
              </a:rPr>
              <a:t>Outage of 100+ customers for 2+ hours</a:t>
            </a:r>
          </a:p>
          <a:p>
            <a:pPr marL="742950" lvl="1" indent="-285750">
              <a:buFont typeface="Arial" panose="020B0604020202020204" pitchFamily="34" charset="0"/>
              <a:buChar char="•"/>
            </a:pPr>
            <a:r>
              <a:rPr lang="en-US" dirty="0">
                <a:latin typeface="Cambria" panose="02040503050406030204" pitchFamily="18" charset="0"/>
                <a:ea typeface="Cambria" panose="02040503050406030204" pitchFamily="18" charset="0"/>
              </a:rPr>
              <a:t>Media Coverage</a:t>
            </a:r>
          </a:p>
          <a:p>
            <a:pPr marL="285750" indent="-285750">
              <a:buFont typeface="Arial" panose="020B0604020202020204" pitchFamily="34" charset="0"/>
              <a:buChar char="•"/>
            </a:pPr>
            <a:endParaRPr lang="en-US" dirty="0"/>
          </a:p>
        </p:txBody>
      </p:sp>
    </p:spTree>
    <p:extLst>
      <p:ext uri="{BB962C8B-B14F-4D97-AF65-F5344CB8AC3E}">
        <p14:creationId xmlns:p14="http://schemas.microsoft.com/office/powerpoint/2010/main" val="2440467733"/>
      </p:ext>
    </p:extLst>
  </p:cSld>
  <p:clrMapOvr>
    <a:masterClrMapping/>
  </p:clrMapOvr>
</p:sld>
</file>

<file path=ppt/theme/theme1.xml><?xml version="1.0" encoding="utf-8"?>
<a:theme xmlns:a="http://schemas.openxmlformats.org/drawingml/2006/main" name="PUCO Power Point (4)">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emplate 6">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Template 6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Template 6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Template 6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Template 6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Template 6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Template 6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Template 6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Template 6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Template 6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Template 6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Template 6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Template 6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7A7AD1EDA3DC743880FCEFEF3A5BDD7" ma:contentTypeVersion="11" ma:contentTypeDescription="Create a new document." ma:contentTypeScope="" ma:versionID="41e48e92db4a02e5c031c3050828c662">
  <xsd:schema xmlns:xsd="http://www.w3.org/2001/XMLSchema" xmlns:xs="http://www.w3.org/2001/XMLSchema" xmlns:p="http://schemas.microsoft.com/office/2006/metadata/properties" xmlns:ns3="bd6985b5-018e-4a73-96c9-4c85e77608cc" xmlns:ns4="6b926f6e-6af4-4287-8ca3-00488fe033cc" targetNamespace="http://schemas.microsoft.com/office/2006/metadata/properties" ma:root="true" ma:fieldsID="7e75cc72c31c52534c30b2d55e157269" ns3:_="" ns4:_="">
    <xsd:import namespace="bd6985b5-018e-4a73-96c9-4c85e77608cc"/>
    <xsd:import namespace="6b926f6e-6af4-4287-8ca3-00488fe033cc"/>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ServiceLocation"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d6985b5-018e-4a73-96c9-4c85e77608c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6b926f6e-6af4-4287-8ca3-00488fe033cc"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element name="SharingHintHash" ma:index="18"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B405AB42-B80F-44C3-9FED-9F6F8BBB8F8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d6985b5-018e-4a73-96c9-4c85e77608cc"/>
    <ds:schemaRef ds:uri="6b926f6e-6af4-4287-8ca3-00488fe033c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EDF43879-6633-4F3B-9AF9-D761F6A2C8C3}">
  <ds:schemaRefs>
    <ds:schemaRef ds:uri="http://schemas.microsoft.com/office/2006/documentManagement/types"/>
    <ds:schemaRef ds:uri="http://purl.org/dc/elements/1.1/"/>
    <ds:schemaRef ds:uri="http://purl.org/dc/dcmitype/"/>
    <ds:schemaRef ds:uri="http://schemas.microsoft.com/office/infopath/2007/PartnerControls"/>
    <ds:schemaRef ds:uri="http://schemas.openxmlformats.org/package/2006/metadata/core-properties"/>
    <ds:schemaRef ds:uri="6b926f6e-6af4-4287-8ca3-00488fe033cc"/>
    <ds:schemaRef ds:uri="http://purl.org/dc/terms/"/>
    <ds:schemaRef ds:uri="bd6985b5-018e-4a73-96c9-4c85e77608cc"/>
    <ds:schemaRef ds:uri="http://schemas.microsoft.com/office/2006/metadata/properties"/>
    <ds:schemaRef ds:uri="http://www.w3.org/XML/1998/namespace"/>
  </ds:schemaRefs>
</ds:datastoreItem>
</file>

<file path=customXml/itemProps3.xml><?xml version="1.0" encoding="utf-8"?>
<ds:datastoreItem xmlns:ds="http://schemas.openxmlformats.org/officeDocument/2006/customXml" ds:itemID="{5C81433D-B511-4382-8FC5-FCF30CCA0B3A}">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PUCO PowerPoint</Template>
  <TotalTime>16543</TotalTime>
  <Words>5438</Words>
  <Application>Microsoft Office PowerPoint</Application>
  <PresentationFormat>On-screen Show (16:9)</PresentationFormat>
  <Paragraphs>458</Paragraphs>
  <Slides>56</Slides>
  <Notes>9</Notes>
  <HiddenSlides>0</HiddenSlides>
  <MMClips>0</MMClips>
  <ScaleCrop>false</ScaleCrop>
  <HeadingPairs>
    <vt:vector size="6" baseType="variant">
      <vt:variant>
        <vt:lpstr>Fonts Used</vt:lpstr>
      </vt:variant>
      <vt:variant>
        <vt:i4>11</vt:i4>
      </vt:variant>
      <vt:variant>
        <vt:lpstr>Theme</vt:lpstr>
      </vt:variant>
      <vt:variant>
        <vt:i4>1</vt:i4>
      </vt:variant>
      <vt:variant>
        <vt:lpstr>Slide Titles</vt:lpstr>
      </vt:variant>
      <vt:variant>
        <vt:i4>56</vt:i4>
      </vt:variant>
    </vt:vector>
  </HeadingPairs>
  <TitlesOfParts>
    <vt:vector size="68" baseType="lpstr">
      <vt:lpstr>Arial</vt:lpstr>
      <vt:lpstr>Calibri</vt:lpstr>
      <vt:lpstr>Cambria</vt:lpstr>
      <vt:lpstr>Century Gothic</vt:lpstr>
      <vt:lpstr>Courier New</vt:lpstr>
      <vt:lpstr>Georgia</vt:lpstr>
      <vt:lpstr>Symbol</vt:lpstr>
      <vt:lpstr>Times New Roman</vt:lpstr>
      <vt:lpstr>Verdana</vt:lpstr>
      <vt:lpstr>Wingdings</vt:lpstr>
      <vt:lpstr>Wingdings,Sans-Serif</vt:lpstr>
      <vt:lpstr>PUCO Power Point (4)</vt:lpstr>
      <vt:lpstr>PowerPoint Presentation</vt:lpstr>
      <vt:lpstr>Gas Pipeline Safety Section</vt:lpstr>
      <vt:lpstr>Topics</vt:lpstr>
      <vt:lpstr>Annual Reports and Throughput</vt:lpstr>
      <vt:lpstr>2023 Inspections</vt:lpstr>
      <vt:lpstr>PIPES Act of 2020 - Section 114 Inspection</vt:lpstr>
      <vt:lpstr>Future Plans</vt:lpstr>
      <vt:lpstr>Incident Reporting and Investigations</vt:lpstr>
      <vt:lpstr>PowerPoint Presentation</vt:lpstr>
      <vt:lpstr>Incident Criteria</vt:lpstr>
      <vt:lpstr>Federal Reporting Language </vt:lpstr>
      <vt:lpstr>State Reporting Language</vt:lpstr>
      <vt:lpstr>Previous Language in §192.617</vt:lpstr>
      <vt:lpstr>New Language in §192.617</vt:lpstr>
      <vt:lpstr>New Language in §192.617 cont.</vt:lpstr>
      <vt:lpstr>New Language in §192.617 cont.</vt:lpstr>
      <vt:lpstr>Incident Response Related Records</vt:lpstr>
      <vt:lpstr>Other Records to Begin Gathering</vt:lpstr>
      <vt:lpstr>State Rules Update</vt:lpstr>
      <vt:lpstr>PowerPoint Presentation</vt:lpstr>
      <vt:lpstr>PowerPoint Presentation</vt:lpstr>
      <vt:lpstr>Effective Date</vt:lpstr>
      <vt:lpstr>Effective Date</vt:lpstr>
      <vt:lpstr>Effective Date</vt:lpstr>
      <vt:lpstr>Effective Date</vt:lpstr>
      <vt:lpstr>Effective Date</vt:lpstr>
      <vt:lpstr>Regulatory Reduction</vt:lpstr>
      <vt:lpstr>Federal Rule Updates</vt:lpstr>
      <vt:lpstr>Safety of Gas Transmission Lines (RIN-1)</vt:lpstr>
      <vt:lpstr>Safety of Gas Transmission Lines  (RIN-2)</vt:lpstr>
      <vt:lpstr>Safety of Gas Transmission Lines  (RIN-2)</vt:lpstr>
      <vt:lpstr>Safety of Gas Transmission Lines  (RIN-2)</vt:lpstr>
      <vt:lpstr>Safety of Gas Transmission Lines  (RIN-2)</vt:lpstr>
      <vt:lpstr>Safety of Gas Transmission Lines  (RIN-2)</vt:lpstr>
      <vt:lpstr>RIN 3: Gathering Line Regulations</vt:lpstr>
      <vt:lpstr>Compliance Dates</vt:lpstr>
      <vt:lpstr>New Gathering Line Types</vt:lpstr>
      <vt:lpstr>Type C Applicability</vt:lpstr>
      <vt:lpstr>Type R Requirements</vt:lpstr>
      <vt:lpstr>Valve and Rupture Detection Rule</vt:lpstr>
      <vt:lpstr>Valve and Rupture Detection Rule</vt:lpstr>
      <vt:lpstr>Upcoming Federal Rule Making Activity</vt:lpstr>
      <vt:lpstr>Leak Detection (RIN 2137- AF-51)</vt:lpstr>
      <vt:lpstr>Safety of Gas Distribution Pipelines (RIN: 2137-AF53) </vt:lpstr>
      <vt:lpstr>Pipeline Operational Status (Idled Pipelines)  (RIN: 2137-AF52) </vt:lpstr>
      <vt:lpstr>Class Location Change Requirements</vt:lpstr>
      <vt:lpstr>Liquified Natural Gas (LNG) Rule</vt:lpstr>
      <vt:lpstr>Liquified Natural Gas (LNG) Rule</vt:lpstr>
      <vt:lpstr>Carbon Dioxide (CO2) Rule</vt:lpstr>
      <vt:lpstr>Standards update I and II</vt:lpstr>
      <vt:lpstr>PHMSA Advisory Bulletins</vt:lpstr>
      <vt:lpstr>Potential for damage to pipeline facilities caused by earth movement and other geological hazards – Advisory Bulletin 2022-01 – 6/2/2022</vt:lpstr>
      <vt:lpstr>Section 114 Advisory Bulletin &amp; Beyond</vt:lpstr>
      <vt:lpstr>Overpressure protection on low pressure natural gas systems – Advisory Bulletin 2020-0025 – 9/29/2020</vt:lpstr>
      <vt:lpstr>Inside Meters and Regulators – Advisory Bulletin  2020-0115 – 9/29/2020</vt:lpstr>
      <vt:lpstr>Questions?</vt:lpstr>
    </vt:vector>
  </TitlesOfParts>
  <Company>PUCO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Perry, Anna</dc:creator>
  <cp:lastModifiedBy>Dragovich, Joseph</cp:lastModifiedBy>
  <cp:revision>38</cp:revision>
  <cp:lastPrinted>2015-04-10T19:30:32Z</cp:lastPrinted>
  <dcterms:created xsi:type="dcterms:W3CDTF">2020-02-10T18:28:40Z</dcterms:created>
  <dcterms:modified xsi:type="dcterms:W3CDTF">2023-03-17T02:48:14Z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0x01010057A7AD1EDA3DC743880FCEFEF3A5BDD7</vt:lpwstr>
  </property>
</Properties>
</file>